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8" r:id="rId21"/>
    <p:sldId id="361" r:id="rId22"/>
    <p:sldId id="362" r:id="rId23"/>
    <p:sldId id="357" r:id="rId24"/>
    <p:sldId id="360" r:id="rId25"/>
    <p:sldId id="356" r:id="rId26"/>
    <p:sldId id="366" r:id="rId27"/>
    <p:sldId id="367" r:id="rId28"/>
    <p:sldId id="351" r:id="rId29"/>
    <p:sldId id="346" r:id="rId30"/>
    <p:sldId id="347" r:id="rId31"/>
    <p:sldId id="344" r:id="rId32"/>
    <p:sldId id="333" r:id="rId33"/>
    <p:sldId id="322" r:id="rId34"/>
    <p:sldId id="320" r:id="rId35"/>
    <p:sldId id="327" r:id="rId3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802.11-21/1248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802.11-21/1248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802.11-21/1248</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802.11-21/1248</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802.11-21/1248r1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July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July 27,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2021-07-27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547694446"/>
              </p:ext>
            </p:extLst>
          </p:nvPr>
        </p:nvGraphicFramePr>
        <p:xfrm>
          <a:off x="823913" y="2484438"/>
          <a:ext cx="7570787" cy="1004887"/>
        </p:xfrm>
        <a:graphic>
          <a:graphicData uri="http://schemas.openxmlformats.org/presentationml/2006/ole">
            <mc:AlternateContent xmlns:mc="http://schemas.openxmlformats.org/markup-compatibility/2006">
              <mc:Choice xmlns:v="urn:schemas-microsoft-com:vml" Requires="v">
                <p:oleObj spid="_x0000_s1057" name="Document" r:id="rId4" imgW="8432800" imgH="1117600" progId="Word.Document.8">
                  <p:embed/>
                </p:oleObj>
              </mc:Choice>
              <mc:Fallback>
                <p:oleObj name="Document" r:id="rId4" imgW="8432800" imgH="11176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484438"/>
                        <a:ext cx="7570787" cy="1004887"/>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July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July 27,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Discussion of </a:t>
            </a:r>
            <a:r>
              <a:rPr lang="en-US" dirty="0" err="1"/>
              <a:t>TGbc</a:t>
            </a:r>
            <a:r>
              <a:rPr lang="en-US" dirty="0"/>
              <a:t> Timeline</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July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Announcement / Discussion: Telco week Aug 2 - 6</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2415266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FFEE4-0BDA-3940-BB86-4C5D0DC50516}"/>
              </a:ext>
            </a:extLst>
          </p:cNvPr>
          <p:cNvSpPr>
            <a:spLocks noGrp="1"/>
          </p:cNvSpPr>
          <p:nvPr>
            <p:ph type="title"/>
          </p:nvPr>
        </p:nvSpPr>
        <p:spPr/>
        <p:txBody>
          <a:bodyPr/>
          <a:lstStyle/>
          <a:p>
            <a:r>
              <a:rPr lang="en-US" dirty="0"/>
              <a:t>Week off from telco?</a:t>
            </a:r>
          </a:p>
        </p:txBody>
      </p:sp>
      <p:sp>
        <p:nvSpPr>
          <p:cNvPr id="3" name="Content Placeholder 2">
            <a:extLst>
              <a:ext uri="{FF2B5EF4-FFF2-40B4-BE49-F238E27FC236}">
                <a16:creationId xmlns:a16="http://schemas.microsoft.com/office/drawing/2014/main" id="{7D7F84BF-AFF3-CD4C-8129-66E1CDF7275F}"/>
              </a:ext>
            </a:extLst>
          </p:cNvPr>
          <p:cNvSpPr>
            <a:spLocks noGrp="1"/>
          </p:cNvSpPr>
          <p:nvPr>
            <p:ph idx="1"/>
          </p:nvPr>
        </p:nvSpPr>
        <p:spPr/>
        <p:txBody>
          <a:bodyPr/>
          <a:lstStyle/>
          <a:p>
            <a:r>
              <a:rPr lang="en-GB" sz="1400" b="0" dirty="0"/>
              <a:t>Should </a:t>
            </a:r>
            <a:r>
              <a:rPr lang="en-GB" sz="1400" b="0" dirty="0" err="1"/>
              <a:t>TGbc</a:t>
            </a:r>
            <a:r>
              <a:rPr lang="en-GB" sz="1400" b="0" dirty="0"/>
              <a:t> cancel the telco on August 3rd to have a week off?</a:t>
            </a:r>
            <a:endParaRPr lang="en-US" sz="1400" dirty="0"/>
          </a:p>
        </p:txBody>
      </p:sp>
      <p:sp>
        <p:nvSpPr>
          <p:cNvPr id="4" name="Slide Number Placeholder 3">
            <a:extLst>
              <a:ext uri="{FF2B5EF4-FFF2-40B4-BE49-F238E27FC236}">
                <a16:creationId xmlns:a16="http://schemas.microsoft.com/office/drawing/2014/main" id="{C5ECA2E9-B555-9749-9991-8738F6A15C8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06BE8F7-115F-1047-B7F3-62B8EA33D80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63CA7DF-A05C-3243-92AE-C34D00A6A0F4}"/>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2089970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=m00af61dfaf23cfcd05a053d2d74331c4</a:t>
            </a:r>
          </a:p>
          <a:p>
            <a:endParaRPr lang="en-GB" sz="1600" dirty="0"/>
          </a:p>
          <a:p>
            <a:r>
              <a:rPr lang="en-GB" sz="1600" dirty="0"/>
              <a:t>Meeting number: 179 500 1511</a:t>
            </a:r>
          </a:p>
          <a:p>
            <a:r>
              <a:rPr lang="en-GB" sz="1600" dirty="0"/>
              <a:t>Meeting password: wireless (94735377 from phones and video systems)</a:t>
            </a:r>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September 2021	D2.0 WGLB Recirculation LB</a:t>
            </a:r>
          </a:p>
          <a:p>
            <a:pPr marL="0" indent="0">
              <a:lnSpc>
                <a:spcPct val="80000"/>
              </a:lnSpc>
            </a:pPr>
            <a:r>
              <a:rPr lang="en-US" altLang="en-US" dirty="0">
                <a:solidFill>
                  <a:schemeClr val="tx1"/>
                </a:solidFill>
                <a:highlight>
                  <a:srgbClr val="FFFF00"/>
                </a:highlight>
              </a:rPr>
              <a:t>March 2022		Form SAB Pool</a:t>
            </a:r>
          </a:p>
          <a:p>
            <a:pPr marL="0" indent="0">
              <a:lnSpc>
                <a:spcPct val="80000"/>
              </a:lnSpc>
            </a:pPr>
            <a:r>
              <a:rPr lang="en-US" altLang="en-US" dirty="0">
                <a:solidFill>
                  <a:schemeClr val="tx1"/>
                </a:solidFill>
                <a:highlight>
                  <a:srgbClr val="FFFF00"/>
                </a:highlight>
              </a:rPr>
              <a:t>March 2022		MEC/MDR done</a:t>
            </a:r>
          </a:p>
          <a:p>
            <a:pPr marL="0" indent="0">
              <a:lnSpc>
                <a:spcPct val="80000"/>
              </a:lnSpc>
            </a:pPr>
            <a:r>
              <a:rPr lang="en-US" altLang="en-US" dirty="0">
                <a:solidFill>
                  <a:schemeClr val="tx1"/>
                </a:solidFill>
                <a:highlight>
                  <a:srgbClr val="FFFF00"/>
                </a:highlight>
              </a:rPr>
              <a:t>May 2022			Initial SAB (4.0)</a:t>
            </a:r>
          </a:p>
          <a:p>
            <a:pPr marL="0" indent="0">
              <a:lnSpc>
                <a:spcPct val="80000"/>
              </a:lnSpc>
            </a:pPr>
            <a:r>
              <a:rPr lang="en-US" altLang="en-US" dirty="0">
                <a:solidFill>
                  <a:schemeClr val="tx1"/>
                </a:solidFill>
                <a:highlight>
                  <a:srgbClr val="FFFF00"/>
                </a:highlight>
              </a:rPr>
              <a:t>September 2022	Recirculation SAB</a:t>
            </a:r>
          </a:p>
          <a:p>
            <a:pPr marL="0" indent="0">
              <a:lnSpc>
                <a:spcPct val="80000"/>
              </a:lnSpc>
            </a:pPr>
            <a:r>
              <a:rPr lang="en-US" altLang="en-US" dirty="0">
                <a:solidFill>
                  <a:schemeClr val="tx1"/>
                </a:solidFill>
                <a:highlight>
                  <a:srgbClr val="FFFF00"/>
                </a:highlight>
              </a:rPr>
              <a:t>Jan 2023			Final WG/EC approval</a:t>
            </a:r>
          </a:p>
          <a:p>
            <a:pPr marL="0" indent="0">
              <a:lnSpc>
                <a:spcPct val="80000"/>
              </a:lnSpc>
            </a:pPr>
            <a:r>
              <a:rPr lang="en-US" altLang="en-US" dirty="0">
                <a:solidFill>
                  <a:schemeClr val="tx1"/>
                </a:solidFill>
                <a:highlight>
                  <a:srgbClr val="FFFF00"/>
                </a:highlight>
              </a:rPr>
              <a:t>March 2023		</a:t>
            </a:r>
            <a:r>
              <a:rPr lang="en-US" altLang="en-US" dirty="0" err="1">
                <a:solidFill>
                  <a:schemeClr val="tx1"/>
                </a:solidFill>
                <a:highlight>
                  <a:srgbClr val="FFFF00"/>
                </a:highlight>
              </a:rPr>
              <a:t>Revcom</a:t>
            </a:r>
            <a:r>
              <a:rPr lang="en-US" altLang="en-US" dirty="0">
                <a:solidFill>
                  <a:schemeClr val="tx1"/>
                </a:solidFill>
                <a:highlight>
                  <a:srgbClr val="FFFF00"/>
                </a:highlight>
              </a:rPr>
              <a:t>/SASB approval</a:t>
            </a:r>
            <a:endParaRPr lang="en-US" dirty="0">
              <a:solidFill>
                <a:schemeClr val="tx1"/>
              </a:solidFill>
              <a:highlight>
                <a:srgbClr val="FFFF00"/>
              </a:highlight>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July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33</a:t>
            </a:fld>
            <a:endParaRPr lang="en-GB"/>
          </a:p>
        </p:txBody>
      </p:sp>
    </p:spTree>
    <p:extLst>
      <p:ext uri="{BB962C8B-B14F-4D97-AF65-F5344CB8AC3E}">
        <p14:creationId xmlns:p14="http://schemas.microsoft.com/office/powerpoint/2010/main" val="3438742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Announcement / Discussion: Telco week Aug 2 - 6</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July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5DC1978F-B00A-F34C-8856-295BE6437DE7}"/>
              </a:ext>
            </a:extLst>
          </p:cNvPr>
          <p:cNvGraphicFramePr>
            <a:graphicFrameLocks noGrp="1"/>
          </p:cNvGraphicFramePr>
          <p:nvPr>
            <p:extLst>
              <p:ext uri="{D42A27DB-BD31-4B8C-83A1-F6EECF244321}">
                <p14:modId xmlns:p14="http://schemas.microsoft.com/office/powerpoint/2010/main" val="3344491509"/>
              </p:ext>
            </p:extLst>
          </p:nvPr>
        </p:nvGraphicFramePr>
        <p:xfrm>
          <a:off x="1174750" y="2092325"/>
          <a:ext cx="6794500" cy="95885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3911193001"/>
                    </a:ext>
                  </a:extLst>
                </a:gridCol>
                <a:gridCol w="431598">
                  <a:extLst>
                    <a:ext uri="{9D8B030D-6E8A-4147-A177-3AD203B41FA5}">
                      <a16:colId xmlns:a16="http://schemas.microsoft.com/office/drawing/2014/main" val="1685825024"/>
                    </a:ext>
                  </a:extLst>
                </a:gridCol>
                <a:gridCol w="431598">
                  <a:extLst>
                    <a:ext uri="{9D8B030D-6E8A-4147-A177-3AD203B41FA5}">
                      <a16:colId xmlns:a16="http://schemas.microsoft.com/office/drawing/2014/main" val="1685326853"/>
                    </a:ext>
                  </a:extLst>
                </a:gridCol>
                <a:gridCol w="431598">
                  <a:extLst>
                    <a:ext uri="{9D8B030D-6E8A-4147-A177-3AD203B41FA5}">
                      <a16:colId xmlns:a16="http://schemas.microsoft.com/office/drawing/2014/main" val="4108486847"/>
                    </a:ext>
                  </a:extLst>
                </a:gridCol>
                <a:gridCol w="2335709">
                  <a:extLst>
                    <a:ext uri="{9D8B030D-6E8A-4147-A177-3AD203B41FA5}">
                      <a16:colId xmlns:a16="http://schemas.microsoft.com/office/drawing/2014/main" val="1676783107"/>
                    </a:ext>
                  </a:extLst>
                </a:gridCol>
                <a:gridCol w="2335709">
                  <a:extLst>
                    <a:ext uri="{9D8B030D-6E8A-4147-A177-3AD203B41FA5}">
                      <a16:colId xmlns:a16="http://schemas.microsoft.com/office/drawing/2014/main" val="2984776919"/>
                    </a:ext>
                  </a:extLst>
                </a:gridCol>
              </a:tblGrid>
              <a:tr h="1651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569330970"/>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2021</a:t>
                      </a:r>
                      <a:endParaRPr lang="en-GB" sz="1000" b="0" i="0" u="none" strike="noStrike" dirty="0">
                        <a:effectLst/>
                        <a:latin typeface="Arial" panose="020B0604020202020204" pitchFamily="34" charset="0"/>
                      </a:endParaRPr>
                    </a:p>
                  </a:txBody>
                  <a:tcPr marL="9525" marR="9525" marT="9525" marB="0" anchor="b"/>
                </a:tc>
                <a:tc>
                  <a:txBody>
                    <a:bodyPr/>
                    <a:lstStyle/>
                    <a:p>
                      <a:pPr algn="r" fontAlgn="b"/>
                      <a:r>
                        <a:rPr lang="en-GB" sz="1000" u="none" strike="noStrike">
                          <a:effectLst/>
                        </a:rPr>
                        <a:t>1234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Clause 11 and PICS (Annex B) comment resolutions</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Stephen McCann (Huawei)</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5022642"/>
                  </a:ext>
                </a:extLst>
              </a:tr>
              <a:tr h="165100">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1235</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comment-resolutions-for-lb252-part4</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Stephen McCann (Huawei)</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31964994"/>
                  </a:ext>
                </a:extLst>
              </a:tr>
              <a:tr h="165100">
                <a:tc>
                  <a:txBody>
                    <a:bodyPr/>
                    <a:lstStyle/>
                    <a:p>
                      <a:pPr algn="r" fontAlgn="b"/>
                      <a:r>
                        <a:rPr lang="en-GB" sz="1000" u="none" strike="noStrike">
                          <a:effectLst/>
                        </a:rPr>
                        <a:t>100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900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8</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a:effectLst/>
                        </a:rPr>
                        <a:t>EBCS Architecture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462912143"/>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3076</TotalTime>
  <Words>2576</Words>
  <Application>Microsoft Macintosh PowerPoint</Application>
  <PresentationFormat>On-screen Show (16:9)</PresentationFormat>
  <Paragraphs>331</Paragraphs>
  <Slides>35</Slides>
  <Notes>2</Notes>
  <HiddenSlides>9</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1" baseType="lpstr">
      <vt:lpstr>Arial</vt:lpstr>
      <vt:lpstr>Calibri</vt:lpstr>
      <vt:lpstr>Monotype Sorts</vt:lpstr>
      <vt:lpstr>Times New Roman</vt:lpstr>
      <vt:lpstr>802-11-BCS-Chair-Slides-Template</vt:lpstr>
      <vt:lpstr>Document</vt:lpstr>
      <vt:lpstr>Agenda TGbc Telco July 27,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Announcement / Discussion: Telco week Aug 2 - 6</vt:lpstr>
      <vt:lpstr>Week off from telco?</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301</cp:revision>
  <cp:lastPrinted>1601-01-01T00:00:00Z</cp:lastPrinted>
  <dcterms:created xsi:type="dcterms:W3CDTF">2020-02-25T15:01:23Z</dcterms:created>
  <dcterms:modified xsi:type="dcterms:W3CDTF">2021-07-27T14:50:36Z</dcterms:modified>
  <cp:category/>
</cp:coreProperties>
</file>