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0"/>
  </p:notesMasterIdLst>
  <p:handoutMasterIdLst>
    <p:handoutMasterId r:id="rId11"/>
  </p:handoutMasterIdLst>
  <p:sldIdLst>
    <p:sldId id="269" r:id="rId2"/>
    <p:sldId id="611" r:id="rId3"/>
    <p:sldId id="619" r:id="rId4"/>
    <p:sldId id="624" r:id="rId5"/>
    <p:sldId id="626" r:id="rId6"/>
    <p:sldId id="623" r:id="rId7"/>
    <p:sldId id="625" r:id="rId8"/>
    <p:sldId id="312"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varScale="1">
        <p:scale>
          <a:sx n="83" d="100"/>
          <a:sy n="83" d="100"/>
        </p:scale>
        <p:origin x="1212" y="5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smtClean="0"/>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smtClean="0">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smtClean="0"/>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802.11-21/1247r3</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smtClean="0">
                <a:solidFill>
                  <a:schemeClr val="tx1"/>
                </a:solidFill>
                <a:latin typeface="Times New Roman" panose="02020603050405020304" pitchFamily="18" charset="0"/>
                <a:ea typeface="MS PGothic" panose="020B0600070205080204" pitchFamily="34" charset="-128"/>
                <a:cs typeface="+mn-cs"/>
              </a:rPr>
              <a:t>July</a:t>
            </a:r>
            <a:r>
              <a:rPr lang="en-US" altLang="zh-CN" sz="1800" b="1" kern="1200" baseline="0" smtClean="0">
                <a:solidFill>
                  <a:schemeClr val="tx1"/>
                </a:solidFill>
                <a:latin typeface="Times New Roman" panose="02020603050405020304" pitchFamily="18" charset="0"/>
                <a:ea typeface="MS PGothic" panose="020B0600070205080204" pitchFamily="34" charset="-128"/>
                <a:cs typeface="+mn-cs"/>
              </a:rPr>
              <a:t> </a:t>
            </a:r>
            <a:r>
              <a:rPr lang="en-US" altLang="en-US" sz="1800" b="1"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a:latin typeface="Arial" panose="020B0604020202020204" pitchFamily="34" charset="0"/>
                <a:cs typeface="Arial" panose="020B0604020202020204" pitchFamily="34" charset="0"/>
              </a:rPr>
              <a:t>MAC </a:t>
            </a:r>
            <a:r>
              <a:rPr lang="en-US" altLang="zh-CN" smtClean="0">
                <a:latin typeface="Arial" panose="020B0604020202020204" pitchFamily="34" charset="0"/>
                <a:cs typeface="Arial" panose="020B0604020202020204" pitchFamily="34" charset="0"/>
              </a:rPr>
              <a:t>features impacted by RCM</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2021-08-23</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smtClean="0">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61945950"/>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xmlns="" val="20000"/>
                    </a:ext>
                  </a:extLst>
                </a:gridCol>
                <a:gridCol w="1423593">
                  <a:extLst>
                    <a:ext uri="{9D8B030D-6E8A-4147-A177-3AD203B41FA5}">
                      <a16:colId xmlns:a16="http://schemas.microsoft.com/office/drawing/2014/main" xmlns="" val="20001"/>
                    </a:ext>
                  </a:extLst>
                </a:gridCol>
                <a:gridCol w="1081393">
                  <a:extLst>
                    <a:ext uri="{9D8B030D-6E8A-4147-A177-3AD203B41FA5}">
                      <a16:colId xmlns:a16="http://schemas.microsoft.com/office/drawing/2014/main" xmlns="" val="20002"/>
                    </a:ext>
                  </a:extLst>
                </a:gridCol>
                <a:gridCol w="974005">
                  <a:extLst>
                    <a:ext uri="{9D8B030D-6E8A-4147-A177-3AD203B41FA5}">
                      <a16:colId xmlns:a16="http://schemas.microsoft.com/office/drawing/2014/main" xmlns="" val="20003"/>
                    </a:ext>
                  </a:extLst>
                </a:gridCol>
                <a:gridCol w="2702733">
                  <a:extLst>
                    <a:ext uri="{9D8B030D-6E8A-4147-A177-3AD203B41FA5}">
                      <a16:colId xmlns:a16="http://schemas.microsoft.com/office/drawing/2014/main" xmlns=""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xmlns=""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smtClean="0">
                          <a:solidFill>
                            <a:schemeClr val="tx1"/>
                          </a:solidFill>
                          <a:effectLst/>
                          <a:latin typeface="Times New Roman" panose="02020603050405020304" pitchFamily="18" charset="0"/>
                          <a:ea typeface="+mn-ea"/>
                          <a:cs typeface="+mn-cs"/>
                        </a:rPr>
                        <a:t>Chaoming Luo</a:t>
                      </a:r>
                      <a:endParaRPr lang="ko-KR" altLang="en-US" sz="1800" b="0" kern="0" smtClea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smtClean="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kern="0" smtClean="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p:txBody>
          <a:bodyPr/>
          <a:lstStyle/>
          <a:p>
            <a:pPr algn="just">
              <a:buFont typeface="Wingdings" panose="05000000000000000000" pitchFamily="2" charset="2"/>
              <a:buChar char="p"/>
            </a:pPr>
            <a:r>
              <a:rPr lang="en-US" altLang="zh-CN" sz="2000" kern="1200" smtClean="0">
                <a:solidFill>
                  <a:schemeClr val="tx2"/>
                </a:solidFill>
              </a:rPr>
              <a:t>As stated in the PAR, many </a:t>
            </a:r>
            <a:r>
              <a:rPr lang="en-US" altLang="zh-CN" sz="2000" kern="1200">
                <a:solidFill>
                  <a:schemeClr val="tx2"/>
                </a:solidFill>
              </a:rPr>
              <a:t>references in IEEE Std 802.11 to MAC address were made at times where the assumption of a </a:t>
            </a:r>
            <a:r>
              <a:rPr lang="en-US" altLang="zh-CN" sz="2000" kern="1200" smtClean="0">
                <a:solidFill>
                  <a:schemeClr val="tx2"/>
                </a:solidFill>
              </a:rPr>
              <a:t>unique assocation </a:t>
            </a:r>
            <a:r>
              <a:rPr lang="en-US" altLang="zh-CN" sz="2000" kern="1200">
                <a:solidFill>
                  <a:schemeClr val="tx2"/>
                </a:solidFill>
              </a:rPr>
              <a:t>between a STA and a MAC address was strong. There is a need to ensure that IEEE Std 802.11 provisions that refer to a STA MAC address remain valid when that MAC address is random or changes</a:t>
            </a:r>
            <a:r>
              <a:rPr lang="en-US" altLang="zh-CN" sz="2000" kern="1200" smtClean="0">
                <a:solidFill>
                  <a:schemeClr val="tx2"/>
                </a:solidFill>
              </a:rPr>
              <a:t>. [1]</a:t>
            </a:r>
            <a:endParaRPr lang="en-US" altLang="zh-CN" sz="2000" kern="1200" dirty="0">
              <a:solidFill>
                <a:schemeClr val="tx2"/>
              </a:solidFill>
            </a:endParaRPr>
          </a:p>
          <a:p>
            <a:pPr algn="just"/>
            <a:endParaRPr lang="en-US" altLang="zh-CN" sz="2000" dirty="0">
              <a:solidFill>
                <a:schemeClr val="tx2"/>
              </a:solidFill>
            </a:endParaRPr>
          </a:p>
          <a:p>
            <a:pPr algn="just">
              <a:buFont typeface="Wingdings" panose="05000000000000000000" pitchFamily="2" charset="2"/>
              <a:buChar char="p"/>
            </a:pPr>
            <a:r>
              <a:rPr lang="en-US" altLang="zh-CN" sz="2000" kern="1200" dirty="0">
                <a:solidFill>
                  <a:schemeClr val="tx2"/>
                </a:solidFill>
              </a:rPr>
              <a:t>This </a:t>
            </a:r>
            <a:r>
              <a:rPr lang="en-US" altLang="zh-CN" sz="2000" kern="1200">
                <a:solidFill>
                  <a:schemeClr val="tx2"/>
                </a:solidFill>
              </a:rPr>
              <a:t>contribution recaps </a:t>
            </a:r>
            <a:r>
              <a:rPr lang="en-US" altLang="zh-CN" sz="2000" kern="1200" smtClean="0">
                <a:solidFill>
                  <a:schemeClr val="tx2"/>
                </a:solidFill>
              </a:rPr>
              <a:t>some features </a:t>
            </a:r>
            <a:r>
              <a:rPr lang="en-US" altLang="zh-CN" sz="2000" kern="1200">
                <a:solidFill>
                  <a:schemeClr val="tx2"/>
                </a:solidFill>
              </a:rPr>
              <a:t>in IEEE Std 802.11 </a:t>
            </a:r>
            <a:r>
              <a:rPr lang="en-US" altLang="zh-CN" sz="2000" kern="1200" smtClean="0">
                <a:solidFill>
                  <a:schemeClr val="tx2"/>
                </a:solidFill>
              </a:rPr>
              <a:t>that identify a STA by its MAC address, and draws the group’s attention to solve the related issue when using random MAC address.</a:t>
            </a:r>
            <a:endParaRPr lang="zh-CN" altLang="en-US" sz="20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p:txBody>
          <a:bodyPr/>
          <a:lstStyle/>
          <a:p>
            <a:r>
              <a:rPr lang="en-US" altLang="zh-CN" smtClean="0"/>
              <a:t>Recap - </a:t>
            </a:r>
            <a:r>
              <a:rPr lang="en-US" altLang="zh-CN"/>
              <a:t>Pairwise key </a:t>
            </a:r>
            <a:r>
              <a:rPr lang="en-US" altLang="zh-CN" smtClean="0"/>
              <a:t>hierarchy</a:t>
            </a:r>
            <a:endParaRPr lang="zh-CN" altLang="en-US"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92799" y="1678870"/>
            <a:ext cx="7851126" cy="1369130"/>
          </a:xfrm>
        </p:spPr>
        <p:txBody>
          <a:bodyPr/>
          <a:lstStyle/>
          <a:p>
            <a:pPr algn="just">
              <a:buFont typeface="Wingdings" panose="05000000000000000000" pitchFamily="2" charset="2"/>
              <a:buChar char="q"/>
            </a:pPr>
            <a:r>
              <a:rPr lang="en-US" altLang="zh-CN" sz="1600" smtClean="0">
                <a:solidFill>
                  <a:schemeClr val="tx2"/>
                </a:solidFill>
              </a:rPr>
              <a:t>The Pairwise key hierarchy is using the non-AP STA’s MAC address. </a:t>
            </a:r>
            <a:r>
              <a:rPr lang="en-US" altLang="zh-CN" sz="1600" b="0" smtClean="0">
                <a:solidFill>
                  <a:schemeClr val="tx2"/>
                </a:solidFill>
              </a:rPr>
              <a:t>[2]</a:t>
            </a:r>
            <a:endParaRPr lang="en-GB" altLang="zh-CN" sz="1400" b="0" dirty="0"/>
          </a:p>
          <a:p>
            <a:pPr algn="just"/>
            <a:endParaRPr lang="zh-CN" altLang="en-US" sz="1400"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pic>
        <p:nvPicPr>
          <p:cNvPr id="6" name="图片 5"/>
          <p:cNvPicPr>
            <a:picLocks noChangeAspect="1"/>
          </p:cNvPicPr>
          <p:nvPr/>
        </p:nvPicPr>
        <p:blipFill>
          <a:blip r:embed="rId2"/>
          <a:stretch>
            <a:fillRect/>
          </a:stretch>
        </p:blipFill>
        <p:spPr>
          <a:xfrm>
            <a:off x="838200" y="2438400"/>
            <a:ext cx="4616299" cy="3275013"/>
          </a:xfrm>
          <a:prstGeom prst="rect">
            <a:avLst/>
          </a:prstGeom>
        </p:spPr>
      </p:pic>
      <p:sp>
        <p:nvSpPr>
          <p:cNvPr id="7" name="矩形标注 6"/>
          <p:cNvSpPr/>
          <p:nvPr/>
        </p:nvSpPr>
        <p:spPr>
          <a:xfrm>
            <a:off x="5395512" y="2252727"/>
            <a:ext cx="3544100" cy="795273"/>
          </a:xfrm>
          <a:prstGeom prst="wedgeRectCallout">
            <a:avLst>
              <a:gd name="adj1" fmla="val -56016"/>
              <a:gd name="adj2" fmla="val 96111"/>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r>
              <a:rPr lang="en-US" sz="1100">
                <a:solidFill>
                  <a:schemeClr val="tx1"/>
                </a:solidFill>
              </a:rPr>
              <a:t>I</a:t>
            </a:r>
            <a:r>
              <a:rPr lang="en-US" sz="1100" smtClean="0">
                <a:solidFill>
                  <a:schemeClr val="tx1"/>
                </a:solidFill>
              </a:rPr>
              <a:t>n infrastructure bss, typically: </a:t>
            </a:r>
          </a:p>
          <a:p>
            <a:r>
              <a:rPr lang="en-US" sz="1100" smtClean="0">
                <a:solidFill>
                  <a:schemeClr val="tx1"/>
                </a:solidFill>
              </a:rPr>
              <a:t>Authenticator </a:t>
            </a:r>
            <a:r>
              <a:rPr lang="en-US" sz="1100">
                <a:solidFill>
                  <a:schemeClr val="tx1"/>
                </a:solidFill>
              </a:rPr>
              <a:t>MAC address (AA)  </a:t>
            </a:r>
            <a:r>
              <a:rPr lang="en-US" sz="1100" smtClean="0">
                <a:solidFill>
                  <a:schemeClr val="tx1"/>
                </a:solidFill>
              </a:rPr>
              <a:t>is AP’s </a:t>
            </a:r>
            <a:r>
              <a:rPr lang="en-US" sz="1100">
                <a:solidFill>
                  <a:schemeClr val="tx1"/>
                </a:solidFill>
              </a:rPr>
              <a:t>MAC </a:t>
            </a:r>
            <a:r>
              <a:rPr lang="en-US" sz="1100" smtClean="0">
                <a:solidFill>
                  <a:schemeClr val="tx1"/>
                </a:solidFill>
              </a:rPr>
              <a:t>address</a:t>
            </a:r>
          </a:p>
          <a:p>
            <a:r>
              <a:rPr lang="en-US" sz="1100" smtClean="0">
                <a:solidFill>
                  <a:schemeClr val="tx1"/>
                </a:solidFill>
              </a:rPr>
              <a:t>Supplicant’s </a:t>
            </a:r>
            <a:r>
              <a:rPr lang="en-US" sz="1100">
                <a:solidFill>
                  <a:schemeClr val="tx1"/>
                </a:solidFill>
              </a:rPr>
              <a:t>MAC address (SPA) </a:t>
            </a:r>
            <a:r>
              <a:rPr lang="en-US" sz="1100" smtClean="0">
                <a:solidFill>
                  <a:schemeClr val="tx1"/>
                </a:solidFill>
              </a:rPr>
              <a:t>is </a:t>
            </a:r>
            <a:r>
              <a:rPr lang="en-US" sz="1100" smtClean="0">
                <a:solidFill>
                  <a:srgbClr val="FF0000"/>
                </a:solidFill>
              </a:rPr>
              <a:t>non-AP STA’s </a:t>
            </a:r>
            <a:r>
              <a:rPr lang="en-US" sz="1100">
                <a:solidFill>
                  <a:srgbClr val="FF0000"/>
                </a:solidFill>
              </a:rPr>
              <a:t>MAC </a:t>
            </a:r>
            <a:r>
              <a:rPr lang="en-US" sz="1100" smtClean="0">
                <a:solidFill>
                  <a:srgbClr val="FF0000"/>
                </a:solidFill>
              </a:rPr>
              <a:t>address </a:t>
            </a:r>
            <a:endParaRPr lang="en-US" sz="1100">
              <a:solidFill>
                <a:schemeClr val="tx1"/>
              </a:solidFill>
            </a:endParaRPr>
          </a:p>
        </p:txBody>
      </p:sp>
      <p:sp>
        <p:nvSpPr>
          <p:cNvPr id="10" name="矩形 9"/>
          <p:cNvSpPr/>
          <p:nvPr/>
        </p:nvSpPr>
        <p:spPr bwMode="auto">
          <a:xfrm>
            <a:off x="3505200" y="3276600"/>
            <a:ext cx="1600200" cy="156433"/>
          </a:xfrm>
          <a:prstGeom prst="rect">
            <a:avLst/>
          </a:prstGeom>
          <a:noFill/>
          <a:ln w="12700" cap="flat" cmpd="sng" algn="ctr">
            <a:solidFill>
              <a:srgbClr val="FF33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227269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p:txBody>
          <a:bodyPr/>
          <a:lstStyle/>
          <a:p>
            <a:r>
              <a:rPr lang="en-US" altLang="zh-CN" smtClean="0"/>
              <a:t>Recap – Clause 4.5.4.10 </a:t>
            </a:r>
            <a:r>
              <a:rPr lang="en-US" smtClean="0"/>
              <a:t>MAC </a:t>
            </a:r>
            <a:r>
              <a:rPr lang="en-US"/>
              <a:t>privacy enhancements</a:t>
            </a:r>
            <a:r>
              <a:rPr lang="en-US" altLang="zh-CN" b="0" smtClean="0"/>
              <a:t> [2]</a:t>
            </a:r>
            <a:endParaRPr lang="zh-CN" altLang="en-US" b="0"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92798" y="1678870"/>
            <a:ext cx="7917801" cy="3578930"/>
          </a:xfrm>
        </p:spPr>
        <p:txBody>
          <a:bodyPr/>
          <a:lstStyle/>
          <a:p>
            <a:pPr>
              <a:buFont typeface="Wingdings" panose="05000000000000000000" pitchFamily="2" charset="2"/>
              <a:buChar char="q"/>
            </a:pPr>
            <a:r>
              <a:rPr lang="en-US" altLang="zh-CN" b="0">
                <a:solidFill>
                  <a:schemeClr val="tx2"/>
                </a:solidFill>
              </a:rPr>
              <a:t>When a non-AP STA searches for, and connects to, an infrastructure BSS, IBSS, or PBSS or attempts </a:t>
            </a:r>
            <a:r>
              <a:rPr lang="en-US" altLang="zh-CN" b="0" smtClean="0">
                <a:solidFill>
                  <a:schemeClr val="tx2"/>
                </a:solidFill>
              </a:rPr>
              <a:t>to discover </a:t>
            </a:r>
            <a:r>
              <a:rPr lang="en-US" altLang="zh-CN" b="0">
                <a:solidFill>
                  <a:schemeClr val="tx2"/>
                </a:solidFill>
              </a:rPr>
              <a:t>services on a network preassociation, it defines the addressing of its MAC layer for the </a:t>
            </a:r>
            <a:r>
              <a:rPr lang="en-US" altLang="zh-CN" b="0" smtClean="0">
                <a:solidFill>
                  <a:schemeClr val="tx2"/>
                </a:solidFill>
              </a:rPr>
              <a:t>particular connection</a:t>
            </a:r>
            <a:r>
              <a:rPr lang="en-US" altLang="zh-CN" b="0">
                <a:solidFill>
                  <a:schemeClr val="tx2"/>
                </a:solidFill>
              </a:rPr>
              <a:t>. If the STA uses a fixed MAC address it is trivial to track the STA</a:t>
            </a:r>
            <a:r>
              <a:rPr lang="en-US" altLang="zh-CN" b="0" smtClean="0">
                <a:solidFill>
                  <a:schemeClr val="tx2"/>
                </a:solidFill>
              </a:rPr>
              <a:t>.</a:t>
            </a:r>
          </a:p>
          <a:p>
            <a:pPr>
              <a:buFont typeface="Wingdings" panose="05000000000000000000" pitchFamily="2" charset="2"/>
              <a:buChar char="q"/>
            </a:pPr>
            <a:r>
              <a:rPr lang="en-US" altLang="zh-CN" b="0"/>
              <a:t>To mitigate this sort of traffic analysis a STA can support the ability to periodically and randomly change </a:t>
            </a:r>
            <a:r>
              <a:rPr lang="en-US" altLang="zh-CN" b="0" smtClean="0"/>
              <a:t>its MAC </a:t>
            </a:r>
            <a:r>
              <a:rPr lang="en-US" altLang="zh-CN" b="0"/>
              <a:t>addresses and reset counters and seeds </a:t>
            </a:r>
            <a:r>
              <a:rPr lang="en-US" altLang="zh-CN"/>
              <a:t>prior to association</a:t>
            </a:r>
            <a:r>
              <a:rPr lang="en-US" altLang="zh-CN" b="0" smtClean="0"/>
              <a:t>.</a:t>
            </a:r>
            <a:endParaRPr lang="en-GB" altLang="zh-CN" sz="1400" smtClean="0"/>
          </a:p>
          <a:p>
            <a:endParaRPr lang="zh-CN" altLang="en-US" sz="1400"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3976274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p:txBody>
          <a:bodyPr/>
          <a:lstStyle/>
          <a:p>
            <a:r>
              <a:rPr lang="en-US" altLang="zh-CN" smtClean="0"/>
              <a:t>Recap – </a:t>
            </a:r>
            <a:r>
              <a:rPr lang="en-US" altLang="zh-CN"/>
              <a:t>Clause 12.2.10 Requirements for support of MAC privacy </a:t>
            </a:r>
            <a:r>
              <a:rPr lang="en-US" altLang="zh-CN" smtClean="0"/>
              <a:t>enhancements</a:t>
            </a:r>
            <a:r>
              <a:rPr lang="en-US" altLang="zh-CN" b="0" smtClean="0"/>
              <a:t> [2]</a:t>
            </a:r>
            <a:endParaRPr lang="zh-CN" altLang="en-US" b="0"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92799" y="1678870"/>
            <a:ext cx="7851126" cy="3578930"/>
          </a:xfrm>
        </p:spPr>
        <p:txBody>
          <a:bodyPr/>
          <a:lstStyle/>
          <a:p>
            <a:pPr algn="just">
              <a:buFont typeface="Wingdings" panose="05000000000000000000" pitchFamily="2" charset="2"/>
              <a:buChar char="q"/>
            </a:pPr>
            <a:r>
              <a:rPr lang="en-US" altLang="zh-CN" sz="1600" b="0" smtClean="0">
                <a:solidFill>
                  <a:schemeClr val="tx2"/>
                </a:solidFill>
              </a:rPr>
              <a:t>The STA shall periodically </a:t>
            </a:r>
            <a:r>
              <a:rPr lang="en-US" altLang="zh-CN" sz="1600" smtClean="0">
                <a:solidFill>
                  <a:schemeClr val="tx2"/>
                </a:solidFill>
              </a:rPr>
              <a:t>change</a:t>
            </a:r>
            <a:r>
              <a:rPr lang="en-US" altLang="zh-CN" sz="1600" b="0" smtClean="0">
                <a:solidFill>
                  <a:schemeClr val="tx2"/>
                </a:solidFill>
              </a:rPr>
              <a:t> its MAC address to a random value while </a:t>
            </a:r>
            <a:r>
              <a:rPr lang="en-US" altLang="zh-CN" sz="1600" smtClean="0">
                <a:solidFill>
                  <a:schemeClr val="tx2"/>
                </a:solidFill>
              </a:rPr>
              <a:t>not associated</a:t>
            </a:r>
            <a:r>
              <a:rPr lang="en-US" altLang="zh-CN" sz="1600" b="0" smtClean="0">
                <a:solidFill>
                  <a:schemeClr val="tx2"/>
                </a:solidFill>
              </a:rPr>
              <a:t> to a BSS.</a:t>
            </a:r>
          </a:p>
          <a:p>
            <a:pPr algn="just">
              <a:buFont typeface="Wingdings" panose="05000000000000000000" pitchFamily="2" charset="2"/>
              <a:buChar char="q"/>
            </a:pPr>
            <a:r>
              <a:rPr lang="en-US" altLang="zh-CN" sz="1600" b="0">
                <a:solidFill>
                  <a:schemeClr val="tx2"/>
                </a:solidFill>
              </a:rPr>
              <a:t>However, the non-AP STA shall</a:t>
            </a:r>
            <a:r>
              <a:rPr lang="en-US" altLang="zh-CN" sz="1600">
                <a:solidFill>
                  <a:schemeClr val="tx2"/>
                </a:solidFill>
              </a:rPr>
              <a:t> not change</a:t>
            </a:r>
            <a:r>
              <a:rPr lang="en-US" altLang="zh-CN" sz="1600" b="0">
                <a:solidFill>
                  <a:schemeClr val="tx2"/>
                </a:solidFill>
              </a:rPr>
              <a:t> its MAC address </a:t>
            </a:r>
            <a:r>
              <a:rPr lang="en-US" altLang="zh-CN" sz="1600">
                <a:solidFill>
                  <a:schemeClr val="tx2"/>
                </a:solidFill>
              </a:rPr>
              <a:t>during a transactional exchange</a:t>
            </a:r>
            <a:r>
              <a:rPr lang="en-US" altLang="zh-CN" sz="1600" b="0">
                <a:solidFill>
                  <a:schemeClr val="tx2"/>
                </a:solidFill>
              </a:rPr>
              <a:t>, for example, transmitting Public Action frames for </a:t>
            </a:r>
            <a:r>
              <a:rPr lang="en-US" altLang="zh-CN" sz="1600">
                <a:solidFill>
                  <a:schemeClr val="tx2"/>
                </a:solidFill>
              </a:rPr>
              <a:t>preassociation</a:t>
            </a:r>
            <a:r>
              <a:rPr lang="en-US" altLang="zh-CN" sz="1600" b="0">
                <a:solidFill>
                  <a:schemeClr val="tx2"/>
                </a:solidFill>
              </a:rPr>
              <a:t> </a:t>
            </a:r>
            <a:r>
              <a:rPr lang="en-US" altLang="zh-CN" sz="1600">
                <a:solidFill>
                  <a:schemeClr val="tx2"/>
                </a:solidFill>
              </a:rPr>
              <a:t>discovery</a:t>
            </a:r>
            <a:r>
              <a:rPr lang="en-US" altLang="zh-CN" sz="1600" b="0">
                <a:solidFill>
                  <a:schemeClr val="tx2"/>
                </a:solidFill>
              </a:rPr>
              <a:t>, </a:t>
            </a:r>
            <a:r>
              <a:rPr lang="en-US" altLang="zh-CN" sz="1600">
                <a:solidFill>
                  <a:schemeClr val="tx2"/>
                </a:solidFill>
              </a:rPr>
              <a:t>or during the creation of state on an AP using preassociation capabilities</a:t>
            </a:r>
            <a:r>
              <a:rPr lang="en-US" altLang="zh-CN" sz="1600" b="0">
                <a:solidFill>
                  <a:schemeClr val="tx2"/>
                </a:solidFill>
              </a:rPr>
              <a:t>, for example, </a:t>
            </a:r>
            <a:r>
              <a:rPr lang="en-US" altLang="zh-CN" sz="1600">
                <a:solidFill>
                  <a:schemeClr val="tx2"/>
                </a:solidFill>
              </a:rPr>
              <a:t>RSN</a:t>
            </a:r>
            <a:r>
              <a:rPr lang="en-US" altLang="zh-CN" sz="1600" b="0">
                <a:solidFill>
                  <a:schemeClr val="tx2"/>
                </a:solidFill>
              </a:rPr>
              <a:t> </a:t>
            </a:r>
            <a:r>
              <a:rPr lang="en-US" altLang="zh-CN" sz="1600">
                <a:solidFill>
                  <a:schemeClr val="tx2"/>
                </a:solidFill>
              </a:rPr>
              <a:t>preauthentication</a:t>
            </a:r>
            <a:r>
              <a:rPr lang="en-US" altLang="zh-CN" sz="1600" b="0">
                <a:solidFill>
                  <a:schemeClr val="tx2"/>
                </a:solidFill>
              </a:rPr>
              <a:t> or </a:t>
            </a:r>
            <a:r>
              <a:rPr lang="en-US" altLang="zh-CN" sz="1600">
                <a:solidFill>
                  <a:schemeClr val="tx2"/>
                </a:solidFill>
              </a:rPr>
              <a:t>FT over-the-DS</a:t>
            </a:r>
            <a:r>
              <a:rPr lang="en-US" altLang="zh-CN" sz="1600" b="0" smtClean="0">
                <a:solidFill>
                  <a:schemeClr val="tx2"/>
                </a:solidFill>
              </a:rPr>
              <a:t>.</a:t>
            </a:r>
          </a:p>
          <a:p>
            <a:pPr algn="just">
              <a:buFont typeface="Wingdings" panose="05000000000000000000" pitchFamily="2" charset="2"/>
              <a:buChar char="q"/>
            </a:pPr>
            <a:r>
              <a:rPr lang="en-US" altLang="zh-CN" sz="1400"/>
              <a:t>State</a:t>
            </a:r>
            <a:r>
              <a:rPr lang="en-US" altLang="zh-CN" sz="1400" b="0"/>
              <a:t> created with an AP using a prior MAC address, </a:t>
            </a:r>
            <a:r>
              <a:rPr lang="en-US" altLang="zh-CN" sz="1400" b="0" smtClean="0"/>
              <a:t>for instance</a:t>
            </a:r>
            <a:r>
              <a:rPr lang="en-US" altLang="zh-CN" sz="1400" b="0"/>
              <a:t>, RSN preauthentication state or FT state established over-the-DS, is bound to the MAC address </a:t>
            </a:r>
            <a:r>
              <a:rPr lang="en-US" altLang="zh-CN" sz="1400" b="0" smtClean="0"/>
              <a:t>used when </a:t>
            </a:r>
            <a:r>
              <a:rPr lang="en-US" altLang="zh-CN" sz="1400" b="0"/>
              <a:t>that state was created. Prior to establishing an association to the AP, the non-AP STA shall change </a:t>
            </a:r>
            <a:r>
              <a:rPr lang="en-US" altLang="zh-CN" sz="1400" b="0" smtClean="0"/>
              <a:t>its MAC </a:t>
            </a:r>
            <a:r>
              <a:rPr lang="en-US" altLang="zh-CN" sz="1400" b="0"/>
              <a:t>address to the MAC address used when the state was created</a:t>
            </a:r>
            <a:r>
              <a:rPr lang="en-US" altLang="zh-CN" sz="1400" b="0" smtClean="0"/>
              <a:t>.</a:t>
            </a:r>
          </a:p>
          <a:p>
            <a:pPr algn="just">
              <a:buFont typeface="Wingdings" panose="05000000000000000000" pitchFamily="2" charset="2"/>
              <a:buChar char="q"/>
            </a:pPr>
            <a:r>
              <a:rPr lang="en-US" altLang="zh-CN" sz="1400" b="0"/>
              <a:t>The non-AP STA connecting to an infrastructure BSS shall </a:t>
            </a:r>
            <a:r>
              <a:rPr lang="en-US" altLang="zh-CN" sz="1400"/>
              <a:t>retain a single MAC address for the duration of </a:t>
            </a:r>
            <a:r>
              <a:rPr lang="en-US" altLang="zh-CN" sz="1400" smtClean="0"/>
              <a:t>its connection </a:t>
            </a:r>
            <a:r>
              <a:rPr lang="en-US" altLang="zh-CN" sz="1400"/>
              <a:t>across an ESS</a:t>
            </a:r>
            <a:r>
              <a:rPr lang="en-US" altLang="zh-CN" sz="1400" b="0"/>
              <a:t>. </a:t>
            </a:r>
            <a:endParaRPr lang="en-US" altLang="zh-CN" sz="1400" b="0" smtClean="0"/>
          </a:p>
          <a:p>
            <a:pPr algn="just">
              <a:buFont typeface="Wingdings" panose="05000000000000000000" pitchFamily="2" charset="2"/>
              <a:buChar char="q"/>
            </a:pPr>
            <a:r>
              <a:rPr lang="en-US" altLang="zh-CN" sz="1400" b="0" smtClean="0"/>
              <a:t>A </a:t>
            </a:r>
            <a:r>
              <a:rPr lang="en-US" altLang="zh-CN" sz="1400" b="0"/>
              <a:t>PMKSA created as part of an RSNA will contain the MAC address used to </a:t>
            </a:r>
            <a:r>
              <a:rPr lang="en-US" altLang="zh-CN" sz="1400" b="0" smtClean="0"/>
              <a:t>create the </a:t>
            </a:r>
            <a:r>
              <a:rPr lang="en-US" altLang="zh-CN" sz="1400" b="0"/>
              <a:t>PMKSA. The non-AP STA that supports </a:t>
            </a:r>
            <a:r>
              <a:rPr lang="en-US" altLang="zh-CN" sz="1400"/>
              <a:t>PMKSA caching </a:t>
            </a:r>
            <a:r>
              <a:rPr lang="en-US" altLang="zh-CN" sz="1400" b="0"/>
              <a:t>shall, if necessary, change its MAC </a:t>
            </a:r>
            <a:r>
              <a:rPr lang="en-US" altLang="zh-CN" sz="1400" b="0" smtClean="0"/>
              <a:t>address back </a:t>
            </a:r>
            <a:r>
              <a:rPr lang="en-US" altLang="zh-CN" sz="1400" b="0"/>
              <a:t>to that value when attempting a subsequent association to the ESS using PMKSA caching.</a:t>
            </a:r>
            <a:endParaRPr lang="en-GB" altLang="zh-CN" sz="1400" b="0" smtClean="0"/>
          </a:p>
          <a:p>
            <a:pPr lvl="1" algn="just">
              <a:buFont typeface="Arial" panose="020B0604020202020204" pitchFamily="34" charset="0"/>
              <a:buChar char="•"/>
            </a:pPr>
            <a:endParaRPr lang="en-GB" altLang="zh-CN" sz="1400" smtClean="0"/>
          </a:p>
          <a:p>
            <a:pPr marL="457200" lvl="1" indent="0" algn="just">
              <a:buNone/>
            </a:pPr>
            <a:endParaRPr lang="en-GB" altLang="zh-CN" sz="1400" smtClean="0"/>
          </a:p>
          <a:p>
            <a:pPr marL="457200" lvl="1" indent="0" algn="just">
              <a:buNone/>
            </a:pPr>
            <a:endParaRPr lang="en-GB" altLang="zh-CN" sz="1400" smtClean="0"/>
          </a:p>
          <a:p>
            <a:pPr algn="just">
              <a:buFont typeface="Wingdings" panose="05000000000000000000" pitchFamily="2" charset="2"/>
              <a:buChar char="q"/>
            </a:pPr>
            <a:endParaRPr lang="en-GB" altLang="zh-CN" sz="1400" smtClean="0"/>
          </a:p>
          <a:p>
            <a:pPr algn="just"/>
            <a:endParaRPr lang="zh-CN" altLang="en-US" sz="1400"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内容占位符 2">
            <a:extLst>
              <a:ext uri="{FF2B5EF4-FFF2-40B4-BE49-F238E27FC236}">
                <a16:creationId xmlns:a16="http://schemas.microsoft.com/office/drawing/2014/main" xmlns="" id="{16BE151B-BE12-4A42-A5BE-CFB13E0BE6FC}"/>
              </a:ext>
            </a:extLst>
          </p:cNvPr>
          <p:cNvSpPr txBox="1">
            <a:spLocks/>
          </p:cNvSpPr>
          <p:nvPr/>
        </p:nvSpPr>
        <p:spPr bwMode="auto">
          <a:xfrm>
            <a:off x="692799" y="5332413"/>
            <a:ext cx="7851126" cy="99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buFont typeface="Courier New" panose="02070309020205020404" pitchFamily="49" charset="0"/>
              <a:buChar char="o"/>
            </a:pPr>
            <a:r>
              <a:rPr lang="en-US" altLang="zh-CN" sz="1200" kern="0">
                <a:solidFill>
                  <a:schemeClr val="tx2"/>
                </a:solidFill>
              </a:rPr>
              <a:t>Preassociation discovery </a:t>
            </a:r>
            <a:r>
              <a:rPr lang="en-US" altLang="zh-CN" sz="1200" b="0" kern="0">
                <a:solidFill>
                  <a:schemeClr val="tx2"/>
                </a:solidFill>
              </a:rPr>
              <a:t>(PAD): Discovery of services offered by a BSS or an external network reachable via that BSS. </a:t>
            </a:r>
            <a:r>
              <a:rPr lang="en-US" altLang="zh-CN" sz="1200" b="0" i="1" kern="0">
                <a:solidFill>
                  <a:schemeClr val="tx2"/>
                </a:solidFill>
              </a:rPr>
              <a:t> </a:t>
            </a:r>
            <a:r>
              <a:rPr lang="en-US" altLang="zh-CN" sz="1200" b="0" i="1" kern="0" smtClean="0">
                <a:solidFill>
                  <a:schemeClr val="tx2"/>
                </a:solidFill>
              </a:rPr>
              <a:t>[Ref</a:t>
            </a:r>
            <a:r>
              <a:rPr lang="en-US" altLang="zh-CN" sz="1200" b="0" i="1" kern="0">
                <a:solidFill>
                  <a:schemeClr val="tx2"/>
                </a:solidFill>
              </a:rPr>
              <a:t>: </a:t>
            </a:r>
            <a:r>
              <a:rPr lang="en-US" altLang="zh-CN" sz="1200" b="0" i="1" kern="0" smtClean="0">
                <a:solidFill>
                  <a:schemeClr val="tx2"/>
                </a:solidFill>
              </a:rPr>
              <a:t>Clause 4.5.9 </a:t>
            </a:r>
            <a:r>
              <a:rPr lang="en-US" altLang="zh-CN" sz="1200" b="0" i="1" kern="0">
                <a:solidFill>
                  <a:schemeClr val="tx2"/>
                </a:solidFill>
              </a:rPr>
              <a:t>Interworking with external </a:t>
            </a:r>
            <a:r>
              <a:rPr lang="en-US" altLang="zh-CN" sz="1200" b="0" i="1" kern="0" smtClean="0">
                <a:solidFill>
                  <a:schemeClr val="tx2"/>
                </a:solidFill>
              </a:rPr>
              <a:t>networks]</a:t>
            </a:r>
            <a:endParaRPr lang="en-US" altLang="zh-CN" sz="1200" b="0" i="1" kern="0">
              <a:solidFill>
                <a:schemeClr val="tx2"/>
              </a:solidFill>
            </a:endParaRPr>
          </a:p>
          <a:p>
            <a:pPr algn="just">
              <a:buFont typeface="Courier New" panose="02070309020205020404" pitchFamily="49" charset="0"/>
              <a:buChar char="o"/>
            </a:pPr>
            <a:r>
              <a:rPr lang="en-US" altLang="zh-CN" sz="1200" kern="0"/>
              <a:t>Preauthentication</a:t>
            </a:r>
            <a:r>
              <a:rPr lang="en-US" altLang="zh-CN" sz="1200" b="0" kern="0"/>
              <a:t> allows a STA to perform RSNA authentication with an AP prior to attempting (re)association. This might reduce the time that the IEEE 802.1X port is not valid.</a:t>
            </a:r>
            <a:r>
              <a:rPr lang="en-US" altLang="zh-CN" sz="1200" b="0" i="1" kern="0"/>
              <a:t> </a:t>
            </a:r>
            <a:r>
              <a:rPr lang="en-US" altLang="zh-CN" sz="1200" b="0" i="1" kern="0" smtClean="0"/>
              <a:t>[Ref</a:t>
            </a:r>
            <a:r>
              <a:rPr lang="en-US" altLang="zh-CN" sz="1200" b="0" i="1" kern="0"/>
              <a:t>: Clause 12.6.10.2 Preauthentication and RSNA key </a:t>
            </a:r>
            <a:r>
              <a:rPr lang="en-US" altLang="zh-CN" sz="1200" b="0" i="1" kern="0" smtClean="0"/>
              <a:t>management]</a:t>
            </a:r>
            <a:endParaRPr lang="zh-CN" altLang="en-US" sz="1200" b="0" i="1" kern="0" dirty="0"/>
          </a:p>
        </p:txBody>
      </p:sp>
    </p:spTree>
    <p:extLst>
      <p:ext uri="{BB962C8B-B14F-4D97-AF65-F5344CB8AC3E}">
        <p14:creationId xmlns:p14="http://schemas.microsoft.com/office/powerpoint/2010/main" val="3347827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p:txBody>
          <a:bodyPr/>
          <a:lstStyle/>
          <a:p>
            <a:r>
              <a:rPr lang="en-US" altLang="zh-CN" smtClean="0"/>
              <a:t>Recap – Possible relevant use case</a:t>
            </a:r>
            <a:endParaRPr lang="zh-CN" altLang="en-US"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92799" y="1678870"/>
            <a:ext cx="7851126" cy="4417130"/>
          </a:xfrm>
        </p:spPr>
        <p:txBody>
          <a:bodyPr/>
          <a:lstStyle/>
          <a:p>
            <a:pPr algn="just">
              <a:buFont typeface="Wingdings" panose="05000000000000000000" pitchFamily="2" charset="2"/>
              <a:buChar char="q"/>
            </a:pPr>
            <a:r>
              <a:rPr lang="en-US" altLang="zh-CN" sz="1600">
                <a:solidFill>
                  <a:schemeClr val="tx2"/>
                </a:solidFill>
              </a:rPr>
              <a:t>4.6	Grocery store frequent shopper </a:t>
            </a:r>
            <a:r>
              <a:rPr lang="en-US" altLang="zh-CN" sz="1600" smtClean="0">
                <a:solidFill>
                  <a:schemeClr val="tx2"/>
                </a:solidFill>
              </a:rPr>
              <a:t>notifications </a:t>
            </a:r>
            <a:r>
              <a:rPr lang="en-US" altLang="zh-CN" sz="1600" b="0" smtClean="0">
                <a:solidFill>
                  <a:schemeClr val="tx2"/>
                </a:solidFill>
              </a:rPr>
              <a:t>[3]</a:t>
            </a:r>
          </a:p>
          <a:p>
            <a:pPr lvl="1" algn="just">
              <a:buFont typeface="Arial" panose="020B0604020202020204" pitchFamily="34" charset="0"/>
              <a:buChar char="•"/>
            </a:pPr>
            <a:r>
              <a:rPr lang="en-US" altLang="zh-CN" sz="1400"/>
              <a:t>A very different use case from the grocery store foot traffic analysis, is a grocery store that wants to recognize and reward frequent shoppers.  This is likely to be an “opt-in” service, where the shoppers that are interested in participating with the store indicate that they are willing to have the store know some </a:t>
            </a:r>
            <a:r>
              <a:rPr lang="en-US" altLang="zh-CN" sz="1400" b="1"/>
              <a:t>identity</a:t>
            </a:r>
            <a:r>
              <a:rPr lang="en-US" altLang="zh-CN" sz="1400"/>
              <a:t> that the store can use (possibly not their true or complete identity, however).  For maximum effectiveness, such programs need to </a:t>
            </a:r>
            <a:r>
              <a:rPr lang="en-US" altLang="zh-CN" sz="1400" b="1"/>
              <a:t>recognize</a:t>
            </a:r>
            <a:r>
              <a:rPr lang="en-US" altLang="zh-CN" sz="1400"/>
              <a:t> when the customer enters (or approaches) the store, and provide information (such as daily specials for frequent shoppers) without any action on the user’s part.  Additionally, the store could be able to build a </a:t>
            </a:r>
            <a:r>
              <a:rPr lang="en-US" altLang="zh-CN" sz="1400" b="1"/>
              <a:t>profile</a:t>
            </a:r>
            <a:r>
              <a:rPr lang="en-US" altLang="zh-CN" sz="1400"/>
              <a:t> of the user, and push content (with a cellular text, perhaps, since the customer may not be associated to the store’s network) such as items that of likely interest to the customer and are on sale/special, when the customer is near those items in the store.</a:t>
            </a:r>
            <a:r>
              <a:rPr lang="en-US" altLang="zh-CN" sz="1400" smtClean="0"/>
              <a:t> </a:t>
            </a:r>
            <a:endParaRPr lang="en-GB" altLang="zh-CN" sz="1400" smtClean="0"/>
          </a:p>
          <a:p>
            <a:pPr lvl="1" algn="just">
              <a:buFont typeface="Arial" panose="020B0604020202020204" pitchFamily="34" charset="0"/>
              <a:buChar char="•"/>
            </a:pPr>
            <a:r>
              <a:rPr lang="en-US" altLang="zh-CN" sz="1400"/>
              <a:t>If this scenario is limited to opt-in uses, and it can be assumed that the device will </a:t>
            </a:r>
            <a:r>
              <a:rPr lang="en-US" altLang="zh-CN" sz="1400" b="1"/>
              <a:t>have been configured to associate</a:t>
            </a:r>
            <a:r>
              <a:rPr lang="en-US" altLang="zh-CN" sz="1400"/>
              <a:t> to the grocery store infrastructure when in range, then the scenario can be handled with an “opt-in” method for providing a device or user identification that is hidden from third party snooping, and provided only to trusted infrastructure (for example, where RSN has been established).  </a:t>
            </a:r>
          </a:p>
          <a:p>
            <a:pPr lvl="1" algn="just">
              <a:buFont typeface="Arial" panose="020B0604020202020204" pitchFamily="34" charset="0"/>
              <a:buChar char="•"/>
            </a:pPr>
            <a:r>
              <a:rPr lang="en-US" altLang="zh-CN" sz="1400"/>
              <a:t>Any broader solution (not explicitly “opt-in”, not secured from snooping, or not restricted to trusted infrastructure) is considered out of scope for 802.11bh</a:t>
            </a:r>
            <a:r>
              <a:rPr lang="en-US" altLang="zh-CN" sz="1400" smtClean="0"/>
              <a:t>.</a:t>
            </a:r>
          </a:p>
          <a:p>
            <a:pPr algn="just">
              <a:buFont typeface="Wingdings" panose="05000000000000000000" pitchFamily="2" charset="2"/>
              <a:buChar char="q"/>
            </a:pPr>
            <a:r>
              <a:rPr lang="en-US" altLang="zh-CN" sz="1600" b="1" smtClean="0">
                <a:solidFill>
                  <a:srgbClr val="000000"/>
                </a:solidFill>
              </a:rPr>
              <a:t>This may be a scenario of </a:t>
            </a:r>
            <a:r>
              <a:rPr lang="en-US" altLang="zh-CN" sz="1600" b="1" smtClean="0">
                <a:solidFill>
                  <a:srgbClr val="000000"/>
                </a:solidFill>
              </a:rPr>
              <a:t>idendify a non-AP STA when it </a:t>
            </a:r>
            <a:r>
              <a:rPr lang="en-US" altLang="zh-CN" sz="1600" smtClean="0">
                <a:solidFill>
                  <a:srgbClr val="000000"/>
                </a:solidFill>
              </a:rPr>
              <a:t>using </a:t>
            </a:r>
            <a:r>
              <a:rPr lang="en-US" altLang="zh-CN" sz="1600">
                <a:solidFill>
                  <a:srgbClr val="000000"/>
                </a:solidFill>
              </a:rPr>
              <a:t>different MAC addresses for </a:t>
            </a:r>
            <a:r>
              <a:rPr lang="en-US" altLang="zh-CN" sz="1600">
                <a:solidFill>
                  <a:srgbClr val="000000"/>
                </a:solidFill>
              </a:rPr>
              <a:t>different </a:t>
            </a:r>
            <a:r>
              <a:rPr lang="en-US" altLang="zh-CN" sz="1600" b="1" smtClean="0">
                <a:solidFill>
                  <a:srgbClr val="000000"/>
                </a:solidFill>
              </a:rPr>
              <a:t>associations.</a:t>
            </a:r>
            <a:endParaRPr lang="en-GB" altLang="zh-CN" sz="1600"/>
          </a:p>
          <a:p>
            <a:pPr marL="457200" lvl="1" indent="0" algn="just">
              <a:buNone/>
            </a:pPr>
            <a:endParaRPr lang="en-GB" altLang="zh-CN" sz="1400"/>
          </a:p>
          <a:p>
            <a:pPr algn="just">
              <a:buFont typeface="Wingdings" panose="05000000000000000000" pitchFamily="2" charset="2"/>
              <a:buChar char="q"/>
            </a:pPr>
            <a:endParaRPr lang="en-GB" altLang="zh-CN" sz="1400" smtClean="0"/>
          </a:p>
          <a:p>
            <a:pPr algn="just"/>
            <a:endParaRPr lang="zh-CN" altLang="en-US" sz="1400"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001249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7</a:t>
            </a:fld>
            <a:endParaRPr lang="en-US" altLang="en-US"/>
          </a:p>
        </p:txBody>
      </p:sp>
      <p:sp>
        <p:nvSpPr>
          <p:cNvPr id="10" name="TextBox 9"/>
          <p:cNvSpPr txBox="1"/>
          <p:nvPr/>
        </p:nvSpPr>
        <p:spPr>
          <a:xfrm>
            <a:off x="600074" y="1676400"/>
            <a:ext cx="7934326" cy="2308324"/>
          </a:xfrm>
          <a:prstGeom prst="rect">
            <a:avLst/>
          </a:prstGeom>
          <a:noFill/>
        </p:spPr>
        <p:txBody>
          <a:bodyPr wrap="square" rtlCol="0">
            <a:spAutoFit/>
          </a:bodyPr>
          <a:lstStyle/>
          <a:p>
            <a:pPr marL="287655" indent="-287655">
              <a:buFont typeface="Wingdings" panose="05000000000000000000" pitchFamily="2" charset="2"/>
              <a:buChar char="q"/>
            </a:pPr>
            <a:r>
              <a:rPr lang="en-US" sz="2400"/>
              <a:t>Do you agree that TGbh should consider a mechanism to assist the AP to identify an </a:t>
            </a:r>
            <a:r>
              <a:rPr lang="en-US" sz="2400">
                <a:solidFill>
                  <a:srgbClr val="FF0000"/>
                </a:solidFill>
              </a:rPr>
              <a:t>associated</a:t>
            </a:r>
            <a:r>
              <a:rPr lang="en-US" sz="2400"/>
              <a:t> </a:t>
            </a:r>
            <a:r>
              <a:rPr lang="en-US" sz="2400" smtClean="0"/>
              <a:t>non-AP </a:t>
            </a:r>
            <a:r>
              <a:rPr lang="en-US" sz="2400" smtClean="0"/>
              <a:t>STA when </a:t>
            </a:r>
            <a:r>
              <a:rPr lang="en-US" sz="2400"/>
              <a:t>the non-AP STA </a:t>
            </a:r>
            <a:r>
              <a:rPr lang="en-US" sz="2400">
                <a:solidFill>
                  <a:srgbClr val="FF0000"/>
                </a:solidFill>
              </a:rPr>
              <a:t>uses different</a:t>
            </a:r>
            <a:r>
              <a:rPr lang="en-US" sz="2400" smtClean="0">
                <a:solidFill>
                  <a:srgbClr val="FF0000"/>
                </a:solidFill>
              </a:rPr>
              <a:t> </a:t>
            </a:r>
            <a:r>
              <a:rPr lang="en-US" sz="2400">
                <a:solidFill>
                  <a:srgbClr val="FF0000"/>
                </a:solidFill>
              </a:rPr>
              <a:t>MAC </a:t>
            </a:r>
            <a:r>
              <a:rPr lang="en-US" sz="2400" smtClean="0">
                <a:solidFill>
                  <a:srgbClr val="FF0000"/>
                </a:solidFill>
              </a:rPr>
              <a:t>addresses for different associations</a:t>
            </a:r>
            <a:r>
              <a:rPr lang="en-US" sz="2400" smtClean="0"/>
              <a:t>. </a:t>
            </a:r>
            <a:r>
              <a:rPr lang="en-US" sz="2400"/>
              <a:t>This </a:t>
            </a:r>
            <a:r>
              <a:rPr lang="en-US" sz="2400" smtClean="0"/>
              <a:t>identity is in MAC layer, and </a:t>
            </a:r>
            <a:r>
              <a:rPr lang="en-US" sz="2400"/>
              <a:t>should be secure, and does not expose a privacy concern for the </a:t>
            </a:r>
            <a:r>
              <a:rPr lang="en-US" sz="2400" smtClean="0"/>
              <a:t>non-AP STA</a:t>
            </a:r>
            <a:r>
              <a:rPr lang="en-US" sz="2400"/>
              <a:t>.</a:t>
            </a:r>
            <a:endParaRPr lang="en-US" altLang="zh-CN" sz="240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extLst>
      <p:ext uri="{BB962C8B-B14F-4D97-AF65-F5344CB8AC3E}">
        <p14:creationId xmlns:p14="http://schemas.microsoft.com/office/powerpoint/2010/main" val="3724328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dirty="0"/>
              <a:t>[1</a:t>
            </a:r>
            <a:r>
              <a:rPr lang="en-US" altLang="zh-CN" b="0"/>
              <a:t>] </a:t>
            </a:r>
            <a:r>
              <a:rPr lang="en-US" altLang="zh-CN" b="0" smtClean="0"/>
              <a:t>P802.11bh-par</a:t>
            </a:r>
            <a:endParaRPr lang="en-US" altLang="zh-CN" b="0" dirty="0"/>
          </a:p>
          <a:p>
            <a:pPr marL="0" indent="0">
              <a:buNone/>
            </a:pPr>
            <a:r>
              <a:rPr lang="en-GB" altLang="zh-CN" b="0" dirty="0"/>
              <a:t>[2</a:t>
            </a:r>
            <a:r>
              <a:rPr lang="en-GB" altLang="zh-CN" b="0"/>
              <a:t>] IEEE Std </a:t>
            </a:r>
            <a:r>
              <a:rPr lang="en-GB" altLang="zh-CN" b="0" smtClean="0"/>
              <a:t>802.11-2020</a:t>
            </a:r>
          </a:p>
          <a:p>
            <a:pPr marL="0" indent="0">
              <a:buNone/>
            </a:pPr>
            <a:r>
              <a:rPr lang="en-GB" altLang="zh-CN" b="0"/>
              <a:t>[3] 11-21-0332-13-00bh-issues-tracking </a:t>
            </a:r>
            <a:endParaRPr lang="en-GB" altLang="zh-CN"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3105</TotalTime>
  <Words>717</Words>
  <Application>Microsoft Office PowerPoint</Application>
  <PresentationFormat>全屏显示(4:3)</PresentationFormat>
  <Paragraphs>73</Paragraphs>
  <Slides>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맑은 고딕</vt:lpstr>
      <vt:lpstr>맑은 고딕</vt:lpstr>
      <vt:lpstr>MS PGothic</vt:lpstr>
      <vt:lpstr>Arial</vt:lpstr>
      <vt:lpstr>Courier New</vt:lpstr>
      <vt:lpstr>Times New Roman</vt:lpstr>
      <vt:lpstr>Wingdings</vt:lpstr>
      <vt:lpstr>802-11-Submission</vt:lpstr>
      <vt:lpstr>MAC features impacted by RCM</vt:lpstr>
      <vt:lpstr>Introduction</vt:lpstr>
      <vt:lpstr>Recap - Pairwise key hierarchy</vt:lpstr>
      <vt:lpstr>Recap – Clause 4.5.4.10 MAC privacy enhancements [2]</vt:lpstr>
      <vt:lpstr>Recap – Clause 12.2.10 Requirements for support of MAC privacy enhancements [2]</vt:lpstr>
      <vt:lpstr>Recap – Possible relevant use case</vt:lpstr>
      <vt:lpstr>SP 1</vt:lpstr>
      <vt:lpstr>Reference</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3389</cp:revision>
  <cp:lastPrinted>2014-11-04T15:04:00Z</cp:lastPrinted>
  <dcterms:created xsi:type="dcterms:W3CDTF">2007-04-17T18:10:00Z</dcterms:created>
  <dcterms:modified xsi:type="dcterms:W3CDTF">2021-08-23T10:35:48Z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