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11" r:id="rId3"/>
    <p:sldId id="619" r:id="rId4"/>
    <p:sldId id="620" r:id="rId5"/>
    <p:sldId id="622" r:id="rId6"/>
    <p:sldId id="623" r:id="rId7"/>
    <p:sldId id="612" r:id="rId8"/>
    <p:sldId id="602"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83" d="100"/>
          <a:sy n="83" d="100"/>
        </p:scale>
        <p:origin x="1212" y="5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802.11-21/1247r2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July</a:t>
            </a:r>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 </a:t>
            </a:r>
            <a:r>
              <a:rPr lang="en-US" altLang="en-US" sz="1800" b="1"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a:latin typeface="Arial" panose="020B0604020202020204" pitchFamily="34" charset="0"/>
                <a:cs typeface="Arial" panose="020B0604020202020204" pitchFamily="34" charset="0"/>
              </a:rPr>
              <a:t>MAC </a:t>
            </a:r>
            <a:r>
              <a:rPr lang="en-US" altLang="zh-CN" smtClean="0">
                <a:latin typeface="Arial" panose="020B0604020202020204" pitchFamily="34" charset="0"/>
                <a:cs typeface="Arial" panose="020B0604020202020204" pitchFamily="34" charset="0"/>
              </a:rPr>
              <a:t>features impacted by RCM</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2021-08-17</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61945950"/>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kern="0" smtClean="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kern="1200" smtClean="0">
                <a:solidFill>
                  <a:schemeClr val="tx2"/>
                </a:solidFill>
              </a:rPr>
              <a:t>As stated in the PAR, many </a:t>
            </a:r>
            <a:r>
              <a:rPr lang="en-US" altLang="zh-CN" sz="2000" kern="1200">
                <a:solidFill>
                  <a:schemeClr val="tx2"/>
                </a:solidFill>
              </a:rPr>
              <a:t>references in IEEE Std 802.11 to MAC address were made at times where the assumption of a </a:t>
            </a:r>
            <a:r>
              <a:rPr lang="en-US" altLang="zh-CN" sz="2000" kern="1200" smtClean="0">
                <a:solidFill>
                  <a:schemeClr val="tx2"/>
                </a:solidFill>
              </a:rPr>
              <a:t>unique assocation </a:t>
            </a:r>
            <a:r>
              <a:rPr lang="en-US" altLang="zh-CN" sz="2000" kern="1200">
                <a:solidFill>
                  <a:schemeClr val="tx2"/>
                </a:solidFill>
              </a:rPr>
              <a:t>between a STA and a MAC address was strong. There is a need to ensure that IEEE Std 802.11 provisions that refer to a STA MAC address remain valid when that MAC address is random or changes</a:t>
            </a:r>
            <a:r>
              <a:rPr lang="en-US" altLang="zh-CN" sz="2000" kern="1200" smtClean="0">
                <a:solidFill>
                  <a:schemeClr val="tx2"/>
                </a:solidFill>
              </a:rPr>
              <a:t>. [1]</a:t>
            </a:r>
            <a:endParaRPr lang="en-US" altLang="zh-CN" sz="2000" kern="1200" dirty="0">
              <a:solidFill>
                <a:schemeClr val="tx2"/>
              </a:solidFill>
            </a:endParaRPr>
          </a:p>
          <a:p>
            <a:pPr algn="just"/>
            <a:endParaRPr lang="en-US" altLang="zh-CN" sz="2000" dirty="0">
              <a:solidFill>
                <a:schemeClr val="tx2"/>
              </a:solidFill>
            </a:endParaRPr>
          </a:p>
          <a:p>
            <a:pPr algn="just">
              <a:buFont typeface="Wingdings" panose="05000000000000000000" pitchFamily="2" charset="2"/>
              <a:buChar char="p"/>
            </a:pPr>
            <a:r>
              <a:rPr lang="en-US" altLang="zh-CN" sz="2000" kern="1200" dirty="0">
                <a:solidFill>
                  <a:schemeClr val="tx2"/>
                </a:solidFill>
              </a:rPr>
              <a:t>This </a:t>
            </a:r>
            <a:r>
              <a:rPr lang="en-US" altLang="zh-CN" sz="2000" kern="1200">
                <a:solidFill>
                  <a:schemeClr val="tx2"/>
                </a:solidFill>
              </a:rPr>
              <a:t>contribution recaps </a:t>
            </a:r>
            <a:r>
              <a:rPr lang="en-US" altLang="zh-CN" sz="2000" kern="1200" smtClean="0">
                <a:solidFill>
                  <a:schemeClr val="tx2"/>
                </a:solidFill>
              </a:rPr>
              <a:t>some features </a:t>
            </a:r>
            <a:r>
              <a:rPr lang="en-US" altLang="zh-CN" sz="2000" kern="1200">
                <a:solidFill>
                  <a:schemeClr val="tx2"/>
                </a:solidFill>
              </a:rPr>
              <a:t>in IEEE Std 802.11 </a:t>
            </a:r>
            <a:r>
              <a:rPr lang="en-US" altLang="zh-CN" sz="2000" kern="1200" smtClean="0">
                <a:solidFill>
                  <a:schemeClr val="tx2"/>
                </a:solidFill>
              </a:rPr>
              <a:t>that identify a STA by its MAC address, and draws the group’s attention to solve the related issue when using random MAC address.</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a:t>
            </a:r>
            <a:r>
              <a:rPr lang="en-US" altLang="zh-CN"/>
              <a:t>Pairwise key </a:t>
            </a:r>
            <a:r>
              <a:rPr lang="en-US" altLang="zh-CN" smtClean="0"/>
              <a:t>hierarchy</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1369130"/>
          </a:xfrm>
        </p:spPr>
        <p:txBody>
          <a:bodyPr/>
          <a:lstStyle/>
          <a:p>
            <a:pPr algn="just">
              <a:buFont typeface="Wingdings" panose="05000000000000000000" pitchFamily="2" charset="2"/>
              <a:buChar char="q"/>
            </a:pPr>
            <a:r>
              <a:rPr lang="en-US" altLang="zh-CN" sz="1600" smtClean="0">
                <a:solidFill>
                  <a:schemeClr val="tx2"/>
                </a:solidFill>
              </a:rPr>
              <a:t>The Pairwise key hierarchy is using the non-AP STA’s MAC address. </a:t>
            </a:r>
            <a:r>
              <a:rPr lang="en-US" altLang="zh-CN" sz="1600" b="0" smtClean="0">
                <a:solidFill>
                  <a:schemeClr val="tx2"/>
                </a:solidFill>
              </a:rPr>
              <a:t>[2]</a:t>
            </a:r>
            <a:endParaRPr lang="en-GB" altLang="zh-CN" sz="1400" b="0" dirty="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6" name="图片 5"/>
          <p:cNvPicPr>
            <a:picLocks noChangeAspect="1"/>
          </p:cNvPicPr>
          <p:nvPr/>
        </p:nvPicPr>
        <p:blipFill>
          <a:blip r:embed="rId2"/>
          <a:stretch>
            <a:fillRect/>
          </a:stretch>
        </p:blipFill>
        <p:spPr>
          <a:xfrm>
            <a:off x="838200" y="2438400"/>
            <a:ext cx="4616299" cy="3275013"/>
          </a:xfrm>
          <a:prstGeom prst="rect">
            <a:avLst/>
          </a:prstGeom>
        </p:spPr>
      </p:pic>
      <p:sp>
        <p:nvSpPr>
          <p:cNvPr id="7" name="矩形标注 6"/>
          <p:cNvSpPr/>
          <p:nvPr/>
        </p:nvSpPr>
        <p:spPr>
          <a:xfrm>
            <a:off x="5395512" y="2252727"/>
            <a:ext cx="3544100" cy="795273"/>
          </a:xfrm>
          <a:prstGeom prst="wedgeRectCallout">
            <a:avLst>
              <a:gd name="adj1" fmla="val -56016"/>
              <a:gd name="adj2" fmla="val 96111"/>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r>
              <a:rPr lang="en-US" sz="1100">
                <a:solidFill>
                  <a:schemeClr val="tx1"/>
                </a:solidFill>
              </a:rPr>
              <a:t>I</a:t>
            </a:r>
            <a:r>
              <a:rPr lang="en-US" sz="1100" smtClean="0">
                <a:solidFill>
                  <a:schemeClr val="tx1"/>
                </a:solidFill>
              </a:rPr>
              <a:t>n infrastructure bss, typically: </a:t>
            </a:r>
          </a:p>
          <a:p>
            <a:r>
              <a:rPr lang="en-US" sz="1100" smtClean="0">
                <a:solidFill>
                  <a:schemeClr val="tx1"/>
                </a:solidFill>
              </a:rPr>
              <a:t>Authenticator </a:t>
            </a:r>
            <a:r>
              <a:rPr lang="en-US" sz="1100">
                <a:solidFill>
                  <a:schemeClr val="tx1"/>
                </a:solidFill>
              </a:rPr>
              <a:t>MAC address (AA)  </a:t>
            </a:r>
            <a:r>
              <a:rPr lang="en-US" sz="1100" smtClean="0">
                <a:solidFill>
                  <a:schemeClr val="tx1"/>
                </a:solidFill>
              </a:rPr>
              <a:t>is AP’s </a:t>
            </a:r>
            <a:r>
              <a:rPr lang="en-US" sz="1100">
                <a:solidFill>
                  <a:schemeClr val="tx1"/>
                </a:solidFill>
              </a:rPr>
              <a:t>MAC </a:t>
            </a:r>
            <a:r>
              <a:rPr lang="en-US" sz="1100" smtClean="0">
                <a:solidFill>
                  <a:schemeClr val="tx1"/>
                </a:solidFill>
              </a:rPr>
              <a:t>address</a:t>
            </a:r>
          </a:p>
          <a:p>
            <a:r>
              <a:rPr lang="en-US" sz="1100" smtClean="0">
                <a:solidFill>
                  <a:schemeClr val="tx1"/>
                </a:solidFill>
              </a:rPr>
              <a:t>Supplicant’s </a:t>
            </a:r>
            <a:r>
              <a:rPr lang="en-US" sz="1100">
                <a:solidFill>
                  <a:schemeClr val="tx1"/>
                </a:solidFill>
              </a:rPr>
              <a:t>MAC address (SPA) </a:t>
            </a:r>
            <a:r>
              <a:rPr lang="en-US" sz="1100" smtClean="0">
                <a:solidFill>
                  <a:schemeClr val="tx1"/>
                </a:solidFill>
              </a:rPr>
              <a:t>is </a:t>
            </a:r>
            <a:r>
              <a:rPr lang="en-US" sz="1100" smtClean="0">
                <a:solidFill>
                  <a:srgbClr val="FF0000"/>
                </a:solidFill>
              </a:rPr>
              <a:t>non-AP STA’s </a:t>
            </a:r>
            <a:r>
              <a:rPr lang="en-US" sz="1100">
                <a:solidFill>
                  <a:srgbClr val="FF0000"/>
                </a:solidFill>
              </a:rPr>
              <a:t>MAC </a:t>
            </a:r>
            <a:r>
              <a:rPr lang="en-US" sz="1100" smtClean="0">
                <a:solidFill>
                  <a:srgbClr val="FF0000"/>
                </a:solidFill>
              </a:rPr>
              <a:t>address </a:t>
            </a:r>
            <a:endParaRPr lang="en-US" sz="1100">
              <a:solidFill>
                <a:schemeClr val="tx1"/>
              </a:solidFill>
            </a:endParaRPr>
          </a:p>
        </p:txBody>
      </p:sp>
      <p:sp>
        <p:nvSpPr>
          <p:cNvPr id="10" name="矩形 9"/>
          <p:cNvSpPr/>
          <p:nvPr/>
        </p:nvSpPr>
        <p:spPr bwMode="auto">
          <a:xfrm>
            <a:off x="3505200" y="3276600"/>
            <a:ext cx="1600200" cy="156433"/>
          </a:xfrm>
          <a:prstGeom prst="rect">
            <a:avLst/>
          </a:prstGeom>
          <a:noFill/>
          <a:ln w="12700" cap="flat" cmpd="sng" algn="ctr">
            <a:solidFill>
              <a:srgbClr val="FF33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227269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62000" y="2057400"/>
            <a:ext cx="3765962" cy="4349421"/>
          </a:xfrm>
          <a:prstGeom prst="rect">
            <a:avLst/>
          </a:prstGeom>
        </p:spPr>
      </p:pic>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FT key hierarchy</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1369130"/>
          </a:xfrm>
        </p:spPr>
        <p:txBody>
          <a:bodyPr/>
          <a:lstStyle/>
          <a:p>
            <a:pPr algn="just">
              <a:buFont typeface="Wingdings" panose="05000000000000000000" pitchFamily="2" charset="2"/>
              <a:buChar char="q"/>
            </a:pPr>
            <a:r>
              <a:rPr lang="en-US" altLang="zh-CN" sz="1600">
                <a:solidFill>
                  <a:schemeClr val="tx2"/>
                </a:solidFill>
              </a:rPr>
              <a:t>The FT (fast BSS </a:t>
            </a:r>
            <a:r>
              <a:rPr lang="en-US" altLang="zh-CN" sz="1600" smtClean="0">
                <a:solidFill>
                  <a:schemeClr val="tx2"/>
                </a:solidFill>
              </a:rPr>
              <a:t>transition) </a:t>
            </a:r>
            <a:r>
              <a:rPr lang="en-US" altLang="zh-CN" sz="1600">
                <a:solidFill>
                  <a:schemeClr val="tx2"/>
                </a:solidFill>
              </a:rPr>
              <a:t>key hierarchy is also using the non-AP STA’s MAC address. </a:t>
            </a:r>
            <a:r>
              <a:rPr lang="en-US" altLang="zh-CN" sz="1600" b="0" smtClean="0">
                <a:solidFill>
                  <a:schemeClr val="tx2"/>
                </a:solidFill>
              </a:rPr>
              <a:t>[2]</a:t>
            </a:r>
            <a:endParaRPr lang="en-GB" altLang="zh-CN" sz="1400" b="0" dirty="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10" name="矩形 9"/>
          <p:cNvSpPr/>
          <p:nvPr/>
        </p:nvSpPr>
        <p:spPr bwMode="auto">
          <a:xfrm>
            <a:off x="1905000" y="4145400"/>
            <a:ext cx="1600200" cy="198000"/>
          </a:xfrm>
          <a:prstGeom prst="rect">
            <a:avLst/>
          </a:prstGeom>
          <a:noFill/>
          <a:ln w="12700" cap="flat" cmpd="sng" algn="ctr">
            <a:solidFill>
              <a:srgbClr val="FF33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矩形标注 10"/>
          <p:cNvSpPr/>
          <p:nvPr/>
        </p:nvSpPr>
        <p:spPr>
          <a:xfrm>
            <a:off x="4648200" y="2129002"/>
            <a:ext cx="4343400" cy="2674608"/>
          </a:xfrm>
          <a:prstGeom prst="wedgeRectCallout">
            <a:avLst>
              <a:gd name="adj1" fmla="val -73837"/>
              <a:gd name="adj2" fmla="val 29799"/>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r>
              <a:rPr lang="en-US" sz="1100" b="1">
                <a:solidFill>
                  <a:schemeClr val="tx1"/>
                </a:solidFill>
                <a:latin typeface="Arial" panose="020B0604020202020204" pitchFamily="34" charset="0"/>
                <a:cs typeface="Arial" panose="020B0604020202020204" pitchFamily="34" charset="0"/>
              </a:rPr>
              <a:t>R0-Key-Data</a:t>
            </a:r>
            <a:r>
              <a:rPr lang="en-US" sz="1100">
                <a:solidFill>
                  <a:schemeClr val="tx1"/>
                </a:solidFill>
                <a:latin typeface="Arial" panose="020B0604020202020204" pitchFamily="34" charset="0"/>
                <a:cs typeface="Arial" panose="020B0604020202020204" pitchFamily="34" charset="0"/>
              </a:rPr>
              <a:t> = KDF-Hash-Length(XXKey, “FT-R0”, SSIDlength || SSID || MDID || R0KHlength || R0KH-ID || </a:t>
            </a:r>
            <a:r>
              <a:rPr lang="en-US" sz="1100">
                <a:solidFill>
                  <a:srgbClr val="FF0000"/>
                </a:solidFill>
                <a:latin typeface="Arial" panose="020B0604020202020204" pitchFamily="34" charset="0"/>
                <a:cs typeface="Arial" panose="020B0604020202020204" pitchFamily="34" charset="0"/>
              </a:rPr>
              <a:t>S0KH-ID</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L(R0-Key-Data, 0, Q</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PMK-R0Name-Salt</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L(R0-Key-Data, Q, 128</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Length</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Q + </a:t>
            </a:r>
            <a:r>
              <a:rPr lang="en-US" sz="1100" smtClean="0">
                <a:solidFill>
                  <a:schemeClr val="tx1"/>
                </a:solidFill>
                <a:latin typeface="Arial" panose="020B0604020202020204" pitchFamily="34" charset="0"/>
                <a:cs typeface="Arial" panose="020B0604020202020204" pitchFamily="34" charset="0"/>
              </a:rPr>
              <a:t>128</a:t>
            </a:r>
          </a:p>
          <a:p>
            <a:r>
              <a:rPr lang="en-US" sz="1100" b="1" smtClean="0">
                <a:solidFill>
                  <a:schemeClr val="tx1"/>
                </a:solidFill>
                <a:latin typeface="Arial" panose="020B0604020202020204" pitchFamily="34" charset="0"/>
                <a:cs typeface="Arial" panose="020B0604020202020204" pitchFamily="34" charset="0"/>
              </a:rPr>
              <a:t>PMKR0Name</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Truncate-128(Hash(“FT-R0N” || PMK-R0Name-Salt</a:t>
            </a:r>
            <a:r>
              <a:rPr lang="en-US" sz="1100" smtClean="0">
                <a:solidFill>
                  <a:schemeClr val="tx1"/>
                </a:solidFill>
                <a:latin typeface="Arial" panose="020B0604020202020204" pitchFamily="34" charset="0"/>
                <a:cs typeface="Arial" panose="020B0604020202020204" pitchFamily="34" charset="0"/>
              </a:rPr>
              <a:t>))</a:t>
            </a:r>
          </a:p>
          <a:p>
            <a:endParaRPr lang="en-US" sz="1100" smtClean="0">
              <a:solidFill>
                <a:schemeClr val="tx1"/>
              </a:solidFill>
              <a:latin typeface="Arial" panose="020B0604020202020204" pitchFamily="34" charset="0"/>
              <a:cs typeface="Arial" panose="020B0604020202020204" pitchFamily="34" charset="0"/>
            </a:endParaRPr>
          </a:p>
          <a:p>
            <a:r>
              <a:rPr lang="en-US" sz="1100" b="1" smtClean="0">
                <a:solidFill>
                  <a:schemeClr val="tx1"/>
                </a:solidFill>
                <a:latin typeface="Arial" panose="020B0604020202020204" pitchFamily="34" charset="0"/>
                <a:cs typeface="Arial" panose="020B0604020202020204" pitchFamily="34" charset="0"/>
              </a:rPr>
              <a:t>MDID</a:t>
            </a:r>
            <a:r>
              <a:rPr lang="en-US" sz="1100">
                <a:solidFill>
                  <a:schemeClr val="tx1"/>
                </a:solidFill>
                <a:latin typeface="Arial" panose="020B0604020202020204" pitchFamily="34" charset="0"/>
                <a:cs typeface="Arial" panose="020B0604020202020204" pitchFamily="34" charset="0"/>
              </a:rPr>
              <a:t>: the Mobility Domain Identifier field from the Mobile Domain element (MDE) that was used during FT initial mobility domain </a:t>
            </a:r>
            <a:r>
              <a:rPr lang="en-US" sz="1100" smtClean="0">
                <a:solidFill>
                  <a:schemeClr val="tx1"/>
                </a:solidFill>
                <a:latin typeface="Arial" panose="020B0604020202020204" pitchFamily="34" charset="0"/>
                <a:cs typeface="Arial" panose="020B0604020202020204" pitchFamily="34" charset="0"/>
              </a:rPr>
              <a:t>association</a:t>
            </a:r>
          </a:p>
          <a:p>
            <a:r>
              <a:rPr lang="en-US" sz="1100" b="1" smtClean="0">
                <a:solidFill>
                  <a:schemeClr val="tx1"/>
                </a:solidFill>
                <a:latin typeface="Arial" panose="020B0604020202020204" pitchFamily="34" charset="0"/>
                <a:cs typeface="Arial" panose="020B0604020202020204" pitchFamily="34" charset="0"/>
              </a:rPr>
              <a:t>R0KH-ID</a:t>
            </a:r>
            <a:r>
              <a:rPr lang="en-US" sz="1100">
                <a:solidFill>
                  <a:schemeClr val="tx1"/>
                </a:solidFill>
                <a:latin typeface="Arial" panose="020B0604020202020204" pitchFamily="34" charset="0"/>
                <a:cs typeface="Arial" panose="020B0604020202020204" pitchFamily="34" charset="0"/>
              </a:rPr>
              <a:t>: the identifier of the holder of PMK-R0 in the </a:t>
            </a:r>
            <a:r>
              <a:rPr lang="en-US" sz="1100" smtClean="0">
                <a:solidFill>
                  <a:schemeClr val="tx1"/>
                </a:solidFill>
                <a:latin typeface="Arial" panose="020B0604020202020204" pitchFamily="34" charset="0"/>
                <a:cs typeface="Arial" panose="020B0604020202020204" pitchFamily="34" charset="0"/>
              </a:rPr>
              <a:t>Authenticator</a:t>
            </a:r>
          </a:p>
          <a:p>
            <a:r>
              <a:rPr lang="en-US" sz="1100" b="1" smtClean="0">
                <a:solidFill>
                  <a:srgbClr val="FF0000"/>
                </a:solidFill>
                <a:latin typeface="Arial" panose="020B0604020202020204" pitchFamily="34" charset="0"/>
                <a:cs typeface="Arial" panose="020B0604020202020204" pitchFamily="34" charset="0"/>
              </a:rPr>
              <a:t>S0KH-ID</a:t>
            </a:r>
            <a:r>
              <a:rPr lang="en-US" sz="1100">
                <a:solidFill>
                  <a:schemeClr val="tx1"/>
                </a:solidFill>
                <a:latin typeface="Arial" panose="020B0604020202020204" pitchFamily="34" charset="0"/>
                <a:cs typeface="Arial" panose="020B0604020202020204" pitchFamily="34" charset="0"/>
              </a:rPr>
              <a:t>: the Supplicant’s MAC address (SPA</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PMKR0Name</a:t>
            </a:r>
            <a:r>
              <a:rPr lang="en-US" sz="1100">
                <a:solidFill>
                  <a:schemeClr val="tx1"/>
                </a:solidFill>
                <a:latin typeface="Arial" panose="020B0604020202020204" pitchFamily="34" charset="0"/>
                <a:cs typeface="Arial" panose="020B0604020202020204" pitchFamily="34" charset="0"/>
              </a:rPr>
              <a:t>: used to identify the PMK-R0</a:t>
            </a:r>
          </a:p>
        </p:txBody>
      </p:sp>
      <p:sp>
        <p:nvSpPr>
          <p:cNvPr id="12" name="内容占位符 2">
            <a:extLst>
              <a:ext uri="{FF2B5EF4-FFF2-40B4-BE49-F238E27FC236}">
                <a16:creationId xmlns:a16="http://schemas.microsoft.com/office/drawing/2014/main" xmlns="" id="{16BE151B-BE12-4A42-A5BE-CFB13E0BE6FC}"/>
              </a:ext>
            </a:extLst>
          </p:cNvPr>
          <p:cNvSpPr txBox="1">
            <a:spLocks/>
          </p:cNvSpPr>
          <p:nvPr/>
        </p:nvSpPr>
        <p:spPr bwMode="auto">
          <a:xfrm>
            <a:off x="4572000" y="4953000"/>
            <a:ext cx="4412601" cy="1171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kern="0" smtClean="0">
                <a:solidFill>
                  <a:schemeClr val="tx2"/>
                </a:solidFill>
              </a:rPr>
              <a:t>Clause </a:t>
            </a:r>
            <a:r>
              <a:rPr lang="en-US" altLang="zh-CN" sz="1600" b="0" kern="0">
                <a:solidFill>
                  <a:schemeClr val="tx2"/>
                </a:solidFill>
              </a:rPr>
              <a:t>4.5.3.4 </a:t>
            </a:r>
            <a:r>
              <a:rPr lang="en-US" altLang="zh-CN" sz="1600" b="0" kern="0">
                <a:solidFill>
                  <a:schemeClr val="tx2"/>
                </a:solidFill>
              </a:rPr>
              <a:t>Reassociation </a:t>
            </a:r>
            <a:r>
              <a:rPr lang="en-US" altLang="zh-CN" sz="1600" b="0" kern="0" smtClean="0">
                <a:solidFill>
                  <a:schemeClr val="tx2"/>
                </a:solidFill>
              </a:rPr>
              <a:t>[2]: </a:t>
            </a:r>
          </a:p>
          <a:p>
            <a:pPr marL="0" indent="0">
              <a:buNone/>
            </a:pPr>
            <a:r>
              <a:rPr lang="en-US" altLang="zh-CN" sz="1600" b="0" kern="0" smtClean="0">
                <a:solidFill>
                  <a:schemeClr val="tx2"/>
                </a:solidFill>
              </a:rPr>
              <a:t>Only </a:t>
            </a:r>
            <a:r>
              <a:rPr lang="en-US" altLang="zh-CN" sz="1600" b="0" kern="0">
                <a:solidFill>
                  <a:schemeClr val="tx2"/>
                </a:solidFill>
              </a:rPr>
              <a:t>the fast BSS transition facility can </a:t>
            </a:r>
            <a:r>
              <a:rPr lang="en-US" altLang="zh-CN" sz="1600" kern="0">
                <a:solidFill>
                  <a:schemeClr val="tx2"/>
                </a:solidFill>
              </a:rPr>
              <a:t>move</a:t>
            </a:r>
            <a:r>
              <a:rPr lang="en-US" altLang="zh-CN" sz="1600" b="0" kern="0">
                <a:solidFill>
                  <a:schemeClr val="tx2"/>
                </a:solidFill>
              </a:rPr>
              <a:t> an RSNA during reassociation. Therefore, </a:t>
            </a:r>
            <a:r>
              <a:rPr lang="en-US" altLang="zh-CN" sz="1600" kern="0">
                <a:solidFill>
                  <a:schemeClr val="tx2"/>
                </a:solidFill>
              </a:rPr>
              <a:t>if FT is not used</a:t>
            </a:r>
            <a:r>
              <a:rPr lang="en-US" altLang="zh-CN" sz="1600" b="0" kern="0">
                <a:solidFill>
                  <a:schemeClr val="tx2"/>
                </a:solidFill>
              </a:rPr>
              <a:t>, the old RSNA is </a:t>
            </a:r>
            <a:r>
              <a:rPr lang="en-US" altLang="zh-CN" sz="1600" kern="0">
                <a:solidFill>
                  <a:schemeClr val="tx2"/>
                </a:solidFill>
              </a:rPr>
              <a:t>deleted</a:t>
            </a:r>
            <a:r>
              <a:rPr lang="en-US" altLang="zh-CN" sz="1600" b="0" kern="0">
                <a:solidFill>
                  <a:schemeClr val="tx2"/>
                </a:solidFill>
              </a:rPr>
              <a:t> and a new RSNA is </a:t>
            </a:r>
            <a:r>
              <a:rPr lang="en-US" altLang="zh-CN" sz="1600" b="0" kern="0">
                <a:solidFill>
                  <a:schemeClr val="tx2"/>
                </a:solidFill>
              </a:rPr>
              <a:t>constructed</a:t>
            </a:r>
            <a:r>
              <a:rPr lang="en-US" altLang="zh-CN" sz="1600" b="0" kern="0" smtClean="0">
                <a:solidFill>
                  <a:schemeClr val="tx2"/>
                </a:solidFill>
              </a:rPr>
              <a:t>. </a:t>
            </a:r>
            <a:endParaRPr lang="zh-CN" altLang="en-US" sz="1600" b="0" kern="0" dirty="0">
              <a:solidFill>
                <a:schemeClr val="tx2"/>
              </a:solidFill>
            </a:endParaRPr>
          </a:p>
        </p:txBody>
      </p:sp>
    </p:spTree>
    <p:extLst>
      <p:ext uri="{BB962C8B-B14F-4D97-AF65-F5344CB8AC3E}">
        <p14:creationId xmlns:p14="http://schemas.microsoft.com/office/powerpoint/2010/main" val="457227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Proxy ARP service</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3578930"/>
          </a:xfrm>
        </p:spPr>
        <p:txBody>
          <a:bodyPr/>
          <a:lstStyle/>
          <a:p>
            <a:pPr algn="just">
              <a:buFont typeface="Wingdings" panose="05000000000000000000" pitchFamily="2" charset="2"/>
              <a:buChar char="q"/>
            </a:pPr>
            <a:r>
              <a:rPr lang="en-US" altLang="zh-CN" sz="1600">
                <a:solidFill>
                  <a:schemeClr val="tx2"/>
                </a:solidFill>
              </a:rPr>
              <a:t>Again, Proxy ARP </a:t>
            </a:r>
            <a:r>
              <a:rPr lang="en-US" altLang="zh-CN" sz="1600" smtClean="0">
                <a:solidFill>
                  <a:schemeClr val="tx2"/>
                </a:solidFill>
              </a:rPr>
              <a:t>service is </a:t>
            </a:r>
            <a:r>
              <a:rPr lang="en-US" altLang="zh-CN" sz="1600">
                <a:solidFill>
                  <a:schemeClr val="tx2"/>
                </a:solidFill>
              </a:rPr>
              <a:t>using the non-AP STA’s MAC </a:t>
            </a:r>
            <a:r>
              <a:rPr lang="en-US" altLang="zh-CN" sz="1600" smtClean="0">
                <a:solidFill>
                  <a:schemeClr val="tx2"/>
                </a:solidFill>
              </a:rPr>
              <a:t>address too. </a:t>
            </a:r>
          </a:p>
          <a:p>
            <a:pPr lvl="1" algn="just">
              <a:buFont typeface="Arial" panose="020B0604020202020204" pitchFamily="34" charset="0"/>
              <a:buChar char="•"/>
            </a:pPr>
            <a:r>
              <a:rPr lang="en-US" altLang="zh-CN" sz="1400" b="1"/>
              <a:t>Clause 4.3.19.13 Proxy </a:t>
            </a:r>
            <a:r>
              <a:rPr lang="en-US" altLang="zh-CN" sz="1400" b="1" smtClean="0"/>
              <a:t>ARP:  </a:t>
            </a:r>
            <a:r>
              <a:rPr lang="en-US" altLang="zh-CN" sz="1400" smtClean="0"/>
              <a:t>The </a:t>
            </a:r>
            <a:r>
              <a:rPr lang="en-US" altLang="zh-CN" sz="1400"/>
              <a:t>Proxy ARP service enables an AP to respond to ARP and Neighbor Discovery frames </a:t>
            </a:r>
            <a:r>
              <a:rPr lang="en-US" altLang="zh-CN" sz="1400" b="1">
                <a:solidFill>
                  <a:srgbClr val="FF0000"/>
                </a:solidFill>
              </a:rPr>
              <a:t>on behalf of associated non-AP STAs</a:t>
            </a:r>
            <a:r>
              <a:rPr lang="en-US" altLang="zh-CN" sz="1400"/>
              <a:t>. Associated STAs do not receive ARP or IPv6 Neighbor Discovery frames. The Proxy ARP service enables associated STAs to remain in power save for longer periods of time. [2</a:t>
            </a:r>
            <a:r>
              <a:rPr lang="en-US" altLang="zh-CN" sz="1400" smtClean="0"/>
              <a:t>]</a:t>
            </a:r>
          </a:p>
          <a:p>
            <a:pPr lvl="1" algn="just">
              <a:buFont typeface="Arial" panose="020B0604020202020204" pitchFamily="34" charset="0"/>
              <a:buChar char="•"/>
            </a:pPr>
            <a:r>
              <a:rPr lang="en-GB" altLang="zh-CN" sz="1400" b="1" smtClean="0"/>
              <a:t>Clause 11.21.14 </a:t>
            </a:r>
            <a:r>
              <a:rPr lang="en-GB" altLang="zh-CN" sz="1400" b="1"/>
              <a:t>Proxy ARP </a:t>
            </a:r>
            <a:r>
              <a:rPr lang="en-GB" altLang="zh-CN" sz="1400" b="1" smtClean="0"/>
              <a:t>service: </a:t>
            </a:r>
            <a:r>
              <a:rPr lang="en-US" altLang="zh-CN" sz="1400"/>
              <a:t>When an AP receives an ARP request from one associated STA or from the DS with a target IP address </a:t>
            </a:r>
            <a:r>
              <a:rPr lang="en-US" altLang="zh-CN" sz="1400" smtClean="0"/>
              <a:t>that corresponds </a:t>
            </a:r>
            <a:r>
              <a:rPr lang="en-US" altLang="zh-CN" sz="1400"/>
              <a:t>to a second associated STA, the AP shall insert the second STA MAC address as the </a:t>
            </a:r>
            <a:r>
              <a:rPr lang="en-US" altLang="zh-CN" sz="1400" smtClean="0"/>
              <a:t>Sender’s MAC </a:t>
            </a:r>
            <a:r>
              <a:rPr lang="en-US" altLang="zh-CN" sz="1400"/>
              <a:t>Address in the ARP response packet. [2]</a:t>
            </a:r>
            <a:endParaRPr lang="en-US" altLang="zh-CN" sz="1400" smtClean="0"/>
          </a:p>
          <a:p>
            <a:pPr lvl="1" algn="just">
              <a:buFont typeface="Arial" panose="020B0604020202020204" pitchFamily="34" charset="0"/>
              <a:buChar char="•"/>
            </a:pPr>
            <a:r>
              <a:rPr lang="en-GB" altLang="zh-CN" sz="1400" b="1"/>
              <a:t>Clause 11.21.14 Proxy ARP service: </a:t>
            </a:r>
            <a:r>
              <a:rPr lang="en-US" altLang="zh-CN" sz="1400"/>
              <a:t>When an IPv6 address is being resolved, the Proxy ARP service shall respond with a Neighbor </a:t>
            </a:r>
            <a:r>
              <a:rPr lang="en-US" altLang="zh-CN" sz="1400" smtClean="0"/>
              <a:t>Advertisement message </a:t>
            </a:r>
            <a:r>
              <a:rPr lang="en-US" altLang="zh-CN" sz="1400"/>
              <a:t>(Section 4.4, IETF RFC 4861) on behalf of an associated STA to an Internet Control </a:t>
            </a:r>
            <a:r>
              <a:rPr lang="en-US" altLang="zh-CN" sz="1400" smtClean="0"/>
              <a:t>Message Protocol </a:t>
            </a:r>
            <a:r>
              <a:rPr lang="en-US" altLang="zh-CN" sz="1400"/>
              <a:t>version 6 (ICMPv6) Neighbor Solicitation message (Section 4.3, IETF RFC 4861). When </a:t>
            </a:r>
            <a:r>
              <a:rPr lang="en-US" altLang="zh-CN" sz="1400" smtClean="0"/>
              <a:t>MAC address </a:t>
            </a:r>
            <a:r>
              <a:rPr lang="en-US" altLang="zh-CN" sz="1400"/>
              <a:t>mappings change, the AP may send unsolicited Neighbor Advertisement Messages on behalf </a:t>
            </a:r>
            <a:r>
              <a:rPr lang="en-US" altLang="zh-CN" sz="1400" smtClean="0"/>
              <a:t>of a </a:t>
            </a:r>
            <a:r>
              <a:rPr lang="en-US" altLang="zh-CN" sz="1400"/>
              <a:t>STA. [2]</a:t>
            </a:r>
            <a:endParaRPr lang="en-GB" altLang="zh-CN" sz="1400"/>
          </a:p>
          <a:p>
            <a:pPr lvl="1" algn="just">
              <a:buFont typeface="Arial" panose="020B0604020202020204" pitchFamily="34" charset="0"/>
              <a:buChar char="•"/>
            </a:pPr>
            <a:endParaRPr lang="en-GB" altLang="zh-CN" sz="1400"/>
          </a:p>
          <a:p>
            <a:pPr marL="457200" lvl="1" indent="0" algn="just">
              <a:buNone/>
            </a:pPr>
            <a:endParaRPr lang="en-GB" altLang="zh-CN" sz="1400"/>
          </a:p>
          <a:p>
            <a:pPr marL="457200" lvl="1" indent="0" algn="just">
              <a:buNone/>
            </a:pPr>
            <a:endParaRPr lang="en-GB" altLang="zh-CN" sz="140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267581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Possible relevant use case</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4417130"/>
          </a:xfrm>
        </p:spPr>
        <p:txBody>
          <a:bodyPr/>
          <a:lstStyle/>
          <a:p>
            <a:pPr algn="just">
              <a:buFont typeface="Wingdings" panose="05000000000000000000" pitchFamily="2" charset="2"/>
              <a:buChar char="q"/>
            </a:pPr>
            <a:r>
              <a:rPr lang="en-US" altLang="zh-CN" sz="1600">
                <a:solidFill>
                  <a:schemeClr val="tx2"/>
                </a:solidFill>
              </a:rPr>
              <a:t>4.6	Grocery store frequent shopper </a:t>
            </a:r>
            <a:r>
              <a:rPr lang="en-US" altLang="zh-CN" sz="1600" smtClean="0">
                <a:solidFill>
                  <a:schemeClr val="tx2"/>
                </a:solidFill>
              </a:rPr>
              <a:t>notifications </a:t>
            </a:r>
            <a:r>
              <a:rPr lang="en-US" altLang="zh-CN" sz="1600" b="0" smtClean="0">
                <a:solidFill>
                  <a:schemeClr val="tx2"/>
                </a:solidFill>
              </a:rPr>
              <a:t>[3]</a:t>
            </a:r>
          </a:p>
          <a:p>
            <a:pPr lvl="1" algn="just">
              <a:buFont typeface="Arial" panose="020B0604020202020204" pitchFamily="34" charset="0"/>
              <a:buChar char="•"/>
            </a:pPr>
            <a:r>
              <a:rPr lang="en-US" altLang="zh-CN" sz="1400"/>
              <a:t>A very different use case from the grocery store foot traffic analysis, is a grocery store that wants to recognize and reward frequent shoppers.  This is likely to be an “opt-in” service, where the shoppers that are interested in participating with the store indicate that they are willing to have the store know some </a:t>
            </a:r>
            <a:r>
              <a:rPr lang="en-US" altLang="zh-CN" sz="1400" b="1"/>
              <a:t>identity</a:t>
            </a:r>
            <a:r>
              <a:rPr lang="en-US" altLang="zh-CN" sz="1400"/>
              <a:t> that the store can use (possibly not their true or complete identity, however).  For maximum effectiveness, such programs need to </a:t>
            </a:r>
            <a:r>
              <a:rPr lang="en-US" altLang="zh-CN" sz="1400" b="1"/>
              <a:t>recognize</a:t>
            </a:r>
            <a:r>
              <a:rPr lang="en-US" altLang="zh-CN" sz="1400"/>
              <a:t> when the customer enters (or approaches) the store, and provide information (such as daily specials for frequent shoppers) without any action on the user’s part.  Additionally, the store could be able to build a </a:t>
            </a:r>
            <a:r>
              <a:rPr lang="en-US" altLang="zh-CN" sz="1400" b="1"/>
              <a:t>profile</a:t>
            </a:r>
            <a:r>
              <a:rPr lang="en-US" altLang="zh-CN" sz="1400"/>
              <a:t> of the user, and push content (with a cellular text, perhaps, since the customer may not be associated to the store’s network) such as items that of likely interest to the customer and are on sale/special, when the customer is near those items in the store.</a:t>
            </a:r>
            <a:r>
              <a:rPr lang="en-US" altLang="zh-CN" sz="1400" smtClean="0"/>
              <a:t> </a:t>
            </a:r>
            <a:endParaRPr lang="en-GB" altLang="zh-CN" sz="1400" smtClean="0"/>
          </a:p>
          <a:p>
            <a:pPr lvl="1" algn="just">
              <a:buFont typeface="Arial" panose="020B0604020202020204" pitchFamily="34" charset="0"/>
              <a:buChar char="•"/>
            </a:pPr>
            <a:r>
              <a:rPr lang="en-US" altLang="zh-CN" sz="1400"/>
              <a:t>If this scenario is limited to opt-in uses, and it can be assumed that the device will </a:t>
            </a:r>
            <a:r>
              <a:rPr lang="en-US" altLang="zh-CN" sz="1400" b="1"/>
              <a:t>have been configured to associate</a:t>
            </a:r>
            <a:r>
              <a:rPr lang="en-US" altLang="zh-CN" sz="1400"/>
              <a:t> to the grocery store infrastructure when in range, then the scenario can be handled with an “opt-in” method for providing a device or user identification that is hidden from third party snooping, and provided only to trusted infrastructure (for example, where RSN has been established).  </a:t>
            </a:r>
          </a:p>
          <a:p>
            <a:pPr lvl="1" algn="just">
              <a:buFont typeface="Arial" panose="020B0604020202020204" pitchFamily="34" charset="0"/>
              <a:buChar char="•"/>
            </a:pPr>
            <a:r>
              <a:rPr lang="en-US" altLang="zh-CN" sz="1400"/>
              <a:t>Any broader solution (not explicitly “opt-in”, not secured from snooping, or not restricted to trusted infrastructure) is considered out of scope for 802.11bh</a:t>
            </a:r>
            <a:r>
              <a:rPr lang="en-US" altLang="zh-CN" sz="1400" smtClean="0"/>
              <a:t>.</a:t>
            </a:r>
          </a:p>
          <a:p>
            <a:pPr algn="just">
              <a:buFont typeface="Wingdings" panose="05000000000000000000" pitchFamily="2" charset="2"/>
              <a:buChar char="q"/>
            </a:pPr>
            <a:r>
              <a:rPr lang="en-US" altLang="zh-CN" sz="1600" b="1" smtClean="0">
                <a:solidFill>
                  <a:srgbClr val="000000"/>
                </a:solidFill>
              </a:rPr>
              <a:t>This may be a scenario of re-associating.</a:t>
            </a:r>
            <a:endParaRPr lang="en-GB" altLang="zh-CN" sz="1600"/>
          </a:p>
          <a:p>
            <a:pPr marL="457200" lvl="1" indent="0" algn="just">
              <a:buNone/>
            </a:pPr>
            <a:endParaRPr lang="en-GB" altLang="zh-CN" sz="140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00124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a:t>Proposal</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4036130"/>
          </a:xfrm>
        </p:spPr>
        <p:txBody>
          <a:bodyPr/>
          <a:lstStyle/>
          <a:p>
            <a:pPr algn="just">
              <a:buFont typeface="Wingdings" panose="05000000000000000000" pitchFamily="2" charset="2"/>
              <a:buChar char="q"/>
            </a:pPr>
            <a:r>
              <a:rPr lang="en-US" altLang="zh-CN" sz="1600" smtClean="0">
                <a:solidFill>
                  <a:schemeClr val="tx2"/>
                </a:solidFill>
              </a:rPr>
              <a:t>Issue: If AP </a:t>
            </a:r>
            <a:r>
              <a:rPr lang="en-US" altLang="zh-CN" sz="1600">
                <a:solidFill>
                  <a:schemeClr val="tx2"/>
                </a:solidFill>
              </a:rPr>
              <a:t>cannot establish the mapping from the MAC address using for association to the ramdomized MAC address after association, the features mentioned could not work properly.</a:t>
            </a:r>
          </a:p>
          <a:p>
            <a:pPr algn="just">
              <a:buFont typeface="Wingdings" panose="05000000000000000000" pitchFamily="2" charset="2"/>
              <a:buChar char="q"/>
            </a:pPr>
            <a:endParaRPr lang="en-US" altLang="zh-CN" sz="1600" smtClean="0">
              <a:solidFill>
                <a:schemeClr val="tx2"/>
              </a:solidFill>
            </a:endParaRPr>
          </a:p>
          <a:p>
            <a:pPr algn="just">
              <a:buFont typeface="Wingdings" panose="05000000000000000000" pitchFamily="2" charset="2"/>
              <a:buChar char="q"/>
            </a:pPr>
            <a:r>
              <a:rPr lang="en-US" altLang="zh-CN" sz="1600" smtClean="0">
                <a:solidFill>
                  <a:schemeClr val="tx2"/>
                </a:solidFill>
              </a:rPr>
              <a:t>Proposal: We </a:t>
            </a:r>
            <a:r>
              <a:rPr lang="en-US" altLang="zh-CN" sz="1600">
                <a:solidFill>
                  <a:schemeClr val="tx2"/>
                </a:solidFill>
              </a:rPr>
              <a:t>should consider a mechanism (e.g., </a:t>
            </a:r>
            <a:r>
              <a:rPr lang="en-US" altLang="zh-CN" sz="1600" smtClean="0">
                <a:solidFill>
                  <a:schemeClr val="tx2"/>
                </a:solidFill>
              </a:rPr>
              <a:t>signature method mentioned in 21/1083r0) </a:t>
            </a:r>
            <a:r>
              <a:rPr lang="en-US" altLang="zh-CN" sz="1600">
                <a:solidFill>
                  <a:schemeClr val="tx2"/>
                </a:solidFill>
              </a:rPr>
              <a:t>to assist the AP to identify the non-AP STA when the STA uses a randomized MAC address or changes its MAC address</a:t>
            </a:r>
            <a:r>
              <a:rPr lang="en-US" altLang="zh-CN" sz="1600" smtClean="0">
                <a:solidFill>
                  <a:schemeClr val="tx2"/>
                </a:solidFill>
              </a:rPr>
              <a:t>.</a:t>
            </a:r>
          </a:p>
          <a:p>
            <a:pPr algn="just">
              <a:buFont typeface="Wingdings" panose="05000000000000000000" pitchFamily="2" charset="2"/>
              <a:buChar char="q"/>
            </a:pPr>
            <a:r>
              <a:rPr lang="en-US" sz="1600" b="0">
                <a:solidFill>
                  <a:schemeClr val="tx2"/>
                </a:solidFill>
              </a:rPr>
              <a:t>note: </a:t>
            </a:r>
            <a:r>
              <a:rPr lang="en-US" sz="1600" b="0" smtClean="0">
                <a:solidFill>
                  <a:schemeClr val="tx2"/>
                </a:solidFill>
              </a:rPr>
              <a:t>“</a:t>
            </a:r>
            <a:r>
              <a:rPr lang="en-US" altLang="zh-CN" sz="1600" b="0" smtClean="0">
                <a:solidFill>
                  <a:schemeClr val="tx2"/>
                </a:solidFill>
              </a:rPr>
              <a:t>identify </a:t>
            </a:r>
            <a:r>
              <a:rPr lang="en-US" altLang="zh-CN" sz="1600" b="0">
                <a:solidFill>
                  <a:schemeClr val="tx2"/>
                </a:solidFill>
              </a:rPr>
              <a:t>the non-AP </a:t>
            </a:r>
            <a:r>
              <a:rPr lang="en-US" altLang="zh-CN" sz="1600" b="0" smtClean="0">
                <a:solidFill>
                  <a:schemeClr val="tx2"/>
                </a:solidFill>
              </a:rPr>
              <a:t>STA” means “establish </a:t>
            </a:r>
            <a:r>
              <a:rPr lang="en-US" altLang="zh-CN" sz="1600" b="0">
                <a:solidFill>
                  <a:schemeClr val="tx2"/>
                </a:solidFill>
              </a:rPr>
              <a:t>the mapping from the MAC address using for association to the ramdomized MAC address after </a:t>
            </a:r>
            <a:r>
              <a:rPr lang="en-US" altLang="zh-CN" sz="1600" b="0" smtClean="0">
                <a:solidFill>
                  <a:schemeClr val="tx2"/>
                </a:solidFill>
              </a:rPr>
              <a:t>association”</a:t>
            </a:r>
            <a:r>
              <a:rPr lang="en-US" altLang="zh-CN" sz="1800" b="0" smtClean="0">
                <a:solidFill>
                  <a:schemeClr val="tx2"/>
                </a:solidFill>
              </a:rPr>
              <a:t>.</a:t>
            </a:r>
            <a:endParaRPr lang="en-US" sz="1800" b="0"/>
          </a:p>
          <a:p>
            <a:pPr algn="just">
              <a:buFont typeface="Wingdings" panose="05000000000000000000" pitchFamily="2" charset="2"/>
              <a:buChar char="q"/>
            </a:pPr>
            <a:endParaRPr lang="en-US" altLang="zh-CN" sz="1600">
              <a:solidFill>
                <a:schemeClr val="tx2"/>
              </a:solidFill>
            </a:endParaRPr>
          </a:p>
          <a:p>
            <a:pPr marL="457200" lvl="1" indent="0" algn="just">
              <a:buNone/>
            </a:pPr>
            <a:endParaRPr lang="en-US" altLang="zh-CN" sz="1200">
              <a:solidFill>
                <a:schemeClr val="tx2"/>
              </a:solidFill>
            </a:endParaRPr>
          </a:p>
          <a:p>
            <a:pPr algn="just"/>
            <a:endParaRPr lang="zh-CN" altLang="en-US" sz="1600" dirty="0">
              <a:solidFill>
                <a:schemeClr val="tx2"/>
              </a:solidFill>
            </a:endParaRPr>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8</a:t>
            </a:fld>
            <a:endParaRPr lang="en-US" altLang="en-US"/>
          </a:p>
        </p:txBody>
      </p:sp>
      <p:sp>
        <p:nvSpPr>
          <p:cNvPr id="10" name="TextBox 9"/>
          <p:cNvSpPr txBox="1"/>
          <p:nvPr/>
        </p:nvSpPr>
        <p:spPr>
          <a:xfrm>
            <a:off x="600074" y="1676400"/>
            <a:ext cx="7858125" cy="2308324"/>
          </a:xfrm>
          <a:prstGeom prst="rect">
            <a:avLst/>
          </a:prstGeom>
          <a:noFill/>
        </p:spPr>
        <p:txBody>
          <a:bodyPr wrap="square" rtlCol="0">
            <a:spAutoFit/>
          </a:bodyPr>
          <a:lstStyle/>
          <a:p>
            <a:pPr marL="287655" indent="-287655" algn="just">
              <a:buFont typeface="Wingdings" panose="05000000000000000000" pitchFamily="2" charset="2"/>
              <a:buChar char="q"/>
            </a:pPr>
            <a:r>
              <a:rPr lang="en-US" sz="2400" dirty="0"/>
              <a:t>Do you agree </a:t>
            </a:r>
            <a:r>
              <a:rPr lang="en-US" sz="2400"/>
              <a:t>that </a:t>
            </a:r>
            <a:r>
              <a:rPr lang="en-US" sz="2400" smtClean="0"/>
              <a:t>TGbh should </a:t>
            </a:r>
            <a:r>
              <a:rPr lang="en-US" altLang="zh-CN" sz="2400">
                <a:solidFill>
                  <a:schemeClr val="tx2"/>
                </a:solidFill>
              </a:rPr>
              <a:t>consider a mechanism to assist the AP to identify the </a:t>
            </a:r>
            <a:r>
              <a:rPr lang="en-US" altLang="zh-CN" sz="2400" smtClean="0">
                <a:solidFill>
                  <a:srgbClr val="FF0000"/>
                </a:solidFill>
              </a:rPr>
              <a:t>re-associating </a:t>
            </a:r>
            <a:r>
              <a:rPr lang="en-US" altLang="zh-CN" sz="2400">
                <a:solidFill>
                  <a:srgbClr val="FF0000"/>
                </a:solidFill>
              </a:rPr>
              <a:t>(with or w/o FT</a:t>
            </a:r>
            <a:r>
              <a:rPr lang="en-US" altLang="zh-CN" sz="2400" smtClean="0">
                <a:solidFill>
                  <a:srgbClr val="FF0000"/>
                </a:solidFill>
              </a:rPr>
              <a:t>) </a:t>
            </a:r>
            <a:r>
              <a:rPr lang="en-US" altLang="zh-CN" sz="2400" smtClean="0">
                <a:solidFill>
                  <a:schemeClr val="tx2"/>
                </a:solidFill>
              </a:rPr>
              <a:t>non-AP </a:t>
            </a:r>
            <a:r>
              <a:rPr lang="en-US" altLang="zh-CN" sz="2400">
                <a:solidFill>
                  <a:schemeClr val="tx2"/>
                </a:solidFill>
              </a:rPr>
              <a:t>STA when the </a:t>
            </a:r>
            <a:r>
              <a:rPr lang="en-US" altLang="zh-CN" sz="2400">
                <a:solidFill>
                  <a:srgbClr val="FF0000"/>
                </a:solidFill>
              </a:rPr>
              <a:t>non-AP </a:t>
            </a:r>
            <a:r>
              <a:rPr lang="en-US" altLang="zh-CN" sz="2400">
                <a:solidFill>
                  <a:schemeClr val="tx2"/>
                </a:solidFill>
              </a:rPr>
              <a:t>STA </a:t>
            </a:r>
            <a:r>
              <a:rPr lang="en-US" altLang="zh-CN" sz="2400">
                <a:solidFill>
                  <a:schemeClr val="tx2"/>
                </a:solidFill>
              </a:rPr>
              <a:t>uses a randomized MAC address or changes its MAC </a:t>
            </a:r>
            <a:r>
              <a:rPr lang="en-US" altLang="zh-CN" sz="2400" smtClean="0">
                <a:solidFill>
                  <a:schemeClr val="tx2"/>
                </a:solidFill>
              </a:rPr>
              <a:t>address, </a:t>
            </a:r>
            <a:r>
              <a:rPr lang="en-US" sz="2400" smtClean="0">
                <a:solidFill>
                  <a:srgbClr val="FF0000"/>
                </a:solidFill>
              </a:rPr>
              <a:t>while </a:t>
            </a:r>
            <a:r>
              <a:rPr lang="en-US" sz="2400">
                <a:solidFill>
                  <a:srgbClr val="FF0000"/>
                </a:solidFill>
              </a:rPr>
              <a:t>not exposing any new user privacy concern</a:t>
            </a:r>
            <a:r>
              <a:rPr lang="en-US" sz="2400" smtClean="0"/>
              <a:t>. </a:t>
            </a:r>
            <a:endParaRPr lang="en-US" altLang="zh-CN" sz="2400" smtClean="0">
              <a:solidFill>
                <a:schemeClr val="tx2"/>
              </a:solidFill>
            </a:endParaRPr>
          </a:p>
          <a:p>
            <a:pPr algn="just"/>
            <a:endParaRPr lang="en-US" sz="240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a:t>
            </a:r>
            <a:r>
              <a:rPr lang="en-US" altLang="zh-CN" b="0"/>
              <a:t>] </a:t>
            </a:r>
            <a:r>
              <a:rPr lang="en-US" altLang="zh-CN" b="0" smtClean="0"/>
              <a:t>P802.11bh-par</a:t>
            </a:r>
            <a:endParaRPr lang="en-US" altLang="zh-CN" b="0" dirty="0"/>
          </a:p>
          <a:p>
            <a:pPr marL="0" indent="0">
              <a:buNone/>
            </a:pPr>
            <a:r>
              <a:rPr lang="en-GB" altLang="zh-CN" b="0" dirty="0"/>
              <a:t>[2</a:t>
            </a:r>
            <a:r>
              <a:rPr lang="en-GB" altLang="zh-CN" b="0"/>
              <a:t>] IEEE Std </a:t>
            </a:r>
            <a:r>
              <a:rPr lang="en-GB" altLang="zh-CN" b="0" smtClean="0"/>
              <a:t>802.11-2020</a:t>
            </a:r>
          </a:p>
          <a:p>
            <a:pPr marL="0" indent="0">
              <a:buNone/>
            </a:pPr>
            <a:r>
              <a:rPr lang="en-GB" altLang="zh-CN" b="0"/>
              <a:t>[3] 11-21-0332-13-00bh-issues-tracking </a:t>
            </a:r>
            <a:endParaRPr lang="en-GB"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2557</TotalTime>
  <Words>811</Words>
  <Application>Microsoft Office PowerPoint</Application>
  <PresentationFormat>全屏显示(4:3)</PresentationFormat>
  <Paragraphs>89</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맑은 고딕</vt:lpstr>
      <vt:lpstr>맑은 고딕</vt:lpstr>
      <vt:lpstr>MS PGothic</vt:lpstr>
      <vt:lpstr>Arial</vt:lpstr>
      <vt:lpstr>Times New Roman</vt:lpstr>
      <vt:lpstr>Wingdings</vt:lpstr>
      <vt:lpstr>802-11-Submission</vt:lpstr>
      <vt:lpstr>MAC features impacted by RCM</vt:lpstr>
      <vt:lpstr>Introduction</vt:lpstr>
      <vt:lpstr>Recap - Pairwise key hierarchy</vt:lpstr>
      <vt:lpstr>Recap – FT key hierarchy</vt:lpstr>
      <vt:lpstr>Recap – Proxy ARP service</vt:lpstr>
      <vt:lpstr>Recap – Possible relevant use case</vt:lpstr>
      <vt:lpstr>Proposal</vt:lpstr>
      <vt:lpstr>SP 1</vt:lpstr>
      <vt:lpstr>Reference</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3318</cp:revision>
  <cp:lastPrinted>2014-11-04T15:04:00Z</cp:lastPrinted>
  <dcterms:created xsi:type="dcterms:W3CDTF">2007-04-17T18:10:00Z</dcterms:created>
  <dcterms:modified xsi:type="dcterms:W3CDTF">2021-08-19T01:49:26Z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