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611" r:id="rId3"/>
    <p:sldId id="619" r:id="rId4"/>
    <p:sldId id="620" r:id="rId5"/>
    <p:sldId id="621" r:id="rId6"/>
    <p:sldId id="622" r:id="rId7"/>
    <p:sldId id="612" r:id="rId8"/>
    <p:sldId id="602" r:id="rId9"/>
    <p:sldId id="312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66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 varScale="1">
        <p:scale>
          <a:sx n="83" d="100"/>
          <a:sy n="83" d="100"/>
        </p:scale>
        <p:origin x="824" y="52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04" y="-132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56247" y="8982075"/>
            <a:ext cx="1462003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Chaoming Luo (OPPO)</a:t>
            </a:r>
          </a:p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729311" y="8983147"/>
            <a:ext cx="1461939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ko-KR" smtClean="0"/>
              <a:t>Chaoming Luo (OPPO)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60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583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/>
              <a:t>Chaoming Luo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Chaoming Luo (OPPO)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</a:t>
            </a:r>
            <a:r>
              <a:rPr lang="en-US" altLang="en-US" sz="1800" b="1"/>
              <a:t>IEEE </a:t>
            </a:r>
            <a:r>
              <a:rPr lang="en-US" altLang="en-US" sz="1800" b="1" smtClean="0"/>
              <a:t>802.11-21/1247r0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zh-CN" sz="1800" b="1" kern="120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July</a:t>
            </a:r>
            <a:r>
              <a:rPr lang="en-US" altLang="zh-CN" sz="1800" b="1" kern="1200" baseline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 </a:t>
            </a:r>
            <a:r>
              <a:rPr lang="en-US" altLang="en-US" sz="1800" b="1" smtClean="0"/>
              <a:t>2021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MAC </a:t>
            </a:r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features impacted by RCM</a:t>
            </a: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</a:t>
            </a:r>
            <a:r>
              <a:rPr lang="en-US" altLang="en-US" sz="2000">
                <a:cs typeface="Arial" panose="020B0604020202020204" pitchFamily="34" charset="0"/>
              </a:rPr>
              <a:t>:</a:t>
            </a:r>
            <a:r>
              <a:rPr lang="en-US" altLang="en-US" sz="2000" b="0">
                <a:cs typeface="Arial" panose="020B0604020202020204" pitchFamily="34" charset="0"/>
              </a:rPr>
              <a:t> </a:t>
            </a:r>
            <a:r>
              <a:rPr lang="en-US" altLang="en-US" sz="2000" b="0" smtClean="0">
                <a:cs typeface="Arial" panose="020B0604020202020204" pitchFamily="34" charset="0"/>
              </a:rPr>
              <a:t>2021-07-27</a:t>
            </a:r>
            <a:endParaRPr lang="en-US" altLang="en-US" sz="2000" b="0" dirty="0">
              <a:cs typeface="Arial" panose="020B0604020202020204" pitchFamily="34" charset="0"/>
            </a:endParaRP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smtClean="0">
                <a:sym typeface="+mn-ea"/>
              </a:rPr>
              <a:t>Chaoming Luo </a:t>
            </a:r>
            <a:r>
              <a:rPr lang="en-US" altLang="ko-KR" dirty="0">
                <a:sym typeface="+mn-ea"/>
              </a:rPr>
              <a:t>(OPPO)</a:t>
            </a:r>
            <a:endParaRPr lang="zh-CN" altLang="en-US"/>
          </a:p>
        </p:txBody>
      </p:sp>
      <p:graphicFrame>
        <p:nvGraphicFramePr>
          <p:cNvPr id="3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45950"/>
              </p:ext>
            </p:extLst>
          </p:nvPr>
        </p:nvGraphicFramePr>
        <p:xfrm>
          <a:off x="685800" y="2880360"/>
          <a:ext cx="7858124" cy="1463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483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altLang="en-US" sz="1800" b="0" kern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smtClean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luochaoming@oppo.com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800" kern="0" dirty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Lei Huang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800" kern="0" smtClean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Liuming Lu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smtClean="0">
                <a:solidFill>
                  <a:schemeClr val="tx2"/>
                </a:solidFill>
              </a:rPr>
              <a:t>As stated in the PAR, many </a:t>
            </a:r>
            <a:r>
              <a:rPr lang="en-US" altLang="zh-CN" sz="2000" kern="1200">
                <a:solidFill>
                  <a:schemeClr val="tx2"/>
                </a:solidFill>
              </a:rPr>
              <a:t>references in IEEE Std 802.11 to MAC address were made at times where the assumption of a </a:t>
            </a:r>
            <a:r>
              <a:rPr lang="en-US" altLang="zh-CN" sz="2000" kern="1200" smtClean="0">
                <a:solidFill>
                  <a:schemeClr val="tx2"/>
                </a:solidFill>
              </a:rPr>
              <a:t>unique assocation </a:t>
            </a:r>
            <a:r>
              <a:rPr lang="en-US" altLang="zh-CN" sz="2000" kern="1200">
                <a:solidFill>
                  <a:schemeClr val="tx2"/>
                </a:solidFill>
              </a:rPr>
              <a:t>between a STA and a MAC address was strong. There is a need to ensure that IEEE Std 802.11 provisions that refer to a STA MAC address remain valid when that MAC address is random or changes</a:t>
            </a:r>
            <a:r>
              <a:rPr lang="en-US" altLang="zh-CN" sz="2000" kern="1200" smtClean="0">
                <a:solidFill>
                  <a:schemeClr val="tx2"/>
                </a:solidFill>
              </a:rPr>
              <a:t>. [1]</a:t>
            </a:r>
            <a:endParaRPr lang="en-US" altLang="zh-CN" sz="2000" kern="1200" dirty="0">
              <a:solidFill>
                <a:schemeClr val="tx2"/>
              </a:solidFill>
            </a:endParaRPr>
          </a:p>
          <a:p>
            <a:pPr algn="just"/>
            <a:endParaRPr lang="en-US" altLang="zh-CN" sz="2000" dirty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dirty="0">
                <a:solidFill>
                  <a:schemeClr val="tx2"/>
                </a:solidFill>
              </a:rPr>
              <a:t>This </a:t>
            </a:r>
            <a:r>
              <a:rPr lang="en-US" altLang="zh-CN" sz="2000" kern="1200">
                <a:solidFill>
                  <a:schemeClr val="tx2"/>
                </a:solidFill>
              </a:rPr>
              <a:t>contribution recaps </a:t>
            </a:r>
            <a:r>
              <a:rPr lang="en-US" altLang="zh-CN" sz="2000" kern="1200" smtClean="0">
                <a:solidFill>
                  <a:schemeClr val="tx2"/>
                </a:solidFill>
              </a:rPr>
              <a:t>some features </a:t>
            </a:r>
            <a:r>
              <a:rPr lang="en-US" altLang="zh-CN" sz="2000" kern="1200">
                <a:solidFill>
                  <a:schemeClr val="tx2"/>
                </a:solidFill>
              </a:rPr>
              <a:t>in IEEE Std 802.11 </a:t>
            </a:r>
            <a:r>
              <a:rPr lang="en-US" altLang="zh-CN" sz="2000" kern="1200" smtClean="0">
                <a:solidFill>
                  <a:schemeClr val="tx2"/>
                </a:solidFill>
              </a:rPr>
              <a:t>that identify a STA by its MAC address, and draws the group’s attention to solve the related issue when using random MAC address.</a:t>
            </a:r>
            <a:endParaRPr lang="zh-CN" altLang="en-US" sz="20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Recap - </a:t>
            </a:r>
            <a:r>
              <a:rPr lang="en-US" altLang="zh-CN"/>
              <a:t>Pairwise key </a:t>
            </a:r>
            <a:r>
              <a:rPr lang="en-US" altLang="zh-CN" smtClean="0"/>
              <a:t>hierarchy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799" y="1678870"/>
            <a:ext cx="7851126" cy="136913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smtClean="0">
                <a:solidFill>
                  <a:schemeClr val="tx2"/>
                </a:solidFill>
              </a:rPr>
              <a:t>The Pairwise key hierarchy is using the non-AP STA’s MAC address. </a:t>
            </a:r>
            <a:r>
              <a:rPr lang="en-US" altLang="zh-CN" sz="1600" b="0" smtClean="0">
                <a:solidFill>
                  <a:schemeClr val="tx2"/>
                </a:solidFill>
              </a:rPr>
              <a:t>[2]</a:t>
            </a:r>
            <a:endParaRPr lang="en-GB" altLang="zh-CN" sz="1400" b="0" dirty="0"/>
          </a:p>
          <a:p>
            <a:pPr algn="just"/>
            <a:endParaRPr lang="zh-CN" altLang="en-US" sz="14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438400"/>
            <a:ext cx="4616299" cy="3275013"/>
          </a:xfrm>
          <a:prstGeom prst="rect">
            <a:avLst/>
          </a:prstGeom>
        </p:spPr>
      </p:pic>
      <p:sp>
        <p:nvSpPr>
          <p:cNvPr id="7" name="矩形标注 6"/>
          <p:cNvSpPr/>
          <p:nvPr/>
        </p:nvSpPr>
        <p:spPr>
          <a:xfrm>
            <a:off x="5395512" y="2252727"/>
            <a:ext cx="3544100" cy="795273"/>
          </a:xfrm>
          <a:prstGeom prst="wedgeRectCallout">
            <a:avLst>
              <a:gd name="adj1" fmla="val -56016"/>
              <a:gd name="adj2" fmla="val 96111"/>
            </a:avLst>
          </a:prstGeom>
          <a:noFill/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>
                <a:solidFill>
                  <a:schemeClr val="tx1"/>
                </a:solidFill>
              </a:rPr>
              <a:t>I</a:t>
            </a:r>
            <a:r>
              <a:rPr lang="en-US" sz="1100" smtClean="0">
                <a:solidFill>
                  <a:schemeClr val="tx1"/>
                </a:solidFill>
              </a:rPr>
              <a:t>n infrastructure bss, typically: </a:t>
            </a:r>
          </a:p>
          <a:p>
            <a:r>
              <a:rPr lang="en-US" sz="1100" smtClean="0">
                <a:solidFill>
                  <a:schemeClr val="tx1"/>
                </a:solidFill>
              </a:rPr>
              <a:t>Authenticator </a:t>
            </a:r>
            <a:r>
              <a:rPr lang="en-US" sz="1100">
                <a:solidFill>
                  <a:schemeClr val="tx1"/>
                </a:solidFill>
              </a:rPr>
              <a:t>MAC address (AA)  </a:t>
            </a:r>
            <a:r>
              <a:rPr lang="en-US" sz="1100" smtClean="0">
                <a:solidFill>
                  <a:schemeClr val="tx1"/>
                </a:solidFill>
              </a:rPr>
              <a:t>is AP’s </a:t>
            </a:r>
            <a:r>
              <a:rPr lang="en-US" sz="1100">
                <a:solidFill>
                  <a:schemeClr val="tx1"/>
                </a:solidFill>
              </a:rPr>
              <a:t>MAC </a:t>
            </a:r>
            <a:r>
              <a:rPr lang="en-US" sz="1100" smtClean="0">
                <a:solidFill>
                  <a:schemeClr val="tx1"/>
                </a:solidFill>
              </a:rPr>
              <a:t>address</a:t>
            </a:r>
          </a:p>
          <a:p>
            <a:r>
              <a:rPr lang="en-US" sz="1100" smtClean="0">
                <a:solidFill>
                  <a:schemeClr val="tx1"/>
                </a:solidFill>
              </a:rPr>
              <a:t>Supplicant’s </a:t>
            </a:r>
            <a:r>
              <a:rPr lang="en-US" sz="1100">
                <a:solidFill>
                  <a:schemeClr val="tx1"/>
                </a:solidFill>
              </a:rPr>
              <a:t>MAC address (SPA) </a:t>
            </a:r>
            <a:r>
              <a:rPr lang="en-US" sz="1100" smtClean="0">
                <a:solidFill>
                  <a:schemeClr val="tx1"/>
                </a:solidFill>
              </a:rPr>
              <a:t>is </a:t>
            </a:r>
            <a:r>
              <a:rPr lang="en-US" sz="1100" smtClean="0">
                <a:solidFill>
                  <a:srgbClr val="FF0000"/>
                </a:solidFill>
              </a:rPr>
              <a:t>non-AP STA’s </a:t>
            </a:r>
            <a:r>
              <a:rPr lang="en-US" sz="1100">
                <a:solidFill>
                  <a:srgbClr val="FF0000"/>
                </a:solidFill>
              </a:rPr>
              <a:t>MAC </a:t>
            </a:r>
            <a:r>
              <a:rPr lang="en-US" sz="1100" smtClean="0">
                <a:solidFill>
                  <a:srgbClr val="FF0000"/>
                </a:solidFill>
              </a:rPr>
              <a:t>address </a:t>
            </a:r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3505200" y="3276600"/>
            <a:ext cx="1600200" cy="156433"/>
          </a:xfrm>
          <a:prstGeom prst="rect">
            <a:avLst/>
          </a:prstGeom>
          <a:noFill/>
          <a:ln w="12700" cap="flat" cmpd="sng" algn="ctr">
            <a:solidFill>
              <a:srgbClr val="FF33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269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057400"/>
            <a:ext cx="3765962" cy="4349421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Recap – FT key hierarchy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799" y="1678870"/>
            <a:ext cx="7851126" cy="136913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>
                <a:solidFill>
                  <a:schemeClr val="tx2"/>
                </a:solidFill>
              </a:rPr>
              <a:t>The FT (fast BSS </a:t>
            </a:r>
            <a:r>
              <a:rPr lang="en-US" altLang="zh-CN" sz="1600" smtClean="0">
                <a:solidFill>
                  <a:schemeClr val="tx2"/>
                </a:solidFill>
              </a:rPr>
              <a:t>transition) </a:t>
            </a:r>
            <a:r>
              <a:rPr lang="en-US" altLang="zh-CN" sz="1600">
                <a:solidFill>
                  <a:schemeClr val="tx2"/>
                </a:solidFill>
              </a:rPr>
              <a:t>key hierarchy is also using the non-AP STA’s MAC address. </a:t>
            </a:r>
            <a:r>
              <a:rPr lang="en-US" altLang="zh-CN" sz="1600" b="0" smtClean="0">
                <a:solidFill>
                  <a:schemeClr val="tx2"/>
                </a:solidFill>
              </a:rPr>
              <a:t>[2]</a:t>
            </a:r>
            <a:endParaRPr lang="en-GB" altLang="zh-CN" sz="1400" b="0" dirty="0"/>
          </a:p>
          <a:p>
            <a:pPr algn="just"/>
            <a:endParaRPr lang="zh-CN" altLang="en-US" sz="14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1905000" y="4145400"/>
            <a:ext cx="1600200" cy="198000"/>
          </a:xfrm>
          <a:prstGeom prst="rect">
            <a:avLst/>
          </a:prstGeom>
          <a:noFill/>
          <a:ln w="12700" cap="flat" cmpd="sng" algn="ctr">
            <a:solidFill>
              <a:srgbClr val="FF33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" name="矩形标注 10"/>
          <p:cNvSpPr/>
          <p:nvPr/>
        </p:nvSpPr>
        <p:spPr>
          <a:xfrm>
            <a:off x="4711906" y="2734860"/>
            <a:ext cx="4343400" cy="2674608"/>
          </a:xfrm>
          <a:prstGeom prst="wedgeRectCallout">
            <a:avLst>
              <a:gd name="adj1" fmla="val -75075"/>
              <a:gd name="adj2" fmla="val 7390"/>
            </a:avLst>
          </a:prstGeom>
          <a:noFill/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R0-Key-Data</a:t>
            </a:r>
            <a: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KDF-Hash-Length(XXKey, “FT-R0”, SSIDlength || SSID || MDID || R0KHlength || R0KH-ID || </a:t>
            </a:r>
            <a:r>
              <a:rPr lang="en-US" sz="11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S0KH-ID</a:t>
            </a:r>
            <a:r>
              <a:rPr lang="en-US" sz="11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z="11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PMK-R0</a:t>
            </a:r>
            <a:r>
              <a:rPr lang="en-US" sz="11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L(R0-Key-Data, 0, Q</a:t>
            </a:r>
            <a:r>
              <a:rPr lang="en-US" sz="11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z="11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PMK-R0Name-Salt</a:t>
            </a:r>
            <a:r>
              <a:rPr lang="en-US" sz="11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L(R0-Key-Data, Q, 128</a:t>
            </a:r>
            <a:r>
              <a:rPr lang="en-US" sz="11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z="11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Length</a:t>
            </a:r>
            <a:r>
              <a:rPr lang="en-US" sz="11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Q + </a:t>
            </a:r>
            <a:r>
              <a:rPr lang="en-US" sz="11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128</a:t>
            </a:r>
          </a:p>
          <a:p>
            <a:r>
              <a:rPr lang="en-US" sz="11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PMKR0Name</a:t>
            </a:r>
            <a:r>
              <a:rPr lang="en-US" sz="11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Truncate-128(Hash(“FT-R0N” || PMK-R0Name-Salt</a:t>
            </a:r>
            <a:r>
              <a:rPr lang="en-US" sz="11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</a:t>
            </a:r>
          </a:p>
          <a:p>
            <a:endParaRPr lang="en-US" sz="11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MDID</a:t>
            </a:r>
            <a: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the Mobility Domain Identifier field from the Mobile Domain element (MDE) that was used during FT initial mobility domain </a:t>
            </a:r>
            <a:r>
              <a:rPr lang="en-US" sz="11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association</a:t>
            </a:r>
          </a:p>
          <a:p>
            <a:r>
              <a:rPr lang="en-US" sz="11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R0KH-ID</a:t>
            </a:r>
            <a: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the identifier of the holder of PMK-R0 in the </a:t>
            </a:r>
            <a:r>
              <a:rPr lang="en-US" sz="11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Authenticator</a:t>
            </a:r>
          </a:p>
          <a:p>
            <a:r>
              <a:rPr lang="en-US" sz="11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S0KH-ID</a:t>
            </a:r>
            <a: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the Supplicant’s MAC address (SPA</a:t>
            </a:r>
            <a:r>
              <a:rPr lang="en-US" sz="11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z="11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PMKR0Name</a:t>
            </a:r>
            <a: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used to identify the PMK-R0</a:t>
            </a:r>
          </a:p>
        </p:txBody>
      </p:sp>
    </p:spTree>
    <p:extLst>
      <p:ext uri="{BB962C8B-B14F-4D97-AF65-F5344CB8AC3E}">
        <p14:creationId xmlns:p14="http://schemas.microsoft.com/office/powerpoint/2010/main" val="457227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Recap – FILS authentication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799" y="1678870"/>
            <a:ext cx="7851126" cy="357893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>
                <a:solidFill>
                  <a:schemeClr val="tx2"/>
                </a:solidFill>
              </a:rPr>
              <a:t>Similarly, when FILS (fast initial link </a:t>
            </a:r>
            <a:r>
              <a:rPr lang="en-US" altLang="zh-CN" sz="1600" smtClean="0">
                <a:solidFill>
                  <a:schemeClr val="tx2"/>
                </a:solidFill>
              </a:rPr>
              <a:t>setup) </a:t>
            </a:r>
            <a:r>
              <a:rPr lang="en-US" altLang="zh-CN" sz="1600">
                <a:solidFill>
                  <a:schemeClr val="tx2"/>
                </a:solidFill>
              </a:rPr>
              <a:t>authentication is used,  the pairwise keys are also derived by using the non-AP STA’s MAC address. </a:t>
            </a:r>
            <a:r>
              <a:rPr lang="en-US" altLang="zh-CN" sz="1600" b="0">
                <a:solidFill>
                  <a:schemeClr val="tx2"/>
                </a:solidFill>
              </a:rPr>
              <a:t>[</a:t>
            </a:r>
            <a:r>
              <a:rPr lang="en-US" altLang="zh-CN" sz="1600" b="0" smtClean="0">
                <a:solidFill>
                  <a:schemeClr val="tx2"/>
                </a:solidFill>
              </a:rPr>
              <a:t>2]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altLang="zh-CN" sz="1400" b="1"/>
              <a:t>FILS-Key-Data</a:t>
            </a:r>
            <a:r>
              <a:rPr lang="en-GB" altLang="zh-CN" sz="1400"/>
              <a:t> = PRF-X(PMK, “FILS PTK Derivation”, </a:t>
            </a:r>
            <a:r>
              <a:rPr lang="en-GB" altLang="zh-CN" sz="1400" b="1">
                <a:solidFill>
                  <a:srgbClr val="FF0000"/>
                </a:solidFill>
              </a:rPr>
              <a:t>SPA</a:t>
            </a:r>
            <a:r>
              <a:rPr lang="en-GB" altLang="zh-CN" sz="1400">
                <a:solidFill>
                  <a:srgbClr val="FF0000"/>
                </a:solidFill>
              </a:rPr>
              <a:t> </a:t>
            </a:r>
            <a:r>
              <a:rPr lang="en-GB" altLang="zh-CN" sz="1400"/>
              <a:t>|| AA || SNonce || ANonce [ || DHss ])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altLang="zh-CN" sz="1400" b="1"/>
              <a:t>ICK</a:t>
            </a:r>
            <a:r>
              <a:rPr lang="en-GB" altLang="zh-CN" sz="1400"/>
              <a:t> = L(FILS-Key-Data, 0, ICK_bits)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altLang="zh-CN" sz="1400" b="1"/>
              <a:t>KEK</a:t>
            </a:r>
            <a:r>
              <a:rPr lang="en-GB" altLang="zh-CN" sz="1400"/>
              <a:t> = L(FILS-Key-Data, ICK_bits, KEK_bits)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altLang="zh-CN" sz="1400" b="1"/>
              <a:t>TK</a:t>
            </a:r>
            <a:r>
              <a:rPr lang="en-GB" altLang="zh-CN" sz="1400"/>
              <a:t> = L(FILS-Key-Data, ICK_bits + KEK_bits, TK_bits)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altLang="zh-CN" sz="1400" b="1"/>
              <a:t>FILS-FT</a:t>
            </a:r>
            <a:r>
              <a:rPr lang="en-GB" altLang="zh-CN" sz="1400"/>
              <a:t> = L(FILS-Key-Data, ICK_bits + KEK_bits + TK_bits, FILS-FT_bits)</a:t>
            </a:r>
          </a:p>
          <a:p>
            <a:pPr marL="457200" lvl="1" indent="0" algn="just">
              <a:buNone/>
            </a:pPr>
            <a:endParaRPr lang="en-GB" altLang="zh-CN" sz="1400"/>
          </a:p>
          <a:p>
            <a:pPr marL="457200" lvl="1" indent="0" algn="just">
              <a:buNone/>
            </a:pPr>
            <a:endParaRPr lang="en-GB" altLang="zh-CN" sz="1400"/>
          </a:p>
          <a:p>
            <a:pPr algn="just">
              <a:buFont typeface="Wingdings" panose="05000000000000000000" pitchFamily="2" charset="2"/>
              <a:buChar char="q"/>
            </a:pPr>
            <a:endParaRPr lang="en-GB" altLang="zh-CN" sz="1400" smtClean="0"/>
          </a:p>
          <a:p>
            <a:pPr algn="just"/>
            <a:endParaRPr lang="zh-CN" altLang="en-US" sz="14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6775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Recap – Proxy ARP service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799" y="1678870"/>
            <a:ext cx="7851126" cy="357893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>
                <a:solidFill>
                  <a:schemeClr val="tx2"/>
                </a:solidFill>
              </a:rPr>
              <a:t>Again, Proxy ARP </a:t>
            </a:r>
            <a:r>
              <a:rPr lang="en-US" altLang="zh-CN" sz="1600" smtClean="0">
                <a:solidFill>
                  <a:schemeClr val="tx2"/>
                </a:solidFill>
              </a:rPr>
              <a:t>service is </a:t>
            </a:r>
            <a:r>
              <a:rPr lang="en-US" altLang="zh-CN" sz="1600">
                <a:solidFill>
                  <a:schemeClr val="tx2"/>
                </a:solidFill>
              </a:rPr>
              <a:t>using the non-AP STA’s MAC </a:t>
            </a:r>
            <a:r>
              <a:rPr lang="en-US" altLang="zh-CN" sz="1600" smtClean="0">
                <a:solidFill>
                  <a:schemeClr val="tx2"/>
                </a:solidFill>
              </a:rPr>
              <a:t>address too.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400" b="1"/>
              <a:t>Clause 4.3.19.13 Proxy </a:t>
            </a:r>
            <a:r>
              <a:rPr lang="en-US" altLang="zh-CN" sz="1400" b="1" smtClean="0"/>
              <a:t>ARP:  </a:t>
            </a:r>
            <a:r>
              <a:rPr lang="en-US" altLang="zh-CN" sz="1400" smtClean="0"/>
              <a:t>The </a:t>
            </a:r>
            <a:r>
              <a:rPr lang="en-US" altLang="zh-CN" sz="1400"/>
              <a:t>Proxy ARP service enables an AP to respond to ARP and Neighbor Discovery frames </a:t>
            </a:r>
            <a:r>
              <a:rPr lang="en-US" altLang="zh-CN" sz="1400" b="1">
                <a:solidFill>
                  <a:srgbClr val="FF0000"/>
                </a:solidFill>
              </a:rPr>
              <a:t>on behalf of associated non-AP STAs</a:t>
            </a:r>
            <a:r>
              <a:rPr lang="en-US" altLang="zh-CN" sz="1400"/>
              <a:t>. Associated STAs do not receive ARP or IPv6 Neighbor Discovery frames. The Proxy ARP service enables associated STAs to remain in power save for longer periods of time. [2</a:t>
            </a:r>
            <a:r>
              <a:rPr lang="en-US" altLang="zh-CN" sz="1400" smtClean="0"/>
              <a:t>]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altLang="zh-CN" sz="1400" b="1" smtClean="0"/>
              <a:t>Clause 11.21.14 </a:t>
            </a:r>
            <a:r>
              <a:rPr lang="en-GB" altLang="zh-CN" sz="1400" b="1"/>
              <a:t>Proxy ARP </a:t>
            </a:r>
            <a:r>
              <a:rPr lang="en-GB" altLang="zh-CN" sz="1400" b="1" smtClean="0"/>
              <a:t>service: </a:t>
            </a:r>
            <a:r>
              <a:rPr lang="en-US" altLang="zh-CN" sz="1400"/>
              <a:t>When an AP receives an ARP request from one associated STA or from the DS with a target IP address </a:t>
            </a:r>
            <a:r>
              <a:rPr lang="en-US" altLang="zh-CN" sz="1400" smtClean="0"/>
              <a:t>that corresponds </a:t>
            </a:r>
            <a:r>
              <a:rPr lang="en-US" altLang="zh-CN" sz="1400"/>
              <a:t>to a second associated STA, the AP shall insert the second STA MAC address as the </a:t>
            </a:r>
            <a:r>
              <a:rPr lang="en-US" altLang="zh-CN" sz="1400" smtClean="0"/>
              <a:t>Sender’s MAC </a:t>
            </a:r>
            <a:r>
              <a:rPr lang="en-US" altLang="zh-CN" sz="1400"/>
              <a:t>Address in the ARP response packet</a:t>
            </a:r>
            <a:r>
              <a:rPr lang="en-US" altLang="zh-CN" sz="1400"/>
              <a:t>. [2]</a:t>
            </a:r>
            <a:endParaRPr lang="en-US" altLang="zh-CN" sz="140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altLang="zh-CN" sz="1400" b="1"/>
              <a:t>Clause 11.21.14 Proxy ARP service: </a:t>
            </a:r>
            <a:r>
              <a:rPr lang="en-US" altLang="zh-CN" sz="1400"/>
              <a:t>When an IPv6 address is being resolved, the Proxy ARP service shall respond with a Neighbor </a:t>
            </a:r>
            <a:r>
              <a:rPr lang="en-US" altLang="zh-CN" sz="1400" smtClean="0"/>
              <a:t>Advertisement message </a:t>
            </a:r>
            <a:r>
              <a:rPr lang="en-US" altLang="zh-CN" sz="1400"/>
              <a:t>(Section 4.4, IETF RFC 4861) on behalf of an associated STA to an Internet Control </a:t>
            </a:r>
            <a:r>
              <a:rPr lang="en-US" altLang="zh-CN" sz="1400" smtClean="0"/>
              <a:t>Message Protocol </a:t>
            </a:r>
            <a:r>
              <a:rPr lang="en-US" altLang="zh-CN" sz="1400"/>
              <a:t>version 6 (ICMPv6) Neighbor Solicitation message (Section 4.3, IETF RFC 4861). When </a:t>
            </a:r>
            <a:r>
              <a:rPr lang="en-US" altLang="zh-CN" sz="1400" smtClean="0"/>
              <a:t>MAC address </a:t>
            </a:r>
            <a:r>
              <a:rPr lang="en-US" altLang="zh-CN" sz="1400"/>
              <a:t>mappings change, the AP may send unsolicited Neighbor Advertisement Messages on behalf </a:t>
            </a:r>
            <a:r>
              <a:rPr lang="en-US" altLang="zh-CN" sz="1400" smtClean="0"/>
              <a:t>of a </a:t>
            </a:r>
            <a:r>
              <a:rPr lang="en-US" altLang="zh-CN" sz="1400"/>
              <a:t>STA</a:t>
            </a:r>
            <a:r>
              <a:rPr lang="en-US" altLang="zh-CN" sz="1400"/>
              <a:t>. [2]</a:t>
            </a:r>
            <a:endParaRPr lang="en-GB" altLang="zh-CN" sz="1400"/>
          </a:p>
          <a:p>
            <a:pPr lvl="1" algn="just">
              <a:buFont typeface="Arial" panose="020B0604020202020204" pitchFamily="34" charset="0"/>
              <a:buChar char="•"/>
            </a:pPr>
            <a:endParaRPr lang="en-GB" altLang="zh-CN" sz="1400"/>
          </a:p>
          <a:p>
            <a:pPr marL="457200" lvl="1" indent="0" algn="just">
              <a:buNone/>
            </a:pPr>
            <a:endParaRPr lang="en-GB" altLang="zh-CN" sz="1400"/>
          </a:p>
          <a:p>
            <a:pPr marL="457200" lvl="1" indent="0" algn="just">
              <a:buNone/>
            </a:pPr>
            <a:endParaRPr lang="en-GB" altLang="zh-CN" sz="1400"/>
          </a:p>
          <a:p>
            <a:pPr algn="just">
              <a:buFont typeface="Wingdings" panose="05000000000000000000" pitchFamily="2" charset="2"/>
              <a:buChar char="q"/>
            </a:pPr>
            <a:endParaRPr lang="en-GB" altLang="zh-CN" sz="1400" smtClean="0"/>
          </a:p>
          <a:p>
            <a:pPr algn="just"/>
            <a:endParaRPr lang="zh-CN" altLang="en-US" sz="14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5815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Proposal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799" y="1678870"/>
            <a:ext cx="7851126" cy="403613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smtClean="0">
                <a:solidFill>
                  <a:schemeClr val="tx2"/>
                </a:solidFill>
              </a:rPr>
              <a:t>Issue: If AP </a:t>
            </a:r>
            <a:r>
              <a:rPr lang="en-US" altLang="zh-CN" sz="1600">
                <a:solidFill>
                  <a:schemeClr val="tx2"/>
                </a:solidFill>
              </a:rPr>
              <a:t>cannot establish the mapping from the MAC address using for association to the ramdomized MAC address after association, the features mentioned could not work properly.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en-US" altLang="zh-CN" sz="1600" smtClean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smtClean="0">
                <a:solidFill>
                  <a:schemeClr val="tx2"/>
                </a:solidFill>
              </a:rPr>
              <a:t>Proposal: We </a:t>
            </a:r>
            <a:r>
              <a:rPr lang="en-US" altLang="zh-CN" sz="1600">
                <a:solidFill>
                  <a:schemeClr val="tx2"/>
                </a:solidFill>
              </a:rPr>
              <a:t>should consider a mechanism (e.g., </a:t>
            </a:r>
            <a:r>
              <a:rPr lang="en-US" altLang="zh-CN" sz="1600" smtClean="0">
                <a:solidFill>
                  <a:schemeClr val="tx2"/>
                </a:solidFill>
              </a:rPr>
              <a:t>signature method mentioned in 21/1083r0) </a:t>
            </a:r>
            <a:r>
              <a:rPr lang="en-US" altLang="zh-CN" sz="1600">
                <a:solidFill>
                  <a:schemeClr val="tx2"/>
                </a:solidFill>
              </a:rPr>
              <a:t>to assist the AP to identify the non-AP STA when the STA uses a randomized MAC address or changes its MAC address</a:t>
            </a:r>
            <a:r>
              <a:rPr lang="en-US" altLang="zh-CN" sz="1600" smtClean="0">
                <a:solidFill>
                  <a:schemeClr val="tx2"/>
                </a:solidFill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1600" b="0">
                <a:solidFill>
                  <a:schemeClr val="tx2"/>
                </a:solidFill>
              </a:rPr>
              <a:t>note: </a:t>
            </a:r>
            <a:r>
              <a:rPr lang="en-US" sz="1600" b="0" smtClean="0">
                <a:solidFill>
                  <a:schemeClr val="tx2"/>
                </a:solidFill>
              </a:rPr>
              <a:t>“</a:t>
            </a:r>
            <a:r>
              <a:rPr lang="en-US" altLang="zh-CN" sz="1600" b="0" smtClean="0">
                <a:solidFill>
                  <a:schemeClr val="tx2"/>
                </a:solidFill>
              </a:rPr>
              <a:t>identify </a:t>
            </a:r>
            <a:r>
              <a:rPr lang="en-US" altLang="zh-CN" sz="1600" b="0">
                <a:solidFill>
                  <a:schemeClr val="tx2"/>
                </a:solidFill>
              </a:rPr>
              <a:t>the non-AP </a:t>
            </a:r>
            <a:r>
              <a:rPr lang="en-US" altLang="zh-CN" sz="1600" b="0" smtClean="0">
                <a:solidFill>
                  <a:schemeClr val="tx2"/>
                </a:solidFill>
              </a:rPr>
              <a:t>STA” means “establish </a:t>
            </a:r>
            <a:r>
              <a:rPr lang="en-US" altLang="zh-CN" sz="1600" b="0">
                <a:solidFill>
                  <a:schemeClr val="tx2"/>
                </a:solidFill>
              </a:rPr>
              <a:t>the mapping from the MAC address using for association to the ramdomized MAC address after </a:t>
            </a:r>
            <a:r>
              <a:rPr lang="en-US" altLang="zh-CN" sz="1600" b="0" smtClean="0">
                <a:solidFill>
                  <a:schemeClr val="tx2"/>
                </a:solidFill>
              </a:rPr>
              <a:t>association”</a:t>
            </a:r>
            <a:r>
              <a:rPr lang="en-US" altLang="zh-CN" sz="1800" b="0" smtClean="0">
                <a:solidFill>
                  <a:schemeClr val="tx2"/>
                </a:solidFill>
              </a:rPr>
              <a:t>.</a:t>
            </a:r>
            <a:endParaRPr lang="en-US" sz="1800" b="0"/>
          </a:p>
          <a:p>
            <a:pPr algn="just">
              <a:buFont typeface="Wingdings" panose="05000000000000000000" pitchFamily="2" charset="2"/>
              <a:buChar char="q"/>
            </a:pPr>
            <a:endParaRPr lang="en-US" altLang="zh-CN" sz="1600">
              <a:solidFill>
                <a:schemeClr val="tx2"/>
              </a:solidFill>
            </a:endParaRPr>
          </a:p>
          <a:p>
            <a:pPr marL="457200" lvl="1" indent="0" algn="just">
              <a:buNone/>
            </a:pPr>
            <a:endParaRPr lang="en-US" altLang="zh-CN" sz="1200">
              <a:solidFill>
                <a:schemeClr val="tx2"/>
              </a:solidFill>
            </a:endParaRPr>
          </a:p>
          <a:p>
            <a:pPr algn="just"/>
            <a:endParaRPr lang="zh-CN" altLang="en-US" sz="1600" dirty="0">
              <a:solidFill>
                <a:schemeClr val="tx2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1799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 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8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00074" y="1676400"/>
            <a:ext cx="78581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 algn="just">
              <a:buFont typeface="Wingdings" panose="05000000000000000000" pitchFamily="2" charset="2"/>
              <a:buChar char="q"/>
            </a:pPr>
            <a:r>
              <a:rPr lang="en-US" sz="2400" dirty="0"/>
              <a:t>Do you agree </a:t>
            </a:r>
            <a:r>
              <a:rPr lang="en-US" sz="2400"/>
              <a:t>that </a:t>
            </a:r>
            <a:r>
              <a:rPr lang="en-US" sz="2400" smtClean="0"/>
              <a:t>TGbh should </a:t>
            </a:r>
            <a:r>
              <a:rPr lang="en-US" altLang="zh-CN" sz="2400">
                <a:solidFill>
                  <a:schemeClr val="tx2"/>
                </a:solidFill>
              </a:rPr>
              <a:t>consider a mechanism to assist the AP to identify the non-AP STA when the STA uses a randomized MAC address or changes its MAC address</a:t>
            </a:r>
            <a:r>
              <a:rPr lang="en-US" altLang="zh-CN" sz="2400" smtClean="0">
                <a:solidFill>
                  <a:schemeClr val="tx2"/>
                </a:solidFill>
              </a:rPr>
              <a:t>.</a:t>
            </a:r>
          </a:p>
          <a:p>
            <a:pPr algn="just"/>
            <a:endParaRPr lang="en-US" sz="240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36576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0" dirty="0"/>
              <a:t>[1</a:t>
            </a:r>
            <a:r>
              <a:rPr lang="en-US" altLang="zh-CN" b="0"/>
              <a:t>] </a:t>
            </a:r>
            <a:r>
              <a:rPr lang="en-US" altLang="zh-CN" b="0" smtClean="0"/>
              <a:t>P802.11bh-par</a:t>
            </a:r>
            <a:endParaRPr lang="en-US" altLang="zh-CN" b="0" dirty="0"/>
          </a:p>
          <a:p>
            <a:pPr marL="0" indent="0">
              <a:buNone/>
            </a:pPr>
            <a:r>
              <a:rPr lang="en-GB" altLang="zh-CN" b="0" dirty="0"/>
              <a:t>[2</a:t>
            </a:r>
            <a:r>
              <a:rPr lang="en-GB" altLang="zh-CN" b="0"/>
              <a:t>] IEEE Std </a:t>
            </a:r>
            <a:r>
              <a:rPr lang="en-GB" altLang="zh-CN" b="0" smtClean="0"/>
              <a:t>802.11-2020 </a:t>
            </a:r>
            <a:endParaRPr lang="en-GB" altLang="zh-CN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9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2250</TotalTime>
  <Words>837</Words>
  <Application>Microsoft Office PowerPoint</Application>
  <PresentationFormat>全屏显示(4:3)</PresentationFormat>
  <Paragraphs>88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맑은 고딕</vt:lpstr>
      <vt:lpstr>맑은 고딕</vt:lpstr>
      <vt:lpstr>MS PGothic</vt:lpstr>
      <vt:lpstr>Arial</vt:lpstr>
      <vt:lpstr>Times New Roman</vt:lpstr>
      <vt:lpstr>Wingdings</vt:lpstr>
      <vt:lpstr>802-11-Submission</vt:lpstr>
      <vt:lpstr>MAC features impacted by RCM</vt:lpstr>
      <vt:lpstr>Introduction</vt:lpstr>
      <vt:lpstr>Recap - Pairwise key hierarchy</vt:lpstr>
      <vt:lpstr>Recap – FT key hierarchy</vt:lpstr>
      <vt:lpstr>Recap – FILS authentication</vt:lpstr>
      <vt:lpstr>Recap – Proxy ARP service</vt:lpstr>
      <vt:lpstr>Proposal</vt:lpstr>
      <vt:lpstr>SP 1</vt:lpstr>
      <vt:lpstr>Reference</vt:lpstr>
    </vt:vector>
  </TitlesOfParts>
  <Company>Marvell Semiconductor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luochaoming</cp:lastModifiedBy>
  <cp:revision>3288</cp:revision>
  <cp:lastPrinted>2014-11-04T15:04:00Z</cp:lastPrinted>
  <dcterms:created xsi:type="dcterms:W3CDTF">2007-04-17T18:10:00Z</dcterms:created>
  <dcterms:modified xsi:type="dcterms:W3CDTF">2021-07-27T08:56:49Z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