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
  </p:notesMasterIdLst>
  <p:handoutMasterIdLst>
    <p:handoutMasterId r:id="rId9"/>
  </p:handoutMasterIdLst>
  <p:sldIdLst>
    <p:sldId id="256" r:id="rId5"/>
    <p:sldId id="620" r:id="rId6"/>
    <p:sldId id="621"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FA77F-1F36-8941-8EAE-E72E2D477F1A}" v="5" dt="2021-09-17T16:07:36.0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20" autoAdjust="0"/>
    <p:restoredTop sz="95940" autoAdjust="0"/>
  </p:normalViewPr>
  <p:slideViewPr>
    <p:cSldViewPr>
      <p:cViewPr varScale="1">
        <p:scale>
          <a:sx n="202" d="100"/>
          <a:sy n="202" d="100"/>
        </p:scale>
        <p:origin x="416" y="18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974034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Antonio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Jul 2021</a:t>
            </a:r>
            <a:endParaRPr lang="en-GB" dirty="0"/>
          </a:p>
        </p:txBody>
      </p:sp>
      <p:sp>
        <p:nvSpPr>
          <p:cNvPr id="6" name="Footer Placeholder 5"/>
          <p:cNvSpPr>
            <a:spLocks noGrp="1"/>
          </p:cNvSpPr>
          <p:nvPr>
            <p:ph type="ftr" idx="11"/>
          </p:nvPr>
        </p:nvSpPr>
        <p:spPr/>
        <p:txBody>
          <a:bodyPr/>
          <a:lstStyle>
            <a:lvl1pPr>
              <a:defRPr/>
            </a:lvl1pPr>
          </a:lstStyle>
          <a:p>
            <a:r>
              <a:rPr lang="en-GB"/>
              <a:t>Antonio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Jul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Antonio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Jul 2021</a:t>
            </a:r>
            <a:endParaRPr lang="en-GB" dirty="0"/>
          </a:p>
        </p:txBody>
      </p:sp>
      <p:sp>
        <p:nvSpPr>
          <p:cNvPr id="4" name="Footer Placeholder 3"/>
          <p:cNvSpPr>
            <a:spLocks noGrp="1"/>
          </p:cNvSpPr>
          <p:nvPr>
            <p:ph type="ftr" idx="11"/>
          </p:nvPr>
        </p:nvSpPr>
        <p:spPr/>
        <p:txBody>
          <a:bodyPr/>
          <a:lstStyle>
            <a:lvl1pPr>
              <a:defRPr/>
            </a:lvl1pPr>
          </a:lstStyle>
          <a:p>
            <a:r>
              <a:rPr lang="en-GB"/>
              <a:t>Antonio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Jul 2021</a:t>
            </a:r>
            <a:endParaRPr lang="en-GB" dirty="0"/>
          </a:p>
        </p:txBody>
      </p:sp>
      <p:sp>
        <p:nvSpPr>
          <p:cNvPr id="3" name="Footer Placeholder 2"/>
          <p:cNvSpPr>
            <a:spLocks noGrp="1"/>
          </p:cNvSpPr>
          <p:nvPr>
            <p:ph type="ftr" idx="11"/>
          </p:nvPr>
        </p:nvSpPr>
        <p:spPr/>
        <p:txBody>
          <a:bodyPr/>
          <a:lstStyle>
            <a:lvl1pPr>
              <a:defRPr/>
            </a:lvl1pPr>
          </a:lstStyle>
          <a:p>
            <a:r>
              <a:rPr lang="en-GB"/>
              <a:t>Antonio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Antonio de la Oliva, </a:t>
            </a:r>
            <a:r>
              <a:rPr lang="en-GB" dirty="0" err="1"/>
              <a:t>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802.11-21/1246r2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a:t>TGbi</a:t>
            </a:r>
            <a:r>
              <a:rPr lang="en-US" sz="2800" dirty="0"/>
              <a:t> - Enhancing Privacy</a:t>
            </a:r>
            <a:r>
              <a:rPr lang="en-US" sz="2800" dirty="0">
                <a:solidFill>
                  <a:schemeClr val="tx1"/>
                </a:solidFill>
              </a:rPr>
              <a:t> – Remote Stalking in public spaces</a:t>
            </a:r>
            <a:endParaRPr lang="en-GB" sz="2800"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2021-07-27</a:t>
            </a:r>
          </a:p>
        </p:txBody>
      </p:sp>
      <p:sp>
        <p:nvSpPr>
          <p:cNvPr id="6" name="Date Placeholder 3"/>
          <p:cNvSpPr>
            <a:spLocks noGrp="1"/>
          </p:cNvSpPr>
          <p:nvPr>
            <p:ph type="dt" idx="10"/>
          </p:nvPr>
        </p:nvSpPr>
        <p:spPr/>
        <p:txBody>
          <a:bodyPr/>
          <a:lstStyle/>
          <a:p>
            <a:r>
              <a:rPr lang="es-ES_tradnl"/>
              <a:t>Jul 2021</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Antonio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3995295126"/>
              </p:ext>
            </p:extLst>
          </p:nvPr>
        </p:nvGraphicFramePr>
        <p:xfrm>
          <a:off x="1191154" y="2433637"/>
          <a:ext cx="9629245" cy="162052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Joseph LEVY</a:t>
                      </a:r>
                    </a:p>
                  </a:txBody>
                  <a:tcPr/>
                </a:tc>
                <a:tc>
                  <a:txBody>
                    <a:bodyPr/>
                    <a:lstStyle/>
                    <a:p>
                      <a:r>
                        <a:rPr lang="en-ES" sz="1400" kern="1200" dirty="0" err="1">
                          <a:solidFill>
                            <a:schemeClr val="tx1"/>
                          </a:solidFill>
                          <a:latin typeface="+mn-lt"/>
                          <a:ea typeface="+mn-ea"/>
                          <a:cs typeface="+mn-cs"/>
                        </a:rPr>
                        <a:t>InterDigital</a:t>
                      </a:r>
                      <a:r>
                        <a:rPr lang="en-ES" sz="1400" kern="1200" dirty="0">
                          <a:solidFill>
                            <a:schemeClr val="tx1"/>
                          </a:solidFill>
                          <a:latin typeface="+mn-lt"/>
                          <a:ea typeface="+mn-ea"/>
                          <a:cs typeface="+mn-cs"/>
                        </a:rPr>
                        <a:t>, Inc.</a:t>
                      </a:r>
                    </a:p>
                  </a:txBody>
                  <a:tcPr/>
                </a:tc>
                <a:tc>
                  <a:txBody>
                    <a:bodyPr/>
                    <a:lstStyle/>
                    <a:p>
                      <a:r>
                        <a:rPr lang="en-ES" sz="1400" kern="1200" dirty="0">
                          <a:solidFill>
                            <a:schemeClr val="tx1"/>
                          </a:solidFill>
                          <a:latin typeface="+mn-lt"/>
                          <a:ea typeface="+mn-ea"/>
                          <a:cs typeface="+mn-cs"/>
                        </a:rPr>
                        <a:t>111 W 33rd Street New York, NY 10120</a:t>
                      </a:r>
                    </a:p>
                  </a:txBody>
                  <a:tcPr/>
                </a:tc>
                <a:tc>
                  <a:txBody>
                    <a:bodyPr/>
                    <a:lstStyle/>
                    <a:p>
                      <a:r>
                        <a:rPr lang="en-ES" sz="1400" kern="1200" dirty="0">
                          <a:solidFill>
                            <a:schemeClr val="tx1"/>
                          </a:solidFill>
                          <a:latin typeface="+mn-lt"/>
                          <a:ea typeface="+mn-ea"/>
                          <a:cs typeface="+mn-cs"/>
                        </a:rPr>
                        <a:t>+1.631.622.139</a:t>
                      </a:r>
                    </a:p>
                  </a:txBody>
                  <a:tcPr/>
                </a:tc>
                <a:tc>
                  <a:txBody>
                    <a:bodyPr/>
                    <a:lstStyle/>
                    <a:p>
                      <a:r>
                        <a:rPr lang="en-ES" sz="1400" kern="1200" dirty="0">
                          <a:solidFill>
                            <a:schemeClr val="tx1"/>
                          </a:solidFill>
                          <a:latin typeface="+mn-lt"/>
                          <a:ea typeface="+mn-ea"/>
                          <a:cs typeface="+mn-cs"/>
                        </a:rPr>
                        <a:t>jslevy@ieee.org</a:t>
                      </a:r>
                    </a:p>
                  </a:txBody>
                  <a:tcPr/>
                </a:tc>
                <a:extLst>
                  <a:ext uri="{0D108BD9-81ED-4DB2-BD59-A6C34878D82A}">
                    <a16:rowId xmlns:a16="http://schemas.microsoft.com/office/drawing/2014/main" val="342379996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Use Case </a:t>
            </a:r>
            <a:br>
              <a:rPr lang="en-US" dirty="0"/>
            </a:br>
            <a:r>
              <a:rPr lang="en-US" dirty="0"/>
              <a:t>Remote Stalking in public spaces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marL="857250" lvl="1" indent="-457200">
              <a:buFont typeface="Arial" panose="020B0604020202020204" pitchFamily="34" charset="0"/>
              <a:buChar char="•"/>
            </a:pPr>
            <a:r>
              <a:rPr lang="en-US" sz="1800" dirty="0"/>
              <a:t>The continuous use of a MAC address within a public network enables an attacker to detect the presence of a user in the public space and remotely follow him.</a:t>
            </a:r>
          </a:p>
          <a:p>
            <a:pPr marL="857250" lvl="1" indent="-457200">
              <a:buFont typeface="Arial" panose="020B0604020202020204" pitchFamily="34" charset="0"/>
              <a:buChar char="•"/>
            </a:pPr>
            <a:r>
              <a:rPr lang="en-US" sz="1800" dirty="0"/>
              <a:t>When a user arrives at a public space, correlation between his presence and the MAC address used by his devices to join the public network is possible.</a:t>
            </a:r>
          </a:p>
          <a:p>
            <a:pPr marL="857250" lvl="1" indent="-457200">
              <a:buFont typeface="Arial" panose="020B0604020202020204" pitchFamily="34" charset="0"/>
              <a:buChar char="•"/>
            </a:pPr>
            <a:r>
              <a:rPr lang="en-US" sz="1800" dirty="0"/>
              <a:t>While the user keeps associated using the same MAC address, it will be possible to identify when the user is associated to the network of the public space (presence), and his movements can be followed.</a:t>
            </a:r>
          </a:p>
          <a:p>
            <a:pPr marL="0" indent="0"/>
            <a:r>
              <a:rPr lang="en-US" sz="2000" dirty="0"/>
              <a:t>Status of Use Case</a:t>
            </a:r>
          </a:p>
          <a:p>
            <a:pPr marL="857250" lvl="1" indent="-457200">
              <a:buFont typeface="Arial" panose="020B0604020202020204" pitchFamily="34" charset="0"/>
              <a:buChar char="•"/>
            </a:pPr>
            <a:r>
              <a:rPr lang="en-US" sz="1800" dirty="0"/>
              <a:t>Use case presented at IEEE 802.11bi session on the 07/15/2021,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Original DCN: https://</a:t>
            </a:r>
            <a:r>
              <a:rPr lang="en-US" sz="1800" dirty="0" err="1"/>
              <a:t>mentor.ieee.org</a:t>
            </a:r>
            <a:r>
              <a:rPr lang="en-US" sz="1800" dirty="0"/>
              <a:t>/802.11/</a:t>
            </a:r>
            <a:r>
              <a:rPr lang="en-US" sz="1800" dirty="0" err="1"/>
              <a:t>dcn</a:t>
            </a:r>
            <a:r>
              <a:rPr lang="en-US" sz="1800" dirty="0"/>
              <a:t>/21/11-21-0993-00-00bi-hotel-privacy-usecase.pptx</a:t>
            </a:r>
          </a:p>
          <a:p>
            <a:pPr marL="857250" lvl="1" indent="-457200">
              <a:buAutoNum type="arabicPeriod"/>
            </a:pPr>
            <a:endParaRPr lang="en-US" sz="1800"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45668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8CF92-274E-4E45-9B83-AFA2A78D8B62}"/>
              </a:ext>
            </a:extLst>
          </p:cNvPr>
          <p:cNvSpPr>
            <a:spLocks noGrp="1"/>
          </p:cNvSpPr>
          <p:nvPr>
            <p:ph type="title"/>
          </p:nvPr>
        </p:nvSpPr>
        <p:spPr/>
        <p:txBody>
          <a:bodyPr/>
          <a:lstStyle/>
          <a:p>
            <a:r>
              <a:rPr lang="en-ES" dirty="0"/>
              <a:t>Straw Poll</a:t>
            </a:r>
          </a:p>
        </p:txBody>
      </p:sp>
      <p:sp>
        <p:nvSpPr>
          <p:cNvPr id="3" name="Content Placeholder 2">
            <a:extLst>
              <a:ext uri="{FF2B5EF4-FFF2-40B4-BE49-F238E27FC236}">
                <a16:creationId xmlns:a16="http://schemas.microsoft.com/office/drawing/2014/main" id="{E52E9DF1-51C1-F64F-86CE-09135E922BA6}"/>
              </a:ext>
            </a:extLst>
          </p:cNvPr>
          <p:cNvSpPr>
            <a:spLocks noGrp="1"/>
          </p:cNvSpPr>
          <p:nvPr>
            <p:ph idx="1"/>
          </p:nvPr>
        </p:nvSpPr>
        <p:spPr>
          <a:xfrm>
            <a:off x="965200" y="1524000"/>
            <a:ext cx="10361084" cy="4113213"/>
          </a:xfrm>
        </p:spPr>
        <p:txBody>
          <a:bodyPr/>
          <a:lstStyle/>
          <a:p>
            <a:r>
              <a:rPr lang="en-ES" dirty="0"/>
              <a:t>Straw poll:</a:t>
            </a:r>
          </a:p>
          <a:p>
            <a:r>
              <a:rPr lang="en-US" dirty="0"/>
              <a:t>Do you agree adding “Remote Stalking in public spaces (as defined in 1246r1)” use case into </a:t>
            </a:r>
            <a:r>
              <a:rPr lang="en-US" dirty="0" err="1"/>
              <a:t>TGbi</a:t>
            </a:r>
            <a:r>
              <a:rPr lang="en-US" dirty="0"/>
              <a:t> proposed issues document (DCN 21-641)?</a:t>
            </a:r>
          </a:p>
          <a:p>
            <a:endParaRPr lang="en-US" dirty="0"/>
          </a:p>
          <a:p>
            <a:r>
              <a:rPr lang="en-US" dirty="0"/>
              <a:t>Y 25/N 4/A 4</a:t>
            </a:r>
            <a:endParaRPr lang="en-ES" dirty="0"/>
          </a:p>
        </p:txBody>
      </p:sp>
      <p:sp>
        <p:nvSpPr>
          <p:cNvPr id="4" name="Slide Number Placeholder 3">
            <a:extLst>
              <a:ext uri="{FF2B5EF4-FFF2-40B4-BE49-F238E27FC236}">
                <a16:creationId xmlns:a16="http://schemas.microsoft.com/office/drawing/2014/main" id="{76F2C894-12DD-0042-963A-D55ECCCB60F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54EC36F-5E72-5546-A39E-529102225E97}"/>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56155E16-C9C7-7A43-B819-6C38C1392249}"/>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2341492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0CD0A2DA8E4A4A8E40C35B447A21AA" ma:contentTypeVersion="8" ma:contentTypeDescription="Create a new document." ma:contentTypeScope="" ma:versionID="39cdb3bf5b57ec07e85692b4e8ac34ac">
  <xsd:schema xmlns:xsd="http://www.w3.org/2001/XMLSchema" xmlns:xs="http://www.w3.org/2001/XMLSchema" xmlns:p="http://schemas.microsoft.com/office/2006/metadata/properties" xmlns:ns2="587d09ef-5104-44b8-81a6-a4ab0ec6034f" targetNamespace="http://schemas.microsoft.com/office/2006/metadata/properties" ma:root="true" ma:fieldsID="a5fe4768cf7547533320dbd658592b34" ns2:_="">
    <xsd:import namespace="587d09ef-5104-44b8-81a6-a4ab0ec603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7d09ef-5104-44b8-81a6-a4ab0ec603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43C16D-C6B0-4382-A583-1C44BBEEA5DF}">
  <ds:schemaRefs>
    <ds:schemaRef ds:uri="http://schemas.microsoft.com/sharepoint/v3/contenttype/forms"/>
  </ds:schemaRefs>
</ds:datastoreItem>
</file>

<file path=customXml/itemProps2.xml><?xml version="1.0" encoding="utf-8"?>
<ds:datastoreItem xmlns:ds="http://schemas.openxmlformats.org/officeDocument/2006/customXml" ds:itemID="{9FF89769-B767-4A65-8044-9AE963E128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7d09ef-5104-44b8-81a6-a4ab0ec603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C72DC9-21ED-4244-9B9F-0EC99E006824}">
  <ds:schemaRefs>
    <ds:schemaRef ds:uri="http://purl.org/dc/elements/1.1/"/>
    <ds:schemaRef ds:uri="http://schemas.microsoft.com/office/2006/metadata/properties"/>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infopath/2007/PartnerControls"/>
    <ds:schemaRef ds:uri="587d09ef-5104-44b8-81a6-a4ab0ec6034f"/>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244</TotalTime>
  <Words>325</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TGbi - Enhancing Privacy – Remote Stalking in public spaces</vt:lpstr>
      <vt:lpstr>TGbi Privacy Use Case  Remote Stalking in public spaces</vt:lpstr>
      <vt:lpstr>Straw Poll</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842</cp:revision>
  <cp:lastPrinted>1601-01-01T00:00:00Z</cp:lastPrinted>
  <dcterms:created xsi:type="dcterms:W3CDTF">2018-05-10T16:45:22Z</dcterms:created>
  <dcterms:modified xsi:type="dcterms:W3CDTF">2021-09-17T16:08:09Z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0x010100D90CD0A2DA8E4A4A8E40C35B447A21AA</vt:lpwstr>
  </property>
</Properties>
</file>