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89" r:id="rId4"/>
    <p:sldId id="286" r:id="rId5"/>
    <p:sldId id="280" r:id="rId6"/>
    <p:sldId id="285" r:id="rId7"/>
    <p:sldId id="282" r:id="rId8"/>
    <p:sldId id="292" r:id="rId9"/>
    <p:sldId id="290" r:id="rId10"/>
    <p:sldId id="291" r:id="rId11"/>
    <p:sldId id="283" r:id="rId12"/>
    <p:sldId id="281" r:id="rId13"/>
    <p:sldId id="288" r:id="rId14"/>
    <p:sldId id="273" r:id="rId15"/>
    <p:sldId id="27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660"/>
  </p:normalViewPr>
  <p:slideViewPr>
    <p:cSldViewPr>
      <p:cViewPr varScale="1">
        <p:scale>
          <a:sx n="82" d="100"/>
          <a:sy n="82" d="100"/>
        </p:scale>
        <p:origin x="966" y="96"/>
      </p:cViewPr>
      <p:guideLst>
        <p:guide orient="horz" pos="343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1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3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0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5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latinLnBrk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 Unicode MS" charset="0"/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802.11-21/1241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5320010" y="638132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Huawei,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SUSTech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26091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July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2021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9592" y="685800"/>
            <a:ext cx="7498297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/>
              <a:t>Data Driving </a:t>
            </a:r>
            <a:r>
              <a:rPr lang="en-US" sz="2800" dirty="0" smtClean="0"/>
              <a:t>Hybrid </a:t>
            </a:r>
            <a:r>
              <a:rPr lang="en-US" altLang="zh-CN" sz="2800" dirty="0" smtClean="0"/>
              <a:t>C</a:t>
            </a:r>
            <a:r>
              <a:rPr lang="en-US" sz="2800" dirty="0" smtClean="0"/>
              <a:t>hannel </a:t>
            </a:r>
            <a:r>
              <a:rPr lang="en-US" altLang="zh-CN" sz="2800" dirty="0" smtClean="0"/>
              <a:t>M</a:t>
            </a:r>
            <a:r>
              <a:rPr lang="en-US" sz="2800" dirty="0" smtClean="0"/>
              <a:t>odel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for</a:t>
            </a:r>
            <a:r>
              <a:rPr lang="en-US" sz="2800" dirty="0"/>
              <a:t> WLAN </a:t>
            </a:r>
            <a:r>
              <a:rPr lang="en-US" altLang="zh-CN" sz="2800" dirty="0" smtClean="0"/>
              <a:t>Sensing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7763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2021-07-26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28734" y="237062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26534"/>
              </p:ext>
            </p:extLst>
          </p:nvPr>
        </p:nvGraphicFramePr>
        <p:xfrm>
          <a:off x="777889" y="2773714"/>
          <a:ext cx="7620000" cy="30938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27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Yi </a:t>
                      </a:r>
                      <a:r>
                        <a:rPr lang="en-US" altLang="zh-CN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Lv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Huawei Technologies Co. Ltd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F3, Huawei Base, Shenzhen, China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lvyi6@huawei.com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Xiaohui</a:t>
                      </a:r>
                      <a:r>
                        <a:rPr lang="en-US" altLang="zh-CN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Peng</a:t>
                      </a:r>
                      <a:endParaRPr lang="en-US" altLang="zh-CN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Rui Du</a:t>
                      </a:r>
                      <a:endParaRPr lang="en-US" altLang="zh-CN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Mengshi</a:t>
                      </a:r>
                      <a:r>
                        <a:rPr lang="en-US" altLang="zh-CN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Hu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 smtClean="0">
                          <a:latin typeface="+mn-lt"/>
                          <a:ea typeface="Times New Roman"/>
                          <a:cs typeface="Arial"/>
                        </a:rPr>
                        <a:t>Hailiang</a:t>
                      </a:r>
                      <a:r>
                        <a:rPr lang="en-US" sz="1200" i="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i="0" baseline="0" dirty="0" err="1" smtClean="0">
                          <a:latin typeface="+mn-lt"/>
                          <a:ea typeface="Times New Roman"/>
                          <a:cs typeface="Arial"/>
                        </a:rPr>
                        <a:t>Xie</a:t>
                      </a:r>
                      <a:endParaRPr lang="en-US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Rui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Southern University of Science and Technology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Shuai</a:t>
                      </a: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Zezhong</a:t>
                      </a:r>
                      <a:r>
                        <a:rPr lang="en-US" altLang="zh-CN" sz="1200" i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Zhang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Guoliang 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21406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矩形 150">
            <a:extLst>
              <a:ext uri="{FF2B5EF4-FFF2-40B4-BE49-F238E27FC236}">
                <a16:creationId xmlns:a16="http://schemas.microsoft.com/office/drawing/2014/main" xmlns="" id="{4EABCDF5-A460-4D0F-A722-36F9EF80A05C}"/>
              </a:ext>
            </a:extLst>
          </p:cNvPr>
          <p:cNvSpPr/>
          <p:nvPr/>
        </p:nvSpPr>
        <p:spPr bwMode="auto">
          <a:xfrm>
            <a:off x="7152942" y="3011311"/>
            <a:ext cx="1261628" cy="13642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CFEFA869-D533-4991-A7CB-E8830BB3273D}"/>
              </a:ext>
            </a:extLst>
          </p:cNvPr>
          <p:cNvSpPr/>
          <p:nvPr/>
        </p:nvSpPr>
        <p:spPr bwMode="auto">
          <a:xfrm>
            <a:off x="7145364" y="1542744"/>
            <a:ext cx="1261628" cy="13642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808A6945-E0E0-45DA-AF9D-305217F2F2F8}"/>
              </a:ext>
            </a:extLst>
          </p:cNvPr>
          <p:cNvSpPr/>
          <p:nvPr/>
        </p:nvSpPr>
        <p:spPr bwMode="auto">
          <a:xfrm>
            <a:off x="4302878" y="2935524"/>
            <a:ext cx="2482803" cy="20293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0D88194-CEF8-4C3D-B97A-9B2D4DB6613B}"/>
              </a:ext>
            </a:extLst>
          </p:cNvPr>
          <p:cNvSpPr/>
          <p:nvPr/>
        </p:nvSpPr>
        <p:spPr bwMode="auto">
          <a:xfrm>
            <a:off x="295991" y="1514289"/>
            <a:ext cx="2482803" cy="20993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87850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3. Approach (Details)</a:t>
            </a:r>
            <a:endParaRPr lang="en-GB" altLang="zh-CN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23547E6E-B754-4AE5-9833-17F8929C7607}"/>
              </a:ext>
            </a:extLst>
          </p:cNvPr>
          <p:cNvSpPr txBox="1"/>
          <p:nvPr/>
        </p:nvSpPr>
        <p:spPr>
          <a:xfrm>
            <a:off x="330522" y="1514289"/>
            <a:ext cx="244827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</a:rPr>
              <a:t>Data collection from real experiments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176B3EC4-9C7F-42F6-91A0-0460FB8FC032}"/>
              </a:ext>
            </a:extLst>
          </p:cNvPr>
          <p:cNvCxnSpPr>
            <a:cxnSpLocks/>
            <a:endCxn id="54" idx="1"/>
          </p:cNvCxnSpPr>
          <p:nvPr/>
        </p:nvCxnSpPr>
        <p:spPr bwMode="auto">
          <a:xfrm>
            <a:off x="2419996" y="2139103"/>
            <a:ext cx="624271" cy="76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EE2D3825-47FE-4D9F-A5EF-DC43A2F7D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7" r="33326"/>
          <a:stretch/>
        </p:blipFill>
        <p:spPr>
          <a:xfrm>
            <a:off x="568458" y="2124448"/>
            <a:ext cx="1858532" cy="1378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8E32E956-73AA-4CA3-AD03-EE18C13D628C}"/>
                  </a:ext>
                </a:extLst>
              </p:cNvPr>
              <p:cNvSpPr txBox="1"/>
              <p:nvPr/>
            </p:nvSpPr>
            <p:spPr>
              <a:xfrm>
                <a:off x="4427280" y="3774833"/>
                <a:ext cx="2250341" cy="110799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2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zh-CN" alt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E32E956-73AA-4CA3-AD03-EE18C13D6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80" y="3774833"/>
                <a:ext cx="2250341" cy="1107996"/>
              </a:xfrm>
              <a:prstGeom prst="rect">
                <a:avLst/>
              </a:prstGeom>
              <a:blipFill>
                <a:blip r:embed="rId4"/>
                <a:stretch>
                  <a:fillRect r="-1333" b="-1596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2C01386E-B9E7-4636-8E3E-76D888B8CB52}"/>
              </a:ext>
            </a:extLst>
          </p:cNvPr>
          <p:cNvSpPr/>
          <p:nvPr/>
        </p:nvSpPr>
        <p:spPr bwMode="auto">
          <a:xfrm>
            <a:off x="279259" y="4003664"/>
            <a:ext cx="2482803" cy="20993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328C3C3-7629-4144-8A2E-6205E50824AA}"/>
              </a:ext>
            </a:extLst>
          </p:cNvPr>
          <p:cNvSpPr txBox="1"/>
          <p:nvPr/>
        </p:nvSpPr>
        <p:spPr>
          <a:xfrm>
            <a:off x="313790" y="4003664"/>
            <a:ext cx="244827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</a:rPr>
              <a:t>Data generated from simulations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E58F991-3884-4986-9409-1CE755B0E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25" y="4589301"/>
            <a:ext cx="2337364" cy="14169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1C987FE-C620-4FCE-987C-761162156148}"/>
              </a:ext>
            </a:extLst>
          </p:cNvPr>
          <p:cNvSpPr/>
          <p:nvPr/>
        </p:nvSpPr>
        <p:spPr bwMode="auto">
          <a:xfrm>
            <a:off x="1259632" y="5053346"/>
            <a:ext cx="576064" cy="4677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DA02A7B-C79F-447C-90EC-5B74C7D05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372" y="5053346"/>
            <a:ext cx="1211252" cy="4817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3B654B8-54BE-4563-8708-ACAC71F03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58756" y="4869160"/>
            <a:ext cx="534371" cy="22503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6A371C59-5B12-4E16-B000-5A2F01C11C41}"/>
              </a:ext>
            </a:extLst>
          </p:cNvPr>
          <p:cNvCxnSpPr>
            <a:cxnSpLocks/>
            <a:endCxn id="35" idx="1"/>
          </p:cNvCxnSpPr>
          <p:nvPr/>
        </p:nvCxnSpPr>
        <p:spPr bwMode="auto">
          <a:xfrm flipV="1">
            <a:off x="1259632" y="4154482"/>
            <a:ext cx="1737139" cy="81961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7E37A180-7158-4CC7-9585-E10F1884F8E1}"/>
              </a:ext>
            </a:extLst>
          </p:cNvPr>
          <p:cNvSpPr txBox="1"/>
          <p:nvPr/>
        </p:nvSpPr>
        <p:spPr>
          <a:xfrm>
            <a:off x="2996771" y="3738983"/>
            <a:ext cx="99578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60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Target</a:t>
            </a:r>
          </a:p>
          <a:p>
            <a:r>
              <a:rPr lang="en-US" altLang="zh-CN" dirty="0"/>
              <a:t>Unrelated</a:t>
            </a:r>
          </a:p>
          <a:p>
            <a:r>
              <a:rPr lang="en-US" altLang="zh-CN" dirty="0"/>
              <a:t>Channel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F2BA5967-CF7F-40DB-B45A-D8C8AC64F3FA}"/>
              </a:ext>
            </a:extLst>
          </p:cNvPr>
          <p:cNvSpPr txBox="1"/>
          <p:nvPr/>
        </p:nvSpPr>
        <p:spPr>
          <a:xfrm>
            <a:off x="2995770" y="5263402"/>
            <a:ext cx="9967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Target</a:t>
            </a:r>
          </a:p>
          <a:p>
            <a:r>
              <a:rPr lang="en-US" altLang="zh-CN" dirty="0"/>
              <a:t>Related</a:t>
            </a:r>
          </a:p>
          <a:p>
            <a:r>
              <a:rPr lang="en-US" altLang="zh-CN" dirty="0"/>
              <a:t>Channel</a:t>
            </a:r>
            <a:endParaRPr lang="zh-CN" altLang="en-US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9EB98284-A162-4CAF-9F9F-39F470C47F8D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>
            <a:off x="1691680" y="5337836"/>
            <a:ext cx="1304090" cy="3410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A8FAE788-BDFB-4735-A88E-4964F734F975}"/>
              </a:ext>
            </a:extLst>
          </p:cNvPr>
          <p:cNvSpPr txBox="1"/>
          <p:nvPr/>
        </p:nvSpPr>
        <p:spPr>
          <a:xfrm>
            <a:off x="4337409" y="3084985"/>
            <a:ext cx="244827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</a:rPr>
              <a:t>Autoregressive model and IEEE 802.11 model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EE44464D-98AC-43C3-B36E-D5DF67131352}"/>
              </a:ext>
            </a:extLst>
          </p:cNvPr>
          <p:cNvSpPr txBox="1"/>
          <p:nvPr/>
        </p:nvSpPr>
        <p:spPr>
          <a:xfrm>
            <a:off x="3044267" y="1854333"/>
            <a:ext cx="9957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Real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Channel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C249C195-3A78-4FEA-B29C-7C8AF6B9E574}"/>
              </a:ext>
            </a:extLst>
          </p:cNvPr>
          <p:cNvSpPr/>
          <p:nvPr/>
        </p:nvSpPr>
        <p:spPr bwMode="auto">
          <a:xfrm>
            <a:off x="4308609" y="5110065"/>
            <a:ext cx="2482803" cy="11272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2E7F807E-3668-4B41-8103-D99C1CFDCDCC}"/>
              </a:ext>
            </a:extLst>
          </p:cNvPr>
          <p:cNvSpPr txBox="1"/>
          <p:nvPr/>
        </p:nvSpPr>
        <p:spPr>
          <a:xfrm>
            <a:off x="4337409" y="5117360"/>
            <a:ext cx="244827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</a:rPr>
              <a:t>Ray Tracing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4A6B533A-D274-433A-871B-DEC284006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458" y="5517158"/>
            <a:ext cx="811550" cy="668486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xmlns="" id="{1DBF965A-CF13-4A41-900F-5CE32A0DCEAD}"/>
              </a:ext>
            </a:extLst>
          </p:cNvPr>
          <p:cNvSpPr/>
          <p:nvPr/>
        </p:nvSpPr>
        <p:spPr bwMode="auto">
          <a:xfrm>
            <a:off x="4302878" y="1537565"/>
            <a:ext cx="2482803" cy="12454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BF3B372D-38CF-4B68-9A39-F94F4ABB4FB7}"/>
              </a:ext>
            </a:extLst>
          </p:cNvPr>
          <p:cNvSpPr txBox="1"/>
          <p:nvPr/>
        </p:nvSpPr>
        <p:spPr>
          <a:xfrm>
            <a:off x="7129671" y="1590024"/>
            <a:ext cx="121153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/>
                </a:solidFill>
              </a:rPr>
              <a:t>Calculation of KL-divergence between real and simulated data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751B218A-E992-4F25-A418-E0FFC684F9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8" y="5517158"/>
            <a:ext cx="883428" cy="668486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6DC82454-4D95-4FBC-BCC5-43A3E9CD1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8538" y="2075757"/>
            <a:ext cx="1051699" cy="831217"/>
          </a:xfrm>
          <a:prstGeom prst="rect">
            <a:avLst/>
          </a:prstGeom>
        </p:spPr>
      </p:pic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xmlns="" id="{5775E201-71D8-4428-9C5C-C09DE85E7DA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3625" y="2598907"/>
            <a:ext cx="0" cy="48607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9B670BFA-79A0-4381-AA7B-F952296080B4}"/>
              </a:ext>
            </a:extLst>
          </p:cNvPr>
          <p:cNvCxnSpPr>
            <a:cxnSpLocks/>
            <a:stCxn id="54" idx="3"/>
          </p:cNvCxnSpPr>
          <p:nvPr/>
        </p:nvCxnSpPr>
        <p:spPr bwMode="auto">
          <a:xfrm flipV="1">
            <a:off x="4040052" y="2139103"/>
            <a:ext cx="315924" cy="761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85630F34-D07F-4EDC-9BB6-6BB21DC6EDFF}"/>
              </a:ext>
            </a:extLst>
          </p:cNvPr>
          <p:cNvSpPr txBox="1"/>
          <p:nvPr/>
        </p:nvSpPr>
        <p:spPr>
          <a:xfrm>
            <a:off x="7280412" y="5544239"/>
            <a:ext cx="409381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xmlns="" id="{CD6C5676-8236-47B8-A894-F9BA13CA1BE9}"/>
              </a:ext>
            </a:extLst>
          </p:cNvPr>
          <p:cNvCxnSpPr>
            <a:cxnSpLocks/>
            <a:endCxn id="99" idx="0"/>
          </p:cNvCxnSpPr>
          <p:nvPr/>
        </p:nvCxnSpPr>
        <p:spPr bwMode="auto">
          <a:xfrm>
            <a:off x="7485103" y="4649995"/>
            <a:ext cx="0" cy="8942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xmlns="" id="{7D89F843-EB96-4947-903F-60A5360DAB8A}"/>
              </a:ext>
            </a:extLst>
          </p:cNvPr>
          <p:cNvCxnSpPr>
            <a:cxnSpLocks/>
            <a:stCxn id="99" idx="3"/>
          </p:cNvCxnSpPr>
          <p:nvPr/>
        </p:nvCxnSpPr>
        <p:spPr bwMode="auto">
          <a:xfrm>
            <a:off x="7689793" y="5728905"/>
            <a:ext cx="32416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8F9971A3-9BE8-45D4-A120-59247B3ECD44}"/>
              </a:ext>
            </a:extLst>
          </p:cNvPr>
          <p:cNvSpPr txBox="1"/>
          <p:nvPr/>
        </p:nvSpPr>
        <p:spPr>
          <a:xfrm>
            <a:off x="8034864" y="5436517"/>
            <a:ext cx="9967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Output Channel</a:t>
            </a:r>
            <a:endParaRPr lang="zh-CN" altLang="en-US" dirty="0"/>
          </a:p>
        </p:txBody>
      </p: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xmlns="" id="{22BC98F5-04C0-418A-B7E1-019022B48949}"/>
              </a:ext>
            </a:extLst>
          </p:cNvPr>
          <p:cNvCxnSpPr>
            <a:cxnSpLocks/>
          </p:cNvCxnSpPr>
          <p:nvPr/>
        </p:nvCxnSpPr>
        <p:spPr bwMode="auto">
          <a:xfrm>
            <a:off x="6728686" y="4651289"/>
            <a:ext cx="77084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xmlns="" id="{657372D0-5389-4625-98D5-A401881928B3}"/>
              </a:ext>
            </a:extLst>
          </p:cNvPr>
          <p:cNvCxnSpPr>
            <a:cxnSpLocks/>
          </p:cNvCxnSpPr>
          <p:nvPr/>
        </p:nvCxnSpPr>
        <p:spPr bwMode="auto">
          <a:xfrm>
            <a:off x="3977144" y="4162722"/>
            <a:ext cx="34207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xmlns="" id="{B513932B-E305-4603-B629-BED40E3E53D4}"/>
              </a:ext>
            </a:extLst>
          </p:cNvPr>
          <p:cNvCxnSpPr>
            <a:cxnSpLocks/>
            <a:stCxn id="36" idx="3"/>
            <a:endCxn id="58" idx="1"/>
          </p:cNvCxnSpPr>
          <p:nvPr/>
        </p:nvCxnSpPr>
        <p:spPr bwMode="auto">
          <a:xfrm flipV="1">
            <a:off x="3992556" y="5673689"/>
            <a:ext cx="316053" cy="52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369B827F-6FDC-4044-90D4-710BBCF2B9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519" y="3433354"/>
            <a:ext cx="1120706" cy="932538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882299B0-5064-4CAE-800B-7780A5E4F176}"/>
              </a:ext>
            </a:extLst>
          </p:cNvPr>
          <p:cNvSpPr txBox="1"/>
          <p:nvPr/>
        </p:nvSpPr>
        <p:spPr>
          <a:xfrm>
            <a:off x="7136574" y="3033596"/>
            <a:ext cx="1261627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Fine-tuning the hyper-parameters to minimize KL-Divergence</a:t>
            </a:r>
            <a:endParaRPr lang="zh-CN" altLang="en-US" dirty="0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xmlns="" id="{AF3AB4F7-00ED-4313-9EF6-C31271892C69}"/>
              </a:ext>
            </a:extLst>
          </p:cNvPr>
          <p:cNvCxnSpPr>
            <a:cxnSpLocks/>
          </p:cNvCxnSpPr>
          <p:nvPr/>
        </p:nvCxnSpPr>
        <p:spPr bwMode="auto">
          <a:xfrm>
            <a:off x="6372200" y="2636722"/>
            <a:ext cx="0" cy="48607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xmlns="" id="{A4260E7B-122A-4606-906F-1FAECB924F6D}"/>
              </a:ext>
            </a:extLst>
          </p:cNvPr>
          <p:cNvCxnSpPr>
            <a:cxnSpLocks/>
            <a:endCxn id="99" idx="1"/>
          </p:cNvCxnSpPr>
          <p:nvPr/>
        </p:nvCxnSpPr>
        <p:spPr bwMode="auto">
          <a:xfrm>
            <a:off x="6728686" y="5728904"/>
            <a:ext cx="551726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文本框 147">
            <a:extLst>
              <a:ext uri="{FF2B5EF4-FFF2-40B4-BE49-F238E27FC236}">
                <a16:creationId xmlns:a16="http://schemas.microsoft.com/office/drawing/2014/main" xmlns="" id="{AAE0863F-EC30-4AC8-BE99-F2974314C466}"/>
              </a:ext>
            </a:extLst>
          </p:cNvPr>
          <p:cNvSpPr txBox="1"/>
          <p:nvPr/>
        </p:nvSpPr>
        <p:spPr>
          <a:xfrm>
            <a:off x="4344988" y="1727424"/>
            <a:ext cx="244827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</a:rPr>
              <a:t>Fine-tuning the hyper-parameters to match the target domain</a:t>
            </a:r>
          </a:p>
        </p:txBody>
      </p:sp>
      <p:sp>
        <p:nvSpPr>
          <p:cNvPr id="108" name="左大括号 107">
            <a:extLst>
              <a:ext uri="{FF2B5EF4-FFF2-40B4-BE49-F238E27FC236}">
                <a16:creationId xmlns:a16="http://schemas.microsoft.com/office/drawing/2014/main" xmlns="" id="{7FB6C679-7D54-411E-A37B-2AB49D03AD3C}"/>
              </a:ext>
            </a:extLst>
          </p:cNvPr>
          <p:cNvSpPr/>
          <p:nvPr/>
        </p:nvSpPr>
        <p:spPr bwMode="auto">
          <a:xfrm>
            <a:off x="6793258" y="1484784"/>
            <a:ext cx="405879" cy="3016070"/>
          </a:xfrm>
          <a:prstGeom prst="leftBrace">
            <a:avLst>
              <a:gd name="adj1" fmla="val 0"/>
              <a:gd name="adj2" fmla="val 2007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1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5750833-50C2-4310-B54E-DA1AB45A6E82}"/>
              </a:ext>
            </a:extLst>
          </p:cNvPr>
          <p:cNvGrpSpPr/>
          <p:nvPr/>
        </p:nvGrpSpPr>
        <p:grpSpPr>
          <a:xfrm>
            <a:off x="4268216" y="3467507"/>
            <a:ext cx="4299841" cy="2706417"/>
            <a:chOff x="4664647" y="3501008"/>
            <a:chExt cx="4299841" cy="270641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6B52F9C-286F-4B66-A70B-9BF394111F0E}"/>
                </a:ext>
              </a:extLst>
            </p:cNvPr>
            <p:cNvSpPr/>
            <p:nvPr/>
          </p:nvSpPr>
          <p:spPr bwMode="auto">
            <a:xfrm>
              <a:off x="4694366" y="3501008"/>
              <a:ext cx="4270122" cy="1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4FC9A5FF-6A78-4304-AA90-B93E65E3B388}"/>
                </a:ext>
              </a:extLst>
            </p:cNvPr>
            <p:cNvSpPr/>
            <p:nvPr/>
          </p:nvSpPr>
          <p:spPr bwMode="auto">
            <a:xfrm>
              <a:off x="4664647" y="4777127"/>
              <a:ext cx="4270122" cy="1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A34A70CE-AE87-44D2-A196-D6FE6C0947BD}"/>
                </a:ext>
              </a:extLst>
            </p:cNvPr>
            <p:cNvSpPr/>
            <p:nvPr/>
          </p:nvSpPr>
          <p:spPr bwMode="auto">
            <a:xfrm>
              <a:off x="4693416" y="6088225"/>
              <a:ext cx="4270122" cy="1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4. Model Evaluation (Qualitative)  </a:t>
            </a:r>
            <a:endParaRPr lang="en-GB" altLang="zh-CN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7EB14415-CB62-4A0D-80BF-9474E1BE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8" y="1834047"/>
            <a:ext cx="8648504" cy="138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/>
                <a:cs typeface="Times New Roman"/>
              </a:rPr>
              <a:t>The middle patterns of the experimental data and the simulated data based on the hybrid channel model are noisy.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/>
                <a:cs typeface="Times New Roman"/>
              </a:rPr>
              <a:t>However, the middle pattern of the simulated data based on ray-tracing is smooth.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658A8B5-445B-4ECE-91EA-8C42D6C71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t="12981" r="2942"/>
          <a:stretch/>
        </p:blipFill>
        <p:spPr>
          <a:xfrm>
            <a:off x="2255913" y="4149452"/>
            <a:ext cx="1252145" cy="10399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470DC5A-A36D-48FF-985D-7C94A1DFA0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4"/>
          <a:stretch/>
        </p:blipFill>
        <p:spPr>
          <a:xfrm>
            <a:off x="507295" y="4077444"/>
            <a:ext cx="1439252" cy="1069923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A75E133B-8379-4EA6-9575-112583F4D15E}"/>
              </a:ext>
            </a:extLst>
          </p:cNvPr>
          <p:cNvSpPr/>
          <p:nvPr/>
        </p:nvSpPr>
        <p:spPr>
          <a:xfrm>
            <a:off x="403844" y="3724263"/>
            <a:ext cx="1629128" cy="15374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8F4C0FAF-2E3B-49F4-93C6-1730992C4988}"/>
              </a:ext>
            </a:extLst>
          </p:cNvPr>
          <p:cNvSpPr txBox="1"/>
          <p:nvPr/>
        </p:nvSpPr>
        <p:spPr>
          <a:xfrm>
            <a:off x="560713" y="3763049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Real Scenario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FE69006B-2F9E-476E-A8CE-EEBC047DCA4B}"/>
              </a:ext>
            </a:extLst>
          </p:cNvPr>
          <p:cNvSpPr/>
          <p:nvPr/>
        </p:nvSpPr>
        <p:spPr>
          <a:xfrm>
            <a:off x="2187831" y="3724263"/>
            <a:ext cx="1440290" cy="15429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0CFF14BE-FE65-464A-9856-92B3625E6343}"/>
              </a:ext>
            </a:extLst>
          </p:cNvPr>
          <p:cNvSpPr txBox="1"/>
          <p:nvPr/>
        </p:nvSpPr>
        <p:spPr>
          <a:xfrm>
            <a:off x="2142218" y="3781551"/>
            <a:ext cx="152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Virtual Scenario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58C3D184-1FC7-4DD5-B75E-A84A42333E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 t="66103" r="33129" b="3950"/>
          <a:stretch/>
        </p:blipFill>
        <p:spPr>
          <a:xfrm>
            <a:off x="5390238" y="4046731"/>
            <a:ext cx="1514192" cy="1151109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63EADF53-7E4B-4F47-8B15-87C774339C70}"/>
              </a:ext>
            </a:extLst>
          </p:cNvPr>
          <p:cNvSpPr/>
          <p:nvPr/>
        </p:nvSpPr>
        <p:spPr bwMode="auto">
          <a:xfrm>
            <a:off x="4247014" y="3855763"/>
            <a:ext cx="4270122" cy="1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117E6857-39EC-4C51-B903-298426324A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0" r="66812" b="4670"/>
          <a:stretch/>
        </p:blipFill>
        <p:spPr>
          <a:xfrm>
            <a:off x="3779912" y="4019189"/>
            <a:ext cx="1477616" cy="1138199"/>
          </a:xfrm>
          <a:prstGeom prst="rect">
            <a:avLst/>
          </a:prstGeom>
        </p:spPr>
      </p:pic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266512E6-0E4A-4688-A704-6005D8F84E63}"/>
              </a:ext>
            </a:extLst>
          </p:cNvPr>
          <p:cNvSpPr/>
          <p:nvPr/>
        </p:nvSpPr>
        <p:spPr bwMode="auto">
          <a:xfrm>
            <a:off x="3907488" y="3560158"/>
            <a:ext cx="4270122" cy="1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3B195825-CE12-49C4-99F2-AA3D0F179E07}"/>
              </a:ext>
            </a:extLst>
          </p:cNvPr>
          <p:cNvSpPr/>
          <p:nvPr/>
        </p:nvSpPr>
        <p:spPr>
          <a:xfrm>
            <a:off x="3759137" y="3713386"/>
            <a:ext cx="1562472" cy="15561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430F2B6E-E33C-419E-B41C-557604BA178B}"/>
              </a:ext>
            </a:extLst>
          </p:cNvPr>
          <p:cNvSpPr txBox="1"/>
          <p:nvPr/>
        </p:nvSpPr>
        <p:spPr>
          <a:xfrm>
            <a:off x="3759137" y="3750876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Real Spectrogram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7E0A8BB9-5275-47BB-9378-7AF22B7121CA}"/>
              </a:ext>
            </a:extLst>
          </p:cNvPr>
          <p:cNvSpPr/>
          <p:nvPr/>
        </p:nvSpPr>
        <p:spPr>
          <a:xfrm>
            <a:off x="5466541" y="3720765"/>
            <a:ext cx="1576842" cy="15474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CE0ED3F3-36E5-4FA7-87C1-6BB5F179A55A}"/>
              </a:ext>
            </a:extLst>
          </p:cNvPr>
          <p:cNvSpPr txBox="1"/>
          <p:nvPr/>
        </p:nvSpPr>
        <p:spPr>
          <a:xfrm>
            <a:off x="5611865" y="3739022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Hybrid Model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E42CCAD2-AE3E-49A6-A4E3-CCD30A4F5AC8}"/>
              </a:ext>
            </a:extLst>
          </p:cNvPr>
          <p:cNvSpPr/>
          <p:nvPr/>
        </p:nvSpPr>
        <p:spPr>
          <a:xfrm>
            <a:off x="7176093" y="3720765"/>
            <a:ext cx="1573422" cy="155853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06877E9B-F0C2-49E9-9F0B-256F48F9BA72}"/>
              </a:ext>
            </a:extLst>
          </p:cNvPr>
          <p:cNvSpPr txBox="1"/>
          <p:nvPr/>
        </p:nvSpPr>
        <p:spPr>
          <a:xfrm>
            <a:off x="7399477" y="3752454"/>
            <a:ext cx="1194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Ray Tracing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6E24B7E8-7B86-4753-8A3F-576023923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42" y="4093771"/>
            <a:ext cx="1396800" cy="1047600"/>
          </a:xfrm>
          <a:prstGeom prst="rect">
            <a:avLst/>
          </a:prstGeom>
        </p:spPr>
      </p:pic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xmlns="" id="{1895577E-C3A5-409E-9CDF-B849CA8591CF}"/>
              </a:ext>
            </a:extLst>
          </p:cNvPr>
          <p:cNvCxnSpPr>
            <a:cxnSpLocks/>
          </p:cNvCxnSpPr>
          <p:nvPr/>
        </p:nvCxnSpPr>
        <p:spPr bwMode="auto">
          <a:xfrm flipH="1">
            <a:off x="7316612" y="4612405"/>
            <a:ext cx="405686" cy="10162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xmlns="" id="{3CAD2574-D910-4988-868B-64C123447688}"/>
              </a:ext>
            </a:extLst>
          </p:cNvPr>
          <p:cNvCxnSpPr>
            <a:cxnSpLocks/>
          </p:cNvCxnSpPr>
          <p:nvPr/>
        </p:nvCxnSpPr>
        <p:spPr bwMode="auto">
          <a:xfrm flipH="1">
            <a:off x="5720414" y="4677021"/>
            <a:ext cx="559245" cy="9516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xmlns="" id="{53344843-396A-415C-9907-74B7B8835828}"/>
              </a:ext>
            </a:extLst>
          </p:cNvPr>
          <p:cNvCxnSpPr>
            <a:cxnSpLocks/>
          </p:cNvCxnSpPr>
          <p:nvPr/>
        </p:nvCxnSpPr>
        <p:spPr bwMode="auto">
          <a:xfrm>
            <a:off x="4549470" y="4699351"/>
            <a:ext cx="815305" cy="9293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81593DE8-C44A-4526-BBAA-E6F9B3E6EA3C}"/>
              </a:ext>
            </a:extLst>
          </p:cNvPr>
          <p:cNvSpPr txBox="1"/>
          <p:nvPr/>
        </p:nvSpPr>
        <p:spPr>
          <a:xfrm>
            <a:off x="4898237" y="5587843"/>
            <a:ext cx="1338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Pattern spikes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xmlns="" id="{593D7845-01FB-4A3F-8D0C-98BBE6A6BDF3}"/>
              </a:ext>
            </a:extLst>
          </p:cNvPr>
          <p:cNvCxnSpPr>
            <a:cxnSpLocks/>
          </p:cNvCxnSpPr>
          <p:nvPr/>
        </p:nvCxnSpPr>
        <p:spPr bwMode="auto">
          <a:xfrm>
            <a:off x="5012356" y="4612405"/>
            <a:ext cx="2274786" cy="10162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58073844-AD9C-4769-84BD-76E076DCD177}"/>
              </a:ext>
            </a:extLst>
          </p:cNvPr>
          <p:cNvSpPr txBox="1"/>
          <p:nvPr/>
        </p:nvSpPr>
        <p:spPr>
          <a:xfrm>
            <a:off x="6698436" y="5608265"/>
            <a:ext cx="1338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Smooth pattern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3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4. Model Evaluation (Quantitative)  </a:t>
            </a:r>
            <a:endParaRPr lang="en-GB" altLang="zh-CN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7EB14415-CB62-4A0D-80BF-9474E1BE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76" y="1653722"/>
            <a:ext cx="8648504" cy="429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In [7], Uber, MIT, and University of Toronto propose to use the metric, called </a:t>
            </a:r>
            <a:r>
              <a:rPr lang="en-US" altLang="zh-CN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detection agreement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, to evaluate the LiDAR simulators.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This metric represents the gap between the testing performance on real-world datasets and that on simulation datasets [7].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We adopt </a:t>
            </a:r>
            <a:r>
              <a:rPr lang="en-US" altLang="zh-CN" sz="2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sensing agreement </a:t>
            </a:r>
            <a:r>
              <a:rPr lang="en-US" altLang="zh-CN" sz="2000" b="1" dirty="0">
                <a:latin typeface="Times New Roman"/>
                <a:ea typeface="Times New Roman"/>
                <a:cs typeface="Times New Roman"/>
              </a:rPr>
              <a:t>as the benchmark metric to evaluate SENS channel models: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Performance gap between sensing in real-world and sensing in model-based simulation. </a:t>
            </a:r>
            <a:endParaRPr lang="en-US" altLang="zh-CN" sz="2400" dirty="0">
              <a:latin typeface="Times New Roman"/>
              <a:ea typeface="Times New Roman"/>
              <a:cs typeface="Times New Roman"/>
            </a:endParaRPr>
          </a:p>
          <a:p>
            <a:pPr marL="413100" indent="0">
              <a:spcBef>
                <a:spcPts val="600"/>
              </a:spcBef>
            </a:pPr>
            <a:endParaRPr lang="en-US" altLang="zh-CN" sz="32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240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89E8C5F-A96F-46A5-98E7-CBC0D513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01" y="2420077"/>
            <a:ext cx="5989882" cy="40345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4. Model Evaluation (Quantitative)  </a:t>
            </a:r>
            <a:endParaRPr lang="en-GB" altLang="zh-CN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7EB14415-CB62-4A0D-80BF-9474E1BE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8" y="1590457"/>
            <a:ext cx="8648504" cy="76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altLang="zh-CN" sz="2400" b="1" dirty="0">
                <a:latin typeface="Times New Roman"/>
                <a:ea typeface="Times New Roman"/>
                <a:cs typeface="Times New Roman"/>
              </a:rPr>
              <a:t>The hybrid channel model achieves significantly higher sensing agreement than that of ray-tracing.</a:t>
            </a:r>
            <a:endParaRPr lang="en-US" altLang="zh-CN" sz="3200" b="1" dirty="0"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C495001E-B837-455F-A360-BE890D59F1A3}"/>
              </a:ext>
            </a:extLst>
          </p:cNvPr>
          <p:cNvCxnSpPr>
            <a:cxnSpLocks/>
          </p:cNvCxnSpPr>
          <p:nvPr/>
        </p:nvCxnSpPr>
        <p:spPr bwMode="auto">
          <a:xfrm>
            <a:off x="4348201" y="2803026"/>
            <a:ext cx="360040" cy="4458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398F53DC-10F3-41C3-8E90-3E10454C7767}"/>
              </a:ext>
            </a:extLst>
          </p:cNvPr>
          <p:cNvCxnSpPr>
            <a:cxnSpLocks/>
          </p:cNvCxnSpPr>
          <p:nvPr/>
        </p:nvCxnSpPr>
        <p:spPr bwMode="auto">
          <a:xfrm>
            <a:off x="5871916" y="2607470"/>
            <a:ext cx="690113" cy="10994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737829CA-B16C-4DDA-8584-01681B0BB9FF}"/>
              </a:ext>
            </a:extLst>
          </p:cNvPr>
          <p:cNvCxnSpPr>
            <a:cxnSpLocks/>
          </p:cNvCxnSpPr>
          <p:nvPr/>
        </p:nvCxnSpPr>
        <p:spPr bwMode="auto">
          <a:xfrm>
            <a:off x="4935812" y="2751486"/>
            <a:ext cx="576064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5F2862B6-BDBB-4915-99CE-62657DE071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59632" y="4240711"/>
            <a:ext cx="351788" cy="64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6E6EC2BC-5262-4573-A2A6-B74D8FFE8719}"/>
              </a:ext>
            </a:extLst>
          </p:cNvPr>
          <p:cNvCxnSpPr>
            <a:cxnSpLocks/>
          </p:cNvCxnSpPr>
          <p:nvPr/>
        </p:nvCxnSpPr>
        <p:spPr bwMode="auto">
          <a:xfrm>
            <a:off x="4912596" y="6279878"/>
            <a:ext cx="333439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D72F6DDF-9DCC-4FE3-A1E8-24E6C9402436}"/>
              </a:ext>
            </a:extLst>
          </p:cNvPr>
          <p:cNvSpPr txBox="1"/>
          <p:nvPr/>
        </p:nvSpPr>
        <p:spPr>
          <a:xfrm>
            <a:off x="7425766" y="3884477"/>
            <a:ext cx="16424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600">
                <a:solidFill>
                  <a:schemeClr val="tx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Each epoch consists of 300 training samples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24BFC4A4-EDD3-47D6-BD1B-8FE6E072A8A1}"/>
              </a:ext>
            </a:extLst>
          </p:cNvPr>
          <p:cNvSpPr txBox="1"/>
          <p:nvPr/>
        </p:nvSpPr>
        <p:spPr>
          <a:xfrm>
            <a:off x="320528" y="3825212"/>
            <a:ext cx="92305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300 testing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samples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1F6ACF09-2D4A-428B-AADA-BC5AD1A86956}"/>
              </a:ext>
            </a:extLst>
          </p:cNvPr>
          <p:cNvSpPr txBox="1"/>
          <p:nvPr/>
        </p:nvSpPr>
        <p:spPr>
          <a:xfrm>
            <a:off x="4346200" y="324494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94.67%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B5DA0A57-66D7-4A75-BE3B-19830AFAD0CF}"/>
              </a:ext>
            </a:extLst>
          </p:cNvPr>
          <p:cNvSpPr txBox="1"/>
          <p:nvPr/>
        </p:nvSpPr>
        <p:spPr>
          <a:xfrm>
            <a:off x="6316859" y="370691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32E91CD-89A4-47BF-A819-6710385F2908}"/>
              </a:ext>
            </a:extLst>
          </p:cNvPr>
          <p:cNvSpPr txBox="1"/>
          <p:nvPr/>
        </p:nvSpPr>
        <p:spPr>
          <a:xfrm>
            <a:off x="5181804" y="3513619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96.67%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FABA339A-227B-4E02-990F-1A35F4F3861E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0008" y="3577626"/>
            <a:ext cx="223724" cy="8323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381E17AB-4910-4309-950C-DBAFC682D7E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48716" y="3793878"/>
            <a:ext cx="991942" cy="6161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533140AB-B655-4F6E-A259-0A5B0979EA6C}"/>
              </a:ext>
            </a:extLst>
          </p:cNvPr>
          <p:cNvSpPr txBox="1"/>
          <p:nvPr/>
        </p:nvSpPr>
        <p:spPr>
          <a:xfrm>
            <a:off x="4061081" y="4437359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Gap 2%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EC1C31B8-1588-4139-B8AD-47E5EB76FAEF}"/>
              </a:ext>
            </a:extLst>
          </p:cNvPr>
          <p:cNvSpPr txBox="1"/>
          <p:nvPr/>
        </p:nvSpPr>
        <p:spPr>
          <a:xfrm>
            <a:off x="5524799" y="424071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Gap 5.33%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320DA26E-0DBA-4814-9EE0-E3352202ED96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4755127" y="3583500"/>
            <a:ext cx="1116789" cy="7164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A406E7A4-439E-484A-81EA-CF7DE5E1863D}"/>
              </a:ext>
            </a:extLst>
          </p:cNvPr>
          <p:cNvCxnSpPr>
            <a:cxnSpLocks/>
            <a:stCxn id="29" idx="2"/>
          </p:cNvCxnSpPr>
          <p:nvPr/>
        </p:nvCxnSpPr>
        <p:spPr bwMode="auto">
          <a:xfrm flipH="1">
            <a:off x="6316859" y="4045464"/>
            <a:ext cx="331982" cy="2545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ED12A534-75A6-4D75-A787-255854F53B0B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H="1" flipV="1">
            <a:off x="8246986" y="4715474"/>
            <a:ext cx="1194" cy="15644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2444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5. Conclusion</a:t>
            </a:r>
            <a:endParaRPr lang="en-GB" altLang="zh-CN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1BF400C-C483-4F0A-9F35-BF565685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" y="1704600"/>
            <a:ext cx="78581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altLang="zh-CN" sz="2200" b="1" dirty="0">
                <a:latin typeface="Times New Roman"/>
                <a:ea typeface="Times New Roman"/>
                <a:cs typeface="Times New Roman"/>
              </a:rPr>
              <a:t>Conclusion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/>
                <a:ea typeface="Times New Roman"/>
                <a:cs typeface="Times New Roman"/>
              </a:rPr>
              <a:t>In this slides, the necessity of hybrid channel modelling for sub 7 GHz is analysed.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/>
                <a:ea typeface="Times New Roman"/>
                <a:cs typeface="Times New Roman"/>
              </a:rPr>
              <a:t>Initial thinking about</a:t>
            </a:r>
          </a:p>
          <a:p>
            <a:pPr marL="1213200" lvl="2" indent="0">
              <a:spcBef>
                <a:spcPts val="600"/>
              </a:spcBef>
            </a:pPr>
            <a:r>
              <a:rPr lang="en-GB" altLang="zh-CN" sz="2200" dirty="0">
                <a:latin typeface="Times New Roman"/>
                <a:cs typeface="Times New Roman"/>
              </a:rPr>
              <a:t>1) </a:t>
            </a:r>
            <a:r>
              <a:rPr lang="en-GB" altLang="zh-CN" sz="2000" dirty="0">
                <a:latin typeface="Times New Roman"/>
                <a:cs typeface="Times New Roman"/>
              </a:rPr>
              <a:t>how to model the sensing uncertainty,</a:t>
            </a:r>
          </a:p>
          <a:p>
            <a:pPr marL="1213200" lvl="2" indent="0">
              <a:spcBef>
                <a:spcPts val="600"/>
              </a:spcBef>
            </a:pPr>
            <a:r>
              <a:rPr lang="en-GB" altLang="zh-CN" sz="2000" dirty="0">
                <a:latin typeface="Times New Roman"/>
                <a:cs typeface="Times New Roman"/>
              </a:rPr>
              <a:t>2) how to reduce the computation </a:t>
            </a:r>
            <a:r>
              <a:rPr lang="en-US" altLang="zh-CN" sz="2000" dirty="0">
                <a:latin typeface="Times New Roman"/>
                <a:cs typeface="Times New Roman"/>
              </a:rPr>
              <a:t>time</a:t>
            </a:r>
            <a:r>
              <a:rPr lang="en-GB" altLang="zh-CN" sz="2000" dirty="0">
                <a:latin typeface="Times New Roman"/>
                <a:cs typeface="Times New Roman"/>
              </a:rPr>
              <a:t>,</a:t>
            </a:r>
          </a:p>
          <a:p>
            <a:pPr marL="1213200" lvl="2" indent="0">
              <a:spcBef>
                <a:spcPts val="600"/>
              </a:spcBef>
            </a:pPr>
            <a:r>
              <a:rPr lang="en-GB" altLang="zh-CN" sz="2000" dirty="0">
                <a:latin typeface="Times New Roman"/>
                <a:cs typeface="Times New Roman"/>
              </a:rPr>
              <a:t>3) how to evaluate the channel models,</a:t>
            </a:r>
          </a:p>
          <a:p>
            <a:pPr marL="870300" lvl="1" indent="0">
              <a:spcBef>
                <a:spcPts val="600"/>
              </a:spcBef>
              <a:spcAft>
                <a:spcPts val="600"/>
              </a:spcAft>
            </a:pPr>
            <a:r>
              <a:rPr lang="en-GB" altLang="zh-CN" sz="2000" dirty="0">
                <a:latin typeface="Times New Roman"/>
                <a:cs typeface="Times New Roman"/>
              </a:rPr>
              <a:t>for SENS are presented and discussed.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zh-CN" sz="2400" b="1" dirty="0">
                <a:latin typeface="Times New Roman"/>
                <a:ea typeface="Times New Roman"/>
                <a:cs typeface="Times New Roman"/>
              </a:rPr>
              <a:t>Future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/>
                <a:cs typeface="Times New Roman"/>
              </a:rPr>
              <a:t>Extension to 60 GHz hybrid model based on 11ay [8].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/>
                <a:cs typeface="Times New Roman"/>
              </a:rPr>
              <a:t>Benefits to integrated sensing and communication systems should be further discussed.</a:t>
            </a:r>
          </a:p>
        </p:txBody>
      </p:sp>
    </p:spTree>
    <p:extLst>
      <p:ext uri="{BB962C8B-B14F-4D97-AF65-F5344CB8AC3E}">
        <p14:creationId xmlns:p14="http://schemas.microsoft.com/office/powerpoint/2010/main" val="2691336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fr-FR" altLang="zh-CN" dirty="0"/>
              <a:t>6. </a:t>
            </a:r>
            <a:r>
              <a:rPr lang="fr-FR" altLang="zh-CN" dirty="0" err="1"/>
              <a:t>References</a:t>
            </a:r>
            <a:endParaRPr lang="en-GB" altLang="zh-CN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DB6F2B2C-35DE-4548-9059-D482482D2B98}"/>
              </a:ext>
            </a:extLst>
          </p:cNvPr>
          <p:cNvSpPr txBox="1">
            <a:spLocks/>
          </p:cNvSpPr>
          <p:nvPr/>
        </p:nvSpPr>
        <p:spPr bwMode="auto">
          <a:xfrm>
            <a:off x="685799" y="1752600"/>
            <a:ext cx="7924801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latinLnBrk="1"/>
            <a:r>
              <a:rPr lang="en-US" altLang="zh-CN" sz="1500" b="0" kern="0" dirty="0"/>
              <a:t>[1] 11-20-0906-00-SENS-discussion-of-channel-model-for-wlan-sensing.pptx</a:t>
            </a:r>
            <a:endParaRPr lang="en-US" altLang="zh-CN" sz="1500" b="0" dirty="0"/>
          </a:p>
          <a:p>
            <a:pPr marL="0" indent="0" latinLnBrk="1"/>
            <a:r>
              <a:rPr lang="en-US" altLang="zh-CN" sz="1500" b="0" dirty="0"/>
              <a:t>[2] 11-21-0782-02-00bf-channel-models-for-wlan-sensing-systems</a:t>
            </a:r>
          </a:p>
          <a:p>
            <a:pPr marL="0" indent="0" latinLnBrk="1"/>
            <a:r>
              <a:rPr lang="en-US" altLang="zh-CN" sz="1500" b="0" dirty="0"/>
              <a:t>[3] 11-21-0746r0-Q-D-simulation-&amp;-modeling-framework-for-sensing</a:t>
            </a:r>
          </a:p>
          <a:p>
            <a:pPr marL="0" indent="0" latinLnBrk="1"/>
            <a:r>
              <a:rPr lang="en-US" altLang="zh-CN" sz="1500" b="0" dirty="0"/>
              <a:t>[4] 11-21-0747r0-a-preliminary-channel-model-using-ray-tracing-to-detect-human-presence</a:t>
            </a:r>
          </a:p>
          <a:p>
            <a:pPr marL="0" indent="0" latinLnBrk="1"/>
            <a:r>
              <a:rPr lang="en-US" altLang="zh-CN" sz="1500" b="0" kern="0" dirty="0"/>
              <a:t>[5] ``Characterizing indoor wireless channels via ray tracing combined with stochastic modeling,” IEEE Trans. Wireless </a:t>
            </a:r>
            <a:r>
              <a:rPr lang="en-US" altLang="zh-CN" sz="1500" b="0" kern="0" dirty="0" err="1"/>
              <a:t>Commun</a:t>
            </a:r>
            <a:r>
              <a:rPr lang="en-US" altLang="zh-CN" sz="1500" b="0" kern="0" dirty="0"/>
              <a:t>., vol. 8, no. 8, pp. 4165–4175, Aug. 2009</a:t>
            </a:r>
          </a:p>
          <a:p>
            <a:pPr marL="0" indent="0" latinLnBrk="1"/>
            <a:r>
              <a:rPr lang="en-US" altLang="zh-CN" sz="1500" b="0" kern="0" dirty="0"/>
              <a:t>[6] 11-14-0882-04-00ax-tgax-channel-model-document.docx</a:t>
            </a:r>
          </a:p>
          <a:p>
            <a:pPr marL="0" indent="0" latinLnBrk="1"/>
            <a:r>
              <a:rPr lang="en-US" altLang="zh-CN" sz="1500" b="0" kern="0" dirty="0"/>
              <a:t>[7] S. </a:t>
            </a:r>
            <a:r>
              <a:rPr lang="en-US" altLang="zh-CN" sz="1500" b="0" kern="0" dirty="0" err="1"/>
              <a:t>Manivasagam</a:t>
            </a:r>
            <a:r>
              <a:rPr lang="en-US" altLang="zh-CN" sz="1500" b="0" kern="0" dirty="0"/>
              <a:t> et. al., “</a:t>
            </a:r>
            <a:r>
              <a:rPr lang="en-US" altLang="zh-CN" sz="1500" b="0" kern="0" dirty="0" err="1"/>
              <a:t>LiDARsim</a:t>
            </a:r>
            <a:r>
              <a:rPr lang="en-US" altLang="zh-CN" sz="1500" b="0" kern="0" dirty="0"/>
              <a:t>: Realistic LiDAR simulation by leveraging the real world,” in Proc. IEEE CVPR, 2020</a:t>
            </a:r>
          </a:p>
          <a:p>
            <a:pPr marL="0" indent="0" latinLnBrk="1"/>
            <a:r>
              <a:rPr lang="en-US" altLang="zh-CN" sz="1500" b="0" kern="0" dirty="0"/>
              <a:t>[8] 11-15-1150-09-00ay-channel-models-for-ieee-802-11ay.docx</a:t>
            </a:r>
          </a:p>
        </p:txBody>
      </p:sp>
    </p:spTree>
    <p:extLst>
      <p:ext uri="{BB962C8B-B14F-4D97-AF65-F5344CB8AC3E}">
        <p14:creationId xmlns:p14="http://schemas.microsoft.com/office/powerpoint/2010/main" val="3639601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xmlns="" id="{C7F5932F-ED21-40B7-8EE1-C06A3D47D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 marL="0" indent="0"/>
            <a:r>
              <a:rPr lang="en-US" altLang="zh-CN" sz="2000" dirty="0"/>
              <a:t>1. Abstract</a:t>
            </a:r>
          </a:p>
          <a:p>
            <a:pPr marL="0" indent="0"/>
            <a:r>
              <a:rPr lang="en-US" altLang="zh-CN" sz="2000" dirty="0"/>
              <a:t>2. Motivation </a:t>
            </a:r>
          </a:p>
          <a:p>
            <a:pPr marL="0" indent="0"/>
            <a:r>
              <a:rPr lang="en-US" altLang="zh-CN" sz="2000" dirty="0"/>
              <a:t>3. Approach</a:t>
            </a:r>
          </a:p>
          <a:p>
            <a:pPr marL="864000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b="0" dirty="0"/>
              <a:t>3.1   Overall flowchart</a:t>
            </a:r>
          </a:p>
          <a:p>
            <a:pPr marL="864000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b="0" dirty="0"/>
              <a:t>3.2   Details on target related channel modeling</a:t>
            </a:r>
            <a:endParaRPr lang="en-US" altLang="zh-CN" sz="1800" dirty="0"/>
          </a:p>
          <a:p>
            <a:pPr marL="864000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b="0" dirty="0"/>
              <a:t>3.3   Details on target unrelated channel modeling</a:t>
            </a:r>
          </a:p>
          <a:p>
            <a:pPr marL="864000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b="0" dirty="0"/>
              <a:t>3.4   Hybrid channel model   </a:t>
            </a:r>
          </a:p>
          <a:p>
            <a:pPr marL="0" indent="0">
              <a:spcBef>
                <a:spcPts val="0"/>
              </a:spcBef>
            </a:pPr>
            <a:r>
              <a:rPr lang="en-US" altLang="zh-CN" sz="2000" dirty="0"/>
              <a:t>4. Evaluation </a:t>
            </a:r>
          </a:p>
          <a:p>
            <a:pPr marL="864000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2000" b="0" dirty="0"/>
              <a:t>4.1   Quantitative </a:t>
            </a:r>
          </a:p>
          <a:p>
            <a:pPr marL="864000"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2000" b="0" dirty="0"/>
              <a:t>4.2   Qualitative</a:t>
            </a:r>
            <a:endParaRPr lang="en-US" altLang="zh-CN" sz="2000" dirty="0"/>
          </a:p>
          <a:p>
            <a:pPr marL="0" indent="0"/>
            <a:r>
              <a:rPr lang="en-US" altLang="zh-CN" sz="2000" dirty="0"/>
              <a:t>5. Conclusion and Future Work</a:t>
            </a:r>
          </a:p>
          <a:p>
            <a:pPr marL="0" indent="0"/>
            <a:r>
              <a:rPr lang="en-US" altLang="zh-CN" sz="2000" dirty="0"/>
              <a:t>6. References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0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1. Abstract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9532" y="1556792"/>
            <a:ext cx="8424936" cy="47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Times New Roman"/>
                <a:ea typeface="Times New Roman"/>
                <a:cs typeface="Times New Roman"/>
              </a:rPr>
              <a:t>In [1][2], a general hybrid channel model was presented, including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Ray tracing and other possible approaches (e.g., measurement campaigns).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Take into account non-stationarity characteristics of the propagation channel arising </a:t>
            </a:r>
            <a:r>
              <a:rPr lang="en-US" altLang="zh-CN" sz="1800">
                <a:latin typeface="Times New Roman"/>
                <a:ea typeface="Times New Roman"/>
                <a:cs typeface="Times New Roman"/>
              </a:rPr>
              <a:t>from </a:t>
            </a:r>
            <a:r>
              <a:rPr lang="en-US" altLang="zh-CN" sz="1800" smtClean="0">
                <a:latin typeface="Times New Roman"/>
                <a:ea typeface="Times New Roman"/>
                <a:cs typeface="Times New Roman"/>
              </a:rPr>
              <a:t>device-free </a:t>
            </a: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moving target(s) in both sub 7GHz and 60GHz.</a:t>
            </a:r>
          </a:p>
          <a:p>
            <a:pPr marL="413100" indent="0">
              <a:spcBef>
                <a:spcPts val="600"/>
              </a:spcBef>
            </a:pPr>
            <a:endParaRPr lang="en-US" altLang="zh-CN" sz="2200" b="1" dirty="0">
              <a:latin typeface="Times New Roman"/>
              <a:ea typeface="Times New Roman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Times New Roman"/>
                <a:ea typeface="Times New Roman"/>
                <a:cs typeface="Times New Roman"/>
              </a:rPr>
              <a:t>In [3][4], a hybrid channel model for WLAN sensing was presented as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Deterministic propagation channels </a:t>
            </a:r>
            <a:r>
              <a:rPr lang="en-US" altLang="zh-Hans" sz="1800" dirty="0">
                <a:latin typeface="Times New Roman"/>
                <a:ea typeface="Times New Roman"/>
                <a:cs typeface="Times New Roman"/>
              </a:rPr>
              <a:t>due to reflections over macro-objects, which are generated with ray tracing methods</a:t>
            </a: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cs typeface="Times New Roman"/>
              </a:rPr>
              <a:t>Diffuse channels by introducing stochastic objects with a material library.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cs typeface="Times New Roman"/>
              </a:rPr>
              <a:t>Temporal consistency is preserved by modelling the moving WLAN modes or targets in the software,.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cs typeface="Times New Roman"/>
              </a:rPr>
              <a:t>May mismatch the real situations where unexpected interference exists.</a:t>
            </a:r>
            <a:endParaRPr lang="en-GB" altLang="zh-CN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5" y="3178184"/>
            <a:ext cx="5302576" cy="32415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2. Abstract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38C3E0F-6586-4DC5-8E35-35D9B6BA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772400" cy="166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Times New Roman"/>
                <a:ea typeface="Times New Roman"/>
                <a:cs typeface="Times New Roman"/>
              </a:rPr>
              <a:t>In this contribution, the following points will be further discussed: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The necessity of adopting hybrid channel model for WLAN sensing.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cs typeface="Times New Roman"/>
              </a:rPr>
              <a:t>Initial evaluation results for hybrid WLAN sensing channel models.</a:t>
            </a:r>
            <a:endParaRPr lang="en-GB" altLang="zh-CN" sz="1800" dirty="0">
              <a:latin typeface="Times New Roman"/>
              <a:cs typeface="Times New Roman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529CA1D-94F4-46B3-8A20-C6567D57D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001" y="3698034"/>
            <a:ext cx="857250" cy="649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0EE55FC-2D71-4F16-9885-BB5EF754C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041" y="4347510"/>
            <a:ext cx="2681312" cy="10977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492209-E4A3-43FF-9776-7F0E2D148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398">
            <a:off x="1913016" y="4521752"/>
            <a:ext cx="422152" cy="8814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DA5DF67-9002-44F7-B265-25732FFA1711}"/>
              </a:ext>
            </a:extLst>
          </p:cNvPr>
          <p:cNvSpPr txBox="1"/>
          <p:nvPr/>
        </p:nvSpPr>
        <p:spPr>
          <a:xfrm>
            <a:off x="2756804" y="4169673"/>
            <a:ext cx="2508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Target related Channel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AA93FCB6-58DD-4074-85FC-B6206E4D0F20}"/>
              </a:ext>
            </a:extLst>
          </p:cNvPr>
          <p:cNvSpPr txBox="1"/>
          <p:nvPr/>
        </p:nvSpPr>
        <p:spPr>
          <a:xfrm>
            <a:off x="1307748" y="5728830"/>
            <a:ext cx="2765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Target unrelated Channel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7DD82903-8B5A-4932-A9D6-A569B65D672C}"/>
              </a:ext>
            </a:extLst>
          </p:cNvPr>
          <p:cNvCxnSpPr/>
          <p:nvPr/>
        </p:nvCxnSpPr>
        <p:spPr bwMode="auto">
          <a:xfrm flipV="1">
            <a:off x="3264764" y="4660547"/>
            <a:ext cx="872956" cy="2768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77583DA4-532B-451F-AD6A-63063CF845B1}"/>
              </a:ext>
            </a:extLst>
          </p:cNvPr>
          <p:cNvCxnSpPr>
            <a:cxnSpLocks/>
          </p:cNvCxnSpPr>
          <p:nvPr/>
        </p:nvCxnSpPr>
        <p:spPr bwMode="auto">
          <a:xfrm>
            <a:off x="2334097" y="3995458"/>
            <a:ext cx="1153519" cy="1823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04F13551-1C13-4E1D-BF73-6B6845097891}"/>
              </a:ext>
            </a:extLst>
          </p:cNvPr>
          <p:cNvCxnSpPr>
            <a:cxnSpLocks/>
          </p:cNvCxnSpPr>
          <p:nvPr/>
        </p:nvCxnSpPr>
        <p:spPr bwMode="auto">
          <a:xfrm>
            <a:off x="2207375" y="4978687"/>
            <a:ext cx="1235034" cy="8291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87437E68-6EC5-4600-B5BF-86D911F7CD15}"/>
              </a:ext>
            </a:extLst>
          </p:cNvPr>
          <p:cNvSpPr txBox="1"/>
          <p:nvPr/>
        </p:nvSpPr>
        <p:spPr>
          <a:xfrm>
            <a:off x="5577880" y="3605378"/>
            <a:ext cx="31705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Apply the </a:t>
            </a:r>
            <a:r>
              <a:rPr lang="en-US" altLang="zh-CN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ray tracing method </a:t>
            </a:r>
            <a:r>
              <a:rPr lang="en-US" altLang="zh-C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to model the target related channel.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3FDE4B18-87DC-4998-BEB1-7DA91E1F0E40}"/>
              </a:ext>
            </a:extLst>
          </p:cNvPr>
          <p:cNvSpPr txBox="1"/>
          <p:nvPr/>
        </p:nvSpPr>
        <p:spPr>
          <a:xfrm>
            <a:off x="5590542" y="4295860"/>
            <a:ext cx="315792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 Apply the </a:t>
            </a:r>
            <a:r>
              <a:rPr lang="en-US" altLang="zh-CN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autoregressive statistical method </a:t>
            </a:r>
            <a:r>
              <a:rPr lang="en-US" altLang="zh-C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to model the target unrelated channel.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250F35B0-0D22-44BC-8F8B-379B07505E24}"/>
              </a:ext>
            </a:extLst>
          </p:cNvPr>
          <p:cNvSpPr txBox="1"/>
          <p:nvPr/>
        </p:nvSpPr>
        <p:spPr>
          <a:xfrm>
            <a:off x="5590543" y="5229200"/>
            <a:ext cx="315792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Leverage real datasets to capture both the power of </a:t>
            </a:r>
            <a:r>
              <a:rPr lang="en-US" altLang="zh-CN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physics-based and learning-based </a:t>
            </a:r>
            <a:r>
              <a:rPr lang="en-US" altLang="zh-C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modelling.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50E36C2-2134-421B-9C68-F24FA2321026}"/>
              </a:ext>
            </a:extLst>
          </p:cNvPr>
          <p:cNvGrpSpPr/>
          <p:nvPr/>
        </p:nvGrpSpPr>
        <p:grpSpPr>
          <a:xfrm>
            <a:off x="2215778" y="5353003"/>
            <a:ext cx="657053" cy="454883"/>
            <a:chOff x="-468052" y="836712"/>
            <a:chExt cx="936104" cy="648072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484DAC5C-BFED-48CC-A719-08BF7ACB6EC2}"/>
                </a:ext>
              </a:extLst>
            </p:cNvPr>
            <p:cNvSpPr/>
            <p:nvPr/>
          </p:nvSpPr>
          <p:spPr bwMode="auto">
            <a:xfrm>
              <a:off x="-468052" y="836712"/>
              <a:ext cx="936104" cy="64807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406E0C68-B55A-4648-BE9F-B06988DB6835}"/>
                </a:ext>
              </a:extLst>
            </p:cNvPr>
            <p:cNvSpPr/>
            <p:nvPr/>
          </p:nvSpPr>
          <p:spPr bwMode="auto">
            <a:xfrm flipV="1">
              <a:off x="-101971" y="908720"/>
              <a:ext cx="117727" cy="117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632CC0CC-49DF-4D3C-9B01-302BA38F2A29}"/>
                </a:ext>
              </a:extLst>
            </p:cNvPr>
            <p:cNvSpPr/>
            <p:nvPr/>
          </p:nvSpPr>
          <p:spPr bwMode="auto">
            <a:xfrm flipV="1">
              <a:off x="105547" y="966006"/>
              <a:ext cx="117727" cy="117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B37CD7F3-D7F2-4FEB-95FE-BE8390E4785B}"/>
                </a:ext>
              </a:extLst>
            </p:cNvPr>
            <p:cNvSpPr/>
            <p:nvPr/>
          </p:nvSpPr>
          <p:spPr bwMode="auto">
            <a:xfrm flipV="1">
              <a:off x="-324544" y="1160336"/>
              <a:ext cx="117727" cy="117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DDC9174-DDC7-43BE-866E-D7FCD7F76AB3}"/>
                </a:ext>
              </a:extLst>
            </p:cNvPr>
            <p:cNvSpPr/>
            <p:nvPr/>
          </p:nvSpPr>
          <p:spPr bwMode="auto">
            <a:xfrm flipV="1">
              <a:off x="264664" y="1158759"/>
              <a:ext cx="117727" cy="1177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77C3E68A-A674-4030-8168-D319FCB4E6BA}"/>
              </a:ext>
            </a:extLst>
          </p:cNvPr>
          <p:cNvSpPr txBox="1"/>
          <p:nvPr/>
        </p:nvSpPr>
        <p:spPr>
          <a:xfrm>
            <a:off x="1429053" y="5499064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Scatters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5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2. Motivation  </a:t>
            </a:r>
            <a:endParaRPr lang="en-GB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D73987E-C941-4DD8-9215-3A68F0A13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9"/>
          <a:stretch/>
        </p:blipFill>
        <p:spPr>
          <a:xfrm>
            <a:off x="1187624" y="3637164"/>
            <a:ext cx="2842198" cy="106992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7643C51-813F-4B7A-A700-9826FF9B025E}"/>
              </a:ext>
            </a:extLst>
          </p:cNvPr>
          <p:cNvGrpSpPr/>
          <p:nvPr/>
        </p:nvGrpSpPr>
        <p:grpSpPr>
          <a:xfrm>
            <a:off x="1187624" y="4816993"/>
            <a:ext cx="2901222" cy="1047483"/>
            <a:chOff x="251520" y="2636912"/>
            <a:chExt cx="4985476" cy="1800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40428857-1890-4562-809E-4312CAF21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000"/>
            <a:stretch/>
          </p:blipFill>
          <p:spPr>
            <a:xfrm>
              <a:off x="251520" y="2636912"/>
              <a:ext cx="2492738" cy="180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DB94A02-4630-4652-9A74-8DD06372D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27" b="35673"/>
            <a:stretch/>
          </p:blipFill>
          <p:spPr>
            <a:xfrm>
              <a:off x="2744258" y="2636912"/>
              <a:ext cx="2492738" cy="180000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25D843B-E5E2-45AA-9DFA-51B83E78CA4E}"/>
              </a:ext>
            </a:extLst>
          </p:cNvPr>
          <p:cNvGrpSpPr/>
          <p:nvPr/>
        </p:nvGrpSpPr>
        <p:grpSpPr>
          <a:xfrm>
            <a:off x="4908559" y="3593775"/>
            <a:ext cx="2878503" cy="1239565"/>
            <a:chOff x="-108520" y="1084628"/>
            <a:chExt cx="3771906" cy="162429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16F44F8F-86E6-4790-96CC-6914F06A9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" t="9773" r="73875"/>
            <a:stretch/>
          </p:blipFill>
          <p:spPr>
            <a:xfrm>
              <a:off x="-108520" y="1084628"/>
              <a:ext cx="2020664" cy="162409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56BA2763-0A97-46BD-8469-A6DF18164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4" t="15004" r="40147"/>
            <a:stretch/>
          </p:blipFill>
          <p:spPr>
            <a:xfrm>
              <a:off x="1912144" y="1178985"/>
              <a:ext cx="1751242" cy="1529933"/>
            </a:xfrm>
            <a:prstGeom prst="rect">
              <a:avLst/>
            </a:prstGeom>
          </p:spPr>
        </p:pic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A924AF6F-BEA2-41E6-8AFD-2097969A7C93}"/>
              </a:ext>
            </a:extLst>
          </p:cNvPr>
          <p:cNvSpPr/>
          <p:nvPr/>
        </p:nvSpPr>
        <p:spPr>
          <a:xfrm>
            <a:off x="961224" y="3534641"/>
            <a:ext cx="3444672" cy="28243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CA2AA8AA-C568-45FF-A8A9-F5B89432C0E9}"/>
              </a:ext>
            </a:extLst>
          </p:cNvPr>
          <p:cNvSpPr txBox="1"/>
          <p:nvPr/>
        </p:nvSpPr>
        <p:spPr>
          <a:xfrm>
            <a:off x="1704985" y="5881253"/>
            <a:ext cx="174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Real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Dataset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D711BAED-F273-457B-AD25-1C626D40C6A6}"/>
              </a:ext>
            </a:extLst>
          </p:cNvPr>
          <p:cNvSpPr/>
          <p:nvPr/>
        </p:nvSpPr>
        <p:spPr>
          <a:xfrm>
            <a:off x="4908559" y="3534641"/>
            <a:ext cx="3107217" cy="28243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C4F311AE-D28A-43C5-B3F4-980404FFEEBD}"/>
              </a:ext>
            </a:extLst>
          </p:cNvPr>
          <p:cNvSpPr txBox="1"/>
          <p:nvPr/>
        </p:nvSpPr>
        <p:spPr>
          <a:xfrm>
            <a:off x="5423488" y="5925428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Simulated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Dataset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3A58E1DA-0705-4617-88F7-40968B51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" y="1143097"/>
            <a:ext cx="8963521" cy="23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Ray tracing method cannot represent the sensing uncertainty (due to higher order reflections among the wall and body parts, unpredictable movements of other objects, random perturbations of scatters; these reflections belong to target unrelated rays).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The real dataset and the simulated dataset (ray-tracing) are different, including: 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Pattern spike</a:t>
            </a:r>
            <a:r>
              <a:rPr lang="en-US" altLang="zh-CN" sz="1600" dirty="0">
                <a:latin typeface="Times New Roman"/>
                <a:ea typeface="Times New Roman"/>
                <a:cs typeface="Times New Roman"/>
              </a:rPr>
              <a:t>: The </a:t>
            </a:r>
            <a:r>
              <a:rPr lang="en-US" altLang="zh-CN" sz="1600" b="1" dirty="0">
                <a:latin typeface="Times New Roman"/>
                <a:ea typeface="Times New Roman"/>
                <a:cs typeface="Times New Roman"/>
              </a:rPr>
              <a:t>middle pattern </a:t>
            </a:r>
            <a:r>
              <a:rPr lang="en-US" altLang="zh-CN" sz="1600" dirty="0">
                <a:latin typeface="Times New Roman"/>
                <a:ea typeface="Times New Roman"/>
                <a:cs typeface="Times New Roman"/>
              </a:rPr>
              <a:t>of real spectrogram images have spikes while the simulated ones are clean; (background noise comes from receiver, but the spike comes from channels)</a:t>
            </a:r>
          </a:p>
          <a:p>
            <a:pPr marL="756000">
              <a:spcBef>
                <a:spcPts val="600"/>
              </a:spcBef>
              <a:buFont typeface="Times New Roman" panose="02020603050405020304" pitchFamily="18" charset="0"/>
              <a:buChar char="­"/>
            </a:pPr>
            <a:r>
              <a:rPr lang="en-US" altLang="zh-CN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Sensing performance</a:t>
            </a:r>
            <a:r>
              <a:rPr lang="en-US" altLang="zh-CN" sz="1600" dirty="0">
                <a:latin typeface="Times New Roman"/>
                <a:ea typeface="Times New Roman"/>
                <a:cs typeface="Times New Roman"/>
              </a:rPr>
              <a:t>: Machine learning achieves </a:t>
            </a:r>
            <a:r>
              <a:rPr lang="en-US" altLang="zh-CN" sz="1600" b="1" dirty="0">
                <a:latin typeface="Times New Roman"/>
                <a:ea typeface="Times New Roman"/>
                <a:cs typeface="Times New Roman"/>
              </a:rPr>
              <a:t>100%</a:t>
            </a:r>
            <a:r>
              <a:rPr lang="en-US" altLang="zh-CN" sz="1600" dirty="0">
                <a:latin typeface="Times New Roman"/>
                <a:ea typeface="Times New Roman"/>
                <a:cs typeface="Times New Roman"/>
              </a:rPr>
              <a:t> accuracy on the simulated dataset but only </a:t>
            </a:r>
            <a:r>
              <a:rPr lang="en-US" altLang="zh-CN" sz="1600" b="1" dirty="0">
                <a:latin typeface="Times New Roman"/>
                <a:ea typeface="Times New Roman"/>
                <a:cs typeface="Times New Roman"/>
              </a:rPr>
              <a:t>94.67%</a:t>
            </a:r>
            <a:r>
              <a:rPr lang="en-US" altLang="zh-CN" sz="1600" dirty="0">
                <a:latin typeface="Times New Roman"/>
                <a:ea typeface="Times New Roman"/>
                <a:cs typeface="Times New Roman"/>
              </a:rPr>
              <a:t> accuracy on the real dataset.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87C05D19-7506-4643-8659-4FBFBE1A52CA}"/>
              </a:ext>
            </a:extLst>
          </p:cNvPr>
          <p:cNvCxnSpPr>
            <a:cxnSpLocks/>
          </p:cNvCxnSpPr>
          <p:nvPr/>
        </p:nvCxnSpPr>
        <p:spPr bwMode="auto">
          <a:xfrm flipH="1">
            <a:off x="3002810" y="5327603"/>
            <a:ext cx="727263" cy="552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55DF28C2-4A7D-4B26-9CBA-5F86A14F4356}"/>
              </a:ext>
            </a:extLst>
          </p:cNvPr>
          <p:cNvCxnSpPr>
            <a:cxnSpLocks/>
          </p:cNvCxnSpPr>
          <p:nvPr/>
        </p:nvCxnSpPr>
        <p:spPr bwMode="auto">
          <a:xfrm>
            <a:off x="1900966" y="5302769"/>
            <a:ext cx="791319" cy="5402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D54EE885-1C3A-466A-861B-4F536B9E60CD}"/>
              </a:ext>
            </a:extLst>
          </p:cNvPr>
          <p:cNvSpPr txBox="1"/>
          <p:nvPr/>
        </p:nvSpPr>
        <p:spPr>
          <a:xfrm>
            <a:off x="2327710" y="5753586"/>
            <a:ext cx="1259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Pattern spikes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3362A73-84C2-4993-A96A-6C381A80FC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20" y="4833189"/>
            <a:ext cx="1396800" cy="10476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5280F8A5-659A-42ED-8FAE-8AA38C77A4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17" y="4817568"/>
            <a:ext cx="1396800" cy="1047600"/>
          </a:xfrm>
          <a:prstGeom prst="rect">
            <a:avLst/>
          </a:prstGeom>
        </p:spPr>
      </p:pic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DF474D63-445E-4094-B74E-F688AA9C8AF1}"/>
              </a:ext>
            </a:extLst>
          </p:cNvPr>
          <p:cNvCxnSpPr>
            <a:cxnSpLocks/>
          </p:cNvCxnSpPr>
          <p:nvPr/>
        </p:nvCxnSpPr>
        <p:spPr bwMode="auto">
          <a:xfrm>
            <a:off x="6019751" y="5370767"/>
            <a:ext cx="388069" cy="4729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1884BB4E-A264-4FA2-8127-65734411D908}"/>
              </a:ext>
            </a:extLst>
          </p:cNvPr>
          <p:cNvCxnSpPr>
            <a:cxnSpLocks/>
          </p:cNvCxnSpPr>
          <p:nvPr/>
        </p:nvCxnSpPr>
        <p:spPr bwMode="auto">
          <a:xfrm flipH="1">
            <a:off x="6450614" y="5283848"/>
            <a:ext cx="605509" cy="5656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74C40C73-F816-4F03-8FB1-92483A334FAD}"/>
              </a:ext>
            </a:extLst>
          </p:cNvPr>
          <p:cNvSpPr txBox="1"/>
          <p:nvPr/>
        </p:nvSpPr>
        <p:spPr>
          <a:xfrm>
            <a:off x="5949845" y="5759145"/>
            <a:ext cx="1336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Smooth pattern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45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3. Approach (Why Hybrid?)</a:t>
            </a:r>
            <a:endParaRPr lang="en-GB" altLang="zh-CN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B2EC2C1-32C4-41D4-93E6-E50D3F33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62" y="1828146"/>
            <a:ext cx="8126288" cy="45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Times New Roman"/>
                <a:ea typeface="Times New Roman"/>
                <a:cs typeface="Times New Roman"/>
              </a:rPr>
              <a:t>Why Hybrid:</a:t>
            </a:r>
            <a:r>
              <a:rPr lang="en-US" altLang="zh-CN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dirty="0">
                <a:latin typeface="Times New Roman"/>
                <a:ea typeface="Times New Roman"/>
                <a:cs typeface="Times New Roman"/>
              </a:rPr>
              <a:t>Hybrid channel models can support</a:t>
            </a:r>
            <a:endParaRPr lang="en-US" altLang="zh-CN" sz="2200" b="1" dirty="0">
              <a:latin typeface="Times New Roman"/>
              <a:ea typeface="Times New Roman"/>
              <a:cs typeface="Times New Roman"/>
            </a:endParaRPr>
          </a:p>
          <a:p>
            <a:pPr lvl="1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Sensing uncertainty</a:t>
            </a: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unpredictable object movement and perturbed scatters for target unrelated rays.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Lower complexity compare</a:t>
            </a:r>
            <a:r>
              <a:rPr lang="en-US" altLang="zh-Hans" sz="2000" dirty="0">
                <a:latin typeface="Times New Roman"/>
                <a:ea typeface="Times New Roman"/>
                <a:cs typeface="Times New Roman"/>
              </a:rPr>
              <a:t>d</a:t>
            </a:r>
            <a:r>
              <a:rPr lang="en-US" altLang="zh-CN" sz="2000" dirty="0">
                <a:latin typeface="Times New Roman"/>
                <a:ea typeface="Times New Roman"/>
                <a:cs typeface="Times New Roman"/>
              </a:rPr>
              <a:t> with ray tracing as only rays from the target are computed.</a:t>
            </a:r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  <a:p>
            <a:pPr marL="457200" lvl="1" indent="0"/>
            <a:endParaRPr lang="en-US" altLang="zh-CN" sz="2000" b="1" dirty="0"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Times New Roman"/>
                <a:ea typeface="Times New Roman"/>
                <a:cs typeface="Times New Roman"/>
              </a:rPr>
              <a:t>Scenario considered:</a:t>
            </a:r>
          </a:p>
          <a:p>
            <a:pPr marL="756000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Both AP (TX) and STA (RX) are fixed;</a:t>
            </a:r>
          </a:p>
          <a:p>
            <a:pPr marL="756000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Fixed scatters in the environment exist;</a:t>
            </a:r>
          </a:p>
          <a:p>
            <a:pPr marL="756000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A device-free target is moving;</a:t>
            </a:r>
          </a:p>
          <a:p>
            <a:pPr marL="756000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Sub </a:t>
            </a:r>
            <a:r>
              <a:rPr lang="en-US" altLang="zh-CN" sz="1800" dirty="0" smtClean="0">
                <a:latin typeface="Times New Roman"/>
                <a:ea typeface="Times New Roman"/>
                <a:cs typeface="Times New Roman"/>
              </a:rPr>
              <a:t>7GHz</a:t>
            </a:r>
            <a:r>
              <a:rPr lang="zh-CN" altLang="en-US" sz="1800" dirty="0" smtClean="0">
                <a:latin typeface="Times New Roman"/>
                <a:ea typeface="Times New Roman"/>
                <a:cs typeface="Times New Roman"/>
              </a:rPr>
              <a:t>；</a:t>
            </a:r>
            <a:endParaRPr lang="en-US" altLang="zh-CN" sz="1800" dirty="0" smtClean="0">
              <a:latin typeface="Times New Roman"/>
              <a:ea typeface="Times New Roman"/>
              <a:cs typeface="Times New Roman"/>
            </a:endParaRPr>
          </a:p>
          <a:p>
            <a:pPr marL="756000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 smtClean="0">
                <a:latin typeface="Times New Roman"/>
                <a:ea typeface="Times New Roman"/>
                <a:cs typeface="Times New Roman"/>
              </a:rPr>
              <a:t>Bandwidth </a:t>
            </a:r>
            <a:r>
              <a:rPr lang="zh-CN" altLang="en-US" sz="1800" dirty="0" smtClean="0">
                <a:latin typeface="Times New Roman"/>
                <a:ea typeface="Times New Roman"/>
                <a:cs typeface="Times New Roman"/>
              </a:rPr>
              <a:t>：</a:t>
            </a:r>
            <a:r>
              <a:rPr lang="en-US" altLang="zh-CN" sz="1800" dirty="0" smtClean="0">
                <a:latin typeface="Times New Roman"/>
                <a:ea typeface="Times New Roman"/>
                <a:cs typeface="Times New Roman"/>
              </a:rPr>
              <a:t>40MHz</a:t>
            </a:r>
            <a:r>
              <a:rPr lang="zh-CN" altLang="en-US" sz="1800" dirty="0">
                <a:latin typeface="Times New Roman"/>
                <a:ea typeface="Times New Roman"/>
                <a:cs typeface="Times New Roman"/>
              </a:rPr>
              <a:t>；</a:t>
            </a:r>
            <a:r>
              <a:rPr lang="zh-CN" altLang="en-US" sz="18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altLang="zh-CN" sz="1800" dirty="0" smtClean="0">
              <a:latin typeface="Times New Roman"/>
              <a:ea typeface="Times New Roman"/>
              <a:cs typeface="Times New Roman"/>
            </a:endParaRPr>
          </a:p>
          <a:p>
            <a:pPr marL="756000">
              <a:lnSpc>
                <a:spcPct val="120000"/>
              </a:lnSpc>
              <a:spcBef>
                <a:spcPts val="0"/>
              </a:spcBef>
              <a:buFont typeface="Times New Roman" panose="02020603050405020304" pitchFamily="18" charset="0"/>
              <a:buChar char="­"/>
            </a:pPr>
            <a:r>
              <a:rPr lang="en-US" altLang="zh-CN" sz="1800" dirty="0" smtClean="0">
                <a:latin typeface="Times New Roman"/>
                <a:ea typeface="Times New Roman"/>
                <a:cs typeface="Times New Roman"/>
              </a:rPr>
              <a:t>Sampling rate</a:t>
            </a:r>
            <a:r>
              <a:rPr lang="zh-CN" altLang="en-US" sz="1800" dirty="0" smtClean="0">
                <a:latin typeface="Times New Roman"/>
                <a:ea typeface="Times New Roman"/>
                <a:cs typeface="Times New Roman"/>
              </a:rPr>
              <a:t>：</a:t>
            </a:r>
            <a:r>
              <a:rPr lang="en-US" altLang="zh-CN" sz="1800" dirty="0" smtClean="0">
                <a:latin typeface="Times New Roman"/>
                <a:ea typeface="Times New Roman"/>
                <a:cs typeface="Times New Roman"/>
              </a:rPr>
              <a:t>100MHz</a:t>
            </a:r>
            <a:endParaRPr lang="en-US" altLang="zh-CN" sz="18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600"/>
              </a:spcBef>
            </a:pPr>
            <a:r>
              <a:rPr lang="en-US" altLang="zh-CN" sz="18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r channel models covering, e.g.</a:t>
            </a:r>
          </a:p>
          <a:p>
            <a:pPr marL="413100" indent="0">
              <a:spcBef>
                <a:spcPts val="300"/>
              </a:spcBef>
            </a:pPr>
            <a:r>
              <a:rPr lang="en-US" altLang="zh-CN" sz="1800" dirty="0">
                <a:latin typeface="Times New Roman"/>
                <a:ea typeface="Times New Roman"/>
                <a:cs typeface="Times New Roman"/>
              </a:rPr>
              <a:t> </a:t>
            </a:r>
            <a:endParaRPr lang="en-GB" altLang="zh-CN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540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3. Approach (Overall)</a:t>
            </a:r>
            <a:endParaRPr lang="en-GB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5C4EAFA-DB62-43C3-9CA9-25D31D057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2" y="1566422"/>
            <a:ext cx="8841848" cy="4902331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4E902C74-20D6-4CD7-BD2F-D7998085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19" y="4787522"/>
            <a:ext cx="2725447" cy="100811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>
            <a:defPPr>
              <a:defRPr lang="en-GB"/>
            </a:defPPr>
            <a:lvl1pPr marL="0" indent="0">
              <a:def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/>
              <a:t>(2) Target Related:</a:t>
            </a:r>
          </a:p>
          <a:p>
            <a:r>
              <a:rPr lang="en-US" altLang="zh-CN" b="0" dirty="0"/>
              <a:t>Clusters reflected from the moving targets.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91E9AA8B-F35C-4AAD-9458-DF1E6570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918" y="1844675"/>
            <a:ext cx="2725449" cy="100826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>
            <a:defPPr>
              <a:defRPr lang="en-GB"/>
            </a:defPPr>
            <a:lvl1pPr marL="0" indent="0">
              <a:def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/>
              <a:t> (1) Target Unrelated:</a:t>
            </a:r>
          </a:p>
          <a:p>
            <a:r>
              <a:rPr lang="en-US" altLang="zh-CN" b="0" dirty="0"/>
              <a:t>Clusters reflected from fixed objects with </a:t>
            </a:r>
            <a:r>
              <a:rPr lang="en-US" altLang="zh-CN" b="0" dirty="0">
                <a:solidFill>
                  <a:srgbClr val="0000FF"/>
                </a:solidFill>
              </a:rPr>
              <a:t>perturbed scatters</a:t>
            </a:r>
            <a:r>
              <a:rPr lang="en-US" altLang="zh-CN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002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3. Approach (Details)</a:t>
            </a:r>
            <a:endParaRPr lang="en-GB" altLang="zh-CN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ACD4B8F-062C-4867-84B1-760F7764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539"/>
            <a:ext cx="9144000" cy="8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defPPr>
              <a:defRPr lang="en-GB"/>
            </a:defPPr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For the target related clusters, our approach is based on the ray-tracing approach [2].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64A5364-6770-4693-9817-43923343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92896"/>
            <a:ext cx="8136904" cy="12566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D16B9E5-28E8-45BB-9B82-C4C977F5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979924"/>
            <a:ext cx="2622266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8CBE25C8-83EA-455C-82CC-2AD05E4DA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77" y="3915663"/>
            <a:ext cx="285451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1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zh-CN" dirty="0"/>
              <a:t>3. Approach (Details)</a:t>
            </a:r>
            <a:endParaRPr lang="en-GB" altLang="zh-CN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ACD4B8F-062C-4867-84B1-760F7764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539"/>
            <a:ext cx="9144000" cy="8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defPPr>
              <a:defRPr lang="en-GB"/>
            </a:defPPr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For the target unrelated clusters, our approach is based on the auto-regressive model [5] and 11ax channel model [6].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4393D46-3019-40AF-B5CD-A0C84F84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55" y="2387820"/>
            <a:ext cx="9144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defPPr>
              <a:defRPr lang="en-GB"/>
            </a:defPPr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altLang="zh-CN" b="0" dirty="0"/>
              <a:t>     Auto-regressive model: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C97B7DC-A6E6-4FDE-8D49-05380472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996952"/>
            <a:ext cx="5346157" cy="105337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709E2CE9-0D03-47C1-946E-20AB0C0D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55" y="4203577"/>
            <a:ext cx="9144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defPPr>
              <a:defRPr lang="en-GB"/>
            </a:defPPr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altLang="zh-CN" b="0" dirty="0"/>
              <a:t>     11ax channel model [3]: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2192FD-991C-49F4-A440-D411E894C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728622"/>
            <a:ext cx="4248472" cy="157350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ACE3D270-2D53-473A-B7AC-9F648C2CC5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326444" y="2755640"/>
            <a:ext cx="686390" cy="467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6761FAFB-2590-4B91-B7EA-68E69557EDC1}"/>
              </a:ext>
            </a:extLst>
          </p:cNvPr>
          <p:cNvCxnSpPr>
            <a:cxnSpLocks/>
          </p:cNvCxnSpPr>
          <p:nvPr/>
        </p:nvCxnSpPr>
        <p:spPr bwMode="auto">
          <a:xfrm flipH="1">
            <a:off x="2375759" y="3749094"/>
            <a:ext cx="159295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600CEB7-2638-4220-97BC-1C1BD9D6BACF}"/>
              </a:ext>
            </a:extLst>
          </p:cNvPr>
          <p:cNvSpPr txBox="1"/>
          <p:nvPr/>
        </p:nvSpPr>
        <p:spPr>
          <a:xfrm>
            <a:off x="791583" y="3523641"/>
            <a:ext cx="206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Changing weight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Hyper-parameter (1)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55C7350-4C36-4101-A781-BEA16716CCA1}"/>
              </a:ext>
            </a:extLst>
          </p:cNvPr>
          <p:cNvSpPr txBox="1"/>
          <p:nvPr/>
        </p:nvSpPr>
        <p:spPr>
          <a:xfrm>
            <a:off x="4968047" y="2535601"/>
            <a:ext cx="1901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11ax channel model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E59D7D1B-FEFE-4CB6-B9EF-DE6068579469}"/>
              </a:ext>
            </a:extLst>
          </p:cNvPr>
          <p:cNvCxnSpPr>
            <a:cxnSpLocks/>
          </p:cNvCxnSpPr>
          <p:nvPr/>
        </p:nvCxnSpPr>
        <p:spPr bwMode="auto">
          <a:xfrm>
            <a:off x="4832408" y="3867652"/>
            <a:ext cx="1215759" cy="3441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DFA558EC-CB6D-43DD-8E53-11A00F558855}"/>
              </a:ext>
            </a:extLst>
          </p:cNvPr>
          <p:cNvSpPr txBox="1"/>
          <p:nvPr/>
        </p:nvSpPr>
        <p:spPr>
          <a:xfrm>
            <a:off x="5950258" y="412420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Coherent time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Hyper-parameter (2)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32C37A2A-1F8D-42A9-AF61-A75E742FD0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63791" y="3247306"/>
            <a:ext cx="476835" cy="1927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DB9833D0-1E49-4D52-A0E7-E1D2DE8127D6}"/>
              </a:ext>
            </a:extLst>
          </p:cNvPr>
          <p:cNvSpPr txBox="1"/>
          <p:nvPr/>
        </p:nvSpPr>
        <p:spPr>
          <a:xfrm>
            <a:off x="642734" y="2951393"/>
            <a:ext cx="2212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Target unrelated channel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390700C9-5158-4406-AA1F-F5A68B4F1F34}"/>
              </a:ext>
            </a:extLst>
          </p:cNvPr>
          <p:cNvCxnSpPr>
            <a:cxnSpLocks/>
          </p:cNvCxnSpPr>
          <p:nvPr/>
        </p:nvCxnSpPr>
        <p:spPr bwMode="auto">
          <a:xfrm>
            <a:off x="4178687" y="3867652"/>
            <a:ext cx="490952" cy="3441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2F16795-DCA1-439C-B3EB-3055AAE723A5}"/>
              </a:ext>
            </a:extLst>
          </p:cNvPr>
          <p:cNvSpPr txBox="1"/>
          <p:nvPr/>
        </p:nvSpPr>
        <p:spPr>
          <a:xfrm>
            <a:off x="4214161" y="4120033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Channel of the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last moment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6864</TotalTime>
  <Words>1279</Words>
  <Application>Microsoft Office PowerPoint</Application>
  <PresentationFormat>全屏显示(4:3)</PresentationFormat>
  <Paragraphs>239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 Unicode MS</vt:lpstr>
      <vt:lpstr>굴림</vt:lpstr>
      <vt:lpstr>MS Gothic</vt:lpstr>
      <vt:lpstr>MS PGothic</vt:lpstr>
      <vt:lpstr>Arial</vt:lpstr>
      <vt:lpstr>Cambria Math</vt:lpstr>
      <vt:lpstr>Times New Roman</vt:lpstr>
      <vt:lpstr>Wingdings</vt:lpstr>
      <vt:lpstr>Office 主题</vt:lpstr>
      <vt:lpstr>Data Driving Hybrid Channel Model for WLAN Sensing</vt:lpstr>
      <vt:lpstr>Outline</vt:lpstr>
      <vt:lpstr>1. Abstract</vt:lpstr>
      <vt:lpstr>2. Abstract</vt:lpstr>
      <vt:lpstr>2. Motivation  </vt:lpstr>
      <vt:lpstr>3. Approach (Why Hybrid?)</vt:lpstr>
      <vt:lpstr>3. Approach (Overall)</vt:lpstr>
      <vt:lpstr>3. Approach (Details)</vt:lpstr>
      <vt:lpstr>3. Approach (Details)</vt:lpstr>
      <vt:lpstr>3. Approach (Details)</vt:lpstr>
      <vt:lpstr>4. Model Evaluation (Qualitative)  </vt:lpstr>
      <vt:lpstr>4. Model Evaluation (Quantitative)  </vt:lpstr>
      <vt:lpstr>4. Model Evaluation (Quantitative)  </vt:lpstr>
      <vt:lpstr>5. Conclusion</vt:lpstr>
      <vt:lpstr>6. References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sensing and feedback procedure</dc:title>
  <dc:creator>liuchenchen</dc:creator>
  <cp:lastModifiedBy>humengshi</cp:lastModifiedBy>
  <cp:revision>357</cp:revision>
  <cp:lastPrinted>1601-01-01T00:00:00Z</cp:lastPrinted>
  <dcterms:created xsi:type="dcterms:W3CDTF">2020-06-15T07:09:50Z</dcterms:created>
  <dcterms:modified xsi:type="dcterms:W3CDTF">2021-07-26T14:54:15Z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(3)6zr4aTZUl2SVh37ghGgKcF18aEDQKl/uUeQA40/drZ8Iyj6+WGAHRPnbd0GdxRG0G72tNkHr
6ZX7szNx75ytAqYfQdrpCv19AbmNxKm9i6YDhYPlXOv5zhy2mPfMyCsaZqEnYrmDXif7XXjX
DoQ6fC2hzKBnSR7TMEvbCS3Om1FXuV742A4/LmtcqzYeo5MUgxi2gSc2MCo22eOrz2E4LfTp
YDrIVkyFGaGDWoUwLk</vt:lpwstr>
  </property>
  <property fmtid="{D5CDD505-2E9C-101B-9397-08002B2CF9AE}" pid="3" name="_2015_ms_pID_7253431">
    <vt:lpwstr>D7HyPbaViyHGKc7ZxkgVkkr2UrwyGkxHToa5CD1eO8+hmZ6jTpJIs7
L/sT4zHeAiknhDK/FoU4HWOVbiiRzjX41jevjUrg0ev9wvgDsDnfCmgjGWA+EUgzySN+R3cS
yHeMo/Mpkt29DzmS0X1BktwMDE54qhXnKzNdQHqNcNqJia1GeA0g6q8B/Vg9zw9huk9hWUfz
29xwkeRFwQRe2c0aW8A4qALqHVtK6IheLSGa</vt:lpwstr>
  </property>
  <property fmtid="{D5CDD505-2E9C-101B-9397-08002B2CF9AE}" pid="4" name="_2015_ms_pID_7253432">
    <vt:lpwstr>tNIf+ZdcgsB5zzo6VHTSOys=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1625049896</vt:lpwstr>
  </property>
</Properties>
</file>