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52" r:id="rId17"/>
    <p:sldId id="856" r:id="rId18"/>
    <p:sldId id="853" r:id="rId19"/>
    <p:sldId id="854" r:id="rId20"/>
    <p:sldId id="855" r:id="rId21"/>
    <p:sldId id="857" r:id="rId22"/>
    <p:sldId id="858" r:id="rId23"/>
    <p:sldId id="859" r:id="rId24"/>
    <p:sldId id="860" r:id="rId25"/>
    <p:sldId id="864" r:id="rId26"/>
    <p:sldId id="861" r:id="rId27"/>
    <p:sldId id="862" r:id="rId28"/>
    <p:sldId id="863" r:id="rId29"/>
    <p:sldId id="867" r:id="rId30"/>
    <p:sldId id="868" r:id="rId31"/>
    <p:sldId id="865" r:id="rId32"/>
    <p:sldId id="869" r:id="rId33"/>
    <p:sldId id="870" r:id="rId34"/>
    <p:sldId id="871" r:id="rId35"/>
    <p:sldId id="872" r:id="rId36"/>
    <p:sldId id="866" r:id="rId3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0"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979" autoAdjust="0"/>
    <p:restoredTop sz="95886" autoAdjust="0"/>
  </p:normalViewPr>
  <p:slideViewPr>
    <p:cSldViewPr>
      <p:cViewPr varScale="1">
        <p:scale>
          <a:sx n="95" d="100"/>
          <a:sy n="95" d="100"/>
        </p:scale>
        <p:origin x="615" y="57"/>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8051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013332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37903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710223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561289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5716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21483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69219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90018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7814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13605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9755453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73861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67031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204405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227210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0240219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94364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39035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012924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17048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Tony Xiao Han (</a:t>
            </a:r>
            <a:r>
              <a:rPr lang="en-US" smtClean="0"/>
              <a:t>Huawei)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p:nvSpPr>
        <p:spPr bwMode="auto">
          <a:xfrm>
            <a:off x="4874503" y="304026"/>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802.11-21/</a:t>
            </a:r>
            <a:r>
              <a:rPr lang="en-US" altLang="zh-CN" sz="1800" b="1" dirty="0" smtClean="0"/>
              <a:t>1202</a:t>
            </a:r>
            <a:r>
              <a:rPr lang="en-US" altLang="en-US" sz="1800" b="1" dirty="0" smtClean="0"/>
              <a:t>r10</a:t>
            </a:r>
            <a:endParaRPr lang="en-US" altLang="en-US" sz="1800" b="1" dirty="0" smtClean="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033" name="Rectangle 9"/>
          <p:cNvSpPr>
            <a:spLocks noChangeArrowheads="1"/>
          </p:cNvSpPr>
          <p:nvPr/>
        </p:nvSpPr>
        <p:spPr bwMode="auto">
          <a:xfrm>
            <a:off x="685800" y="6475413"/>
            <a:ext cx="102393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dirty="0" smtClean="0"/>
              <a:t>Meeting Agenda</a:t>
            </a:r>
          </a:p>
        </p:txBody>
      </p:sp>
      <p:sp>
        <p:nvSpPr>
          <p:cNvPr id="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1" name="Rectangle 7"/>
          <p:cNvSpPr>
            <a:spLocks noChangeArrowheads="1"/>
          </p:cNvSpPr>
          <p:nvPr userDrawn="1"/>
        </p:nvSpPr>
        <p:spPr bwMode="auto">
          <a:xfrm>
            <a:off x="685800" y="318314"/>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409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1A8072B-F843-426D-AC66-CF03E3771DB0}" type="slidenum">
              <a:rPr lang="en-US" altLang="en-US" sz="1200" b="0" smtClean="0"/>
              <a:pPr>
                <a:spcBef>
                  <a:spcPct val="0"/>
                </a:spcBef>
                <a:buFontTx/>
                <a:buNone/>
              </a:pPr>
              <a:t>1</a:t>
            </a:fld>
            <a:endParaRPr lang="en-US" altLang="en-US" sz="1200" b="0" smtClean="0"/>
          </a:p>
        </p:txBody>
      </p:sp>
      <p:sp>
        <p:nvSpPr>
          <p:cNvPr id="4100" name="Rectangle 2"/>
          <p:cNvSpPr>
            <a:spLocks noGrp="1" noChangeArrowheads="1"/>
          </p:cNvSpPr>
          <p:nvPr>
            <p:ph type="title"/>
          </p:nvPr>
        </p:nvSpPr>
        <p:spPr>
          <a:xfrm>
            <a:off x="381000" y="914400"/>
            <a:ext cx="8305800" cy="1066800"/>
          </a:xfrm>
        </p:spPr>
        <p:txBody>
          <a:bodyPr/>
          <a:lstStyle/>
          <a:p>
            <a:r>
              <a:rPr lang="en-US" altLang="en-US" dirty="0" smtClean="0"/>
              <a:t>Task Group </a:t>
            </a:r>
            <a:r>
              <a:rPr lang="en-US" altLang="zh-CN" dirty="0" smtClean="0"/>
              <a:t>bf</a:t>
            </a:r>
            <a:r>
              <a:rPr lang="en-US" altLang="en-US" dirty="0" smtClean="0"/>
              <a:t/>
            </a:r>
            <a:br>
              <a:rPr lang="en-US" altLang="en-US" dirty="0" smtClean="0"/>
            </a:br>
            <a:r>
              <a:rPr lang="en-US" altLang="en-US" dirty="0" smtClean="0"/>
              <a:t>Meeting agenda, </a:t>
            </a:r>
            <a:r>
              <a:rPr lang="en-US" altLang="en-US" dirty="0" smtClean="0">
                <a:solidFill>
                  <a:srgbClr val="0000FF"/>
                </a:solidFill>
              </a:rPr>
              <a:t>July-September</a:t>
            </a:r>
            <a:r>
              <a:rPr lang="en-US" altLang="en-US" dirty="0" smtClean="0"/>
              <a:t> 2021</a:t>
            </a:r>
          </a:p>
        </p:txBody>
      </p:sp>
      <p:sp>
        <p:nvSpPr>
          <p:cNvPr id="4101" name="Rectangle 6"/>
          <p:cNvSpPr>
            <a:spLocks noGrp="1" noChangeArrowheads="1"/>
          </p:cNvSpPr>
          <p:nvPr>
            <p:ph type="body" idx="1"/>
          </p:nvPr>
        </p:nvSpPr>
        <p:spPr>
          <a:xfrm>
            <a:off x="685800" y="2590800"/>
            <a:ext cx="7772400" cy="381000"/>
          </a:xfrm>
        </p:spPr>
        <p:txBody>
          <a:bodyPr/>
          <a:lstStyle/>
          <a:p>
            <a:pPr algn="ctr">
              <a:buFontTx/>
              <a:buNone/>
            </a:pPr>
            <a:r>
              <a:rPr lang="en-US" altLang="en-US" sz="2000" dirty="0" smtClean="0"/>
              <a:t>Date</a:t>
            </a:r>
            <a:r>
              <a:rPr lang="en-US" altLang="en-US" sz="2000" smtClean="0"/>
              <a:t>:</a:t>
            </a:r>
            <a:r>
              <a:rPr lang="en-US" altLang="en-US" sz="2000" b="0" smtClean="0"/>
              <a:t> 2021-09-01</a:t>
            </a:r>
            <a:endParaRPr lang="en-US" altLang="en-US" sz="2000" b="0" dirty="0" smtClean="0"/>
          </a:p>
        </p:txBody>
      </p:sp>
      <p:sp>
        <p:nvSpPr>
          <p:cNvPr id="4102" name="Rectangle 12"/>
          <p:cNvSpPr>
            <a:spLocks noChangeArrowheads="1"/>
          </p:cNvSpPr>
          <p:nvPr/>
        </p:nvSpPr>
        <p:spPr bwMode="auto">
          <a:xfrm>
            <a:off x="685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838200" y="3671888"/>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10</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11</a:t>
            </a:fld>
            <a:endParaRPr lang="en-GB" altLang="en-US" sz="1200" b="0" smtClean="0"/>
          </a:p>
        </p:txBody>
      </p:sp>
      <p:sp>
        <p:nvSpPr>
          <p:cNvPr id="14339" name="Rectangle 2"/>
          <p:cNvSpPr>
            <a:spLocks noGrp="1" noChangeArrowheads="1"/>
          </p:cNvSpPr>
          <p:nvPr>
            <p:ph type="body" idx="1"/>
          </p:nvPr>
        </p:nvSpPr>
        <p:spPr>
          <a:xfrm>
            <a:off x="685800" y="1676400"/>
            <a:ext cx="7924800" cy="46482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r>
              <a:rPr lang="en-US" altLang="zh-CN" sz="1400" dirty="0"/>
              <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393B81-2A37-4AC6-B37C-A7C340EF8F51}" type="slidenum">
              <a:rPr lang="en-GB" altLang="en-US" sz="1200" b="0" smtClean="0"/>
              <a:pPr>
                <a:spcBef>
                  <a:spcPct val="0"/>
                </a:spcBef>
                <a:buFontTx/>
                <a:buNone/>
              </a:pPr>
              <a:t>12</a:t>
            </a:fld>
            <a:endParaRPr lang="en-GB" altLang="en-US" sz="1200" b="0" smtClean="0"/>
          </a:p>
        </p:txBody>
      </p:sp>
      <p:sp>
        <p:nvSpPr>
          <p:cNvPr id="14339" name="Rectangle 2"/>
          <p:cNvSpPr>
            <a:spLocks noGrp="1" noChangeArrowheads="1"/>
          </p:cNvSpPr>
          <p:nvPr>
            <p:ph type="body" idx="1"/>
          </p:nvPr>
        </p:nvSpPr>
        <p:spPr>
          <a:xfrm>
            <a:off x="685800" y="1676400"/>
            <a:ext cx="7848600" cy="4648200"/>
          </a:xfrm>
        </p:spPr>
        <p:txBody>
          <a:bodyPr/>
          <a:lstStyle/>
          <a:p>
            <a:pPr algn="just">
              <a:spcAft>
                <a:spcPts val="600"/>
              </a:spcAft>
            </a:pPr>
            <a:r>
              <a:rPr lang="en-US" altLang="en-US" sz="1800" b="0" smtClean="0"/>
              <a:t>All participants in IEEE-SA activities are expected to adhere to the core principles underlying the:</a:t>
            </a:r>
          </a:p>
          <a:p>
            <a:pPr lvl="1">
              <a:buFont typeface="Times New Roman" panose="02020603050405020304" pitchFamily="18" charset="0"/>
              <a:buChar char="−"/>
            </a:pPr>
            <a:r>
              <a:rPr lang="en-US" altLang="en-US" sz="1400" smtClean="0">
                <a:hlinkClick r:id="rId3"/>
              </a:rPr>
              <a:t>IEEE Code of Ethics</a:t>
            </a:r>
            <a:endParaRPr lang="en-US" altLang="en-US" sz="1400" smtClean="0"/>
          </a:p>
          <a:p>
            <a:pPr lvl="1">
              <a:buFont typeface="Times New Roman" panose="02020603050405020304" pitchFamily="18" charset="0"/>
              <a:buChar char="−"/>
            </a:pPr>
            <a:r>
              <a:rPr lang="en-US" altLang="en-US" sz="1400" smtClean="0">
                <a:hlinkClick r:id="rId4"/>
              </a:rPr>
              <a:t>IEEE Code of Conduct</a:t>
            </a:r>
            <a:endParaRPr lang="en-US" altLang="en-US" sz="1400" smtClean="0"/>
          </a:p>
          <a:p>
            <a:pPr algn="just">
              <a:spcAft>
                <a:spcPts val="600"/>
              </a:spcAft>
            </a:pPr>
            <a:r>
              <a:rPr lang="en-US" altLang="en-US" sz="1800" b="0" smtClean="0"/>
              <a:t>The core principles of the IEEE Codes of Ethics &amp; Conduct are to:</a:t>
            </a:r>
          </a:p>
          <a:p>
            <a:pPr lvl="1" algn="just">
              <a:spcAft>
                <a:spcPts val="600"/>
              </a:spcAft>
            </a:pPr>
            <a:r>
              <a:rPr lang="en-US" altLang="en-US" sz="1400" smtClean="0"/>
              <a:t>Uphold the highest standards of integrity, responsible behavior, and ethical and professional conduct</a:t>
            </a:r>
          </a:p>
          <a:p>
            <a:pPr lvl="1" algn="just">
              <a:spcAft>
                <a:spcPts val="600"/>
              </a:spcAft>
            </a:pPr>
            <a:r>
              <a:rPr lang="en-US" altLang="en-US" sz="1400" smtClean="0"/>
              <a:t>Treat people fairly and with respect, to not engage in harassment, discrimination, or retaliation, and to protect people's privacy.</a:t>
            </a:r>
          </a:p>
          <a:p>
            <a:pPr lvl="1" algn="just">
              <a:spcAft>
                <a:spcPts val="600"/>
              </a:spcAft>
            </a:pPr>
            <a:r>
              <a:rPr lang="en-US" altLang="en-US" sz="1400" smtClean="0"/>
              <a:t>Avoid injuring others, their property, reputation, or employment by false or malicious action</a:t>
            </a:r>
          </a:p>
          <a:p>
            <a:pPr algn="just">
              <a:spcAft>
                <a:spcPts val="600"/>
              </a:spcAft>
            </a:pPr>
            <a:r>
              <a:rPr lang="en-US" altLang="en-US" sz="1800" b="0" smtClean="0"/>
              <a:t>The most recent versions of these Codes are available at</a:t>
            </a:r>
          </a:p>
          <a:p>
            <a:pPr lvl="1" algn="just">
              <a:spcAft>
                <a:spcPts val="600"/>
              </a:spcAft>
            </a:pPr>
            <a:r>
              <a:rPr lang="en-US" altLang="en-US" sz="1400" smtClean="0">
                <a:hlinkClick r:id="rId5"/>
              </a:rPr>
              <a:t>http://www.ieee.org/about/corporate/governance</a:t>
            </a:r>
            <a:endParaRPr lang="en-US" altLang="en-US" sz="1400" smtClean="0"/>
          </a:p>
          <a:p>
            <a:pPr>
              <a:spcAft>
                <a:spcPts val="600"/>
              </a:spcAft>
            </a:pPr>
            <a:endParaRPr lang="en-US" altLang="en-US" sz="2800" smtClean="0"/>
          </a:p>
        </p:txBody>
      </p:sp>
      <p:sp>
        <p:nvSpPr>
          <p:cNvPr id="14340"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434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852B5388-3BBF-490A-8288-2D06EFF5B0E2}" type="slidenum">
              <a:rPr lang="en-GB" altLang="en-US" sz="1200" b="0" smtClean="0"/>
              <a:pPr>
                <a:spcBef>
                  <a:spcPct val="0"/>
                </a:spcBef>
                <a:buFontTx/>
                <a:buNone/>
              </a:pPr>
              <a:t>13</a:t>
            </a:fld>
            <a:endParaRPr lang="en-GB" altLang="en-US" sz="1200" b="0" smtClean="0"/>
          </a:p>
        </p:txBody>
      </p:sp>
      <p:sp>
        <p:nvSpPr>
          <p:cNvPr id="15363"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require that “participants in the IEEE standards development individual process shall act based on their qualifications and experience”</a:t>
            </a:r>
          </a:p>
          <a:p>
            <a:pPr algn="just"/>
            <a:r>
              <a:rPr lang="en-US" altLang="en-US" sz="1800" smtClean="0"/>
              <a:t>This means participants:</a:t>
            </a:r>
          </a:p>
          <a:p>
            <a:pPr lvl="1" algn="just">
              <a:buFont typeface="Times New Roman" panose="02020603050405020304" pitchFamily="18" charset="0"/>
              <a:buChar char="−"/>
            </a:pPr>
            <a:r>
              <a:rPr lang="en-US" altLang="en-US" sz="1800" b="1" smtClean="0">
                <a:solidFill>
                  <a:srgbClr val="00B050"/>
                </a:solidFill>
              </a:rPr>
              <a:t>Shall act &amp; vote </a:t>
            </a:r>
            <a:r>
              <a:rPr lang="en-US" altLang="en-US" sz="1800" smtClean="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smtClean="0">
                <a:solidFill>
                  <a:srgbClr val="FF0000"/>
                </a:solidFill>
              </a:rPr>
              <a:t>Shall not act or vote </a:t>
            </a:r>
            <a:r>
              <a:rPr lang="en-US" altLang="en-US" sz="1800" smtClean="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smtClean="0">
                <a:solidFill>
                  <a:srgbClr val="FF0000"/>
                </a:solidFill>
              </a:rPr>
              <a:t>Shall not direct </a:t>
            </a:r>
            <a:r>
              <a:rPr lang="en-US" altLang="en-US" sz="1800" smtClean="0"/>
              <a:t>the actions or votes of other participants or retaliate against other participants for fulfilling their responsibility to act &amp; vote based on their personal &amp; independently developed opinions</a:t>
            </a:r>
          </a:p>
          <a:p>
            <a:pPr algn="just"/>
            <a:r>
              <a:rPr lang="en-US" altLang="en-US" sz="1800" smtClean="0"/>
              <a:t>By participating in standards activities using the “</a:t>
            </a:r>
            <a:r>
              <a:rPr lang="en-US" altLang="en-US" sz="1800" i="1" smtClean="0"/>
              <a:t>individual process</a:t>
            </a:r>
            <a:r>
              <a:rPr lang="en-US" altLang="en-US" sz="1800" smtClean="0"/>
              <a:t>”, you are deemed to accept these requirements; if you are unable to satisfy these requirements then you shall immediately cease any participation</a:t>
            </a:r>
          </a:p>
        </p:txBody>
      </p:sp>
      <p:sp>
        <p:nvSpPr>
          <p:cNvPr id="15364"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536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29DFF84-D4AD-4376-8FE2-83D981F752E7}" type="slidenum">
              <a:rPr lang="en-GB" altLang="en-US" sz="1200" b="0" smtClean="0"/>
              <a:pPr>
                <a:spcBef>
                  <a:spcPct val="0"/>
                </a:spcBef>
                <a:buFontTx/>
                <a:buNone/>
              </a:pPr>
              <a:t>14</a:t>
            </a:fld>
            <a:endParaRPr lang="en-GB" altLang="en-US" sz="1200" b="0" smtClean="0"/>
          </a:p>
        </p:txBody>
      </p:sp>
      <p:sp>
        <p:nvSpPr>
          <p:cNvPr id="16387" name="Rectangle 2"/>
          <p:cNvSpPr>
            <a:spLocks noGrp="1" noChangeArrowheads="1"/>
          </p:cNvSpPr>
          <p:nvPr>
            <p:ph type="body" idx="1"/>
          </p:nvPr>
        </p:nvSpPr>
        <p:spPr>
          <a:xfrm>
            <a:off x="685800" y="1676400"/>
            <a:ext cx="7848600" cy="4648200"/>
          </a:xfrm>
        </p:spPr>
        <p:txBody>
          <a:bodyPr/>
          <a:lstStyle/>
          <a:p>
            <a:pPr algn="just"/>
            <a:r>
              <a:rPr lang="en-US" altLang="en-US" sz="1800" smtClean="0"/>
              <a:t>The </a:t>
            </a:r>
            <a:r>
              <a:rPr lang="en-US" altLang="en-US" sz="1800" smtClean="0">
                <a:hlinkClick r:id="rId3"/>
              </a:rPr>
              <a:t>IEEE-SA Standards Board Bylaws </a:t>
            </a:r>
            <a:r>
              <a:rPr lang="en-US" altLang="en-US" sz="1800" smtClean="0"/>
              <a:t>(clause 5.2.1.3) specifies that “</a:t>
            </a:r>
            <a:r>
              <a:rPr lang="en-US" altLang="en-US" sz="1800" i="1" smtClean="0"/>
              <a:t>the standards development process shall not be dominated by any single interest category, individual, or organization</a:t>
            </a:r>
            <a:r>
              <a:rPr lang="en-US" altLang="en-US" sz="1800" smtClean="0"/>
              <a:t>”</a:t>
            </a:r>
          </a:p>
          <a:p>
            <a:pPr lvl="1" algn="just">
              <a:buFont typeface="Times New Roman" panose="02020603050405020304" pitchFamily="18" charset="0"/>
              <a:buChar char="−"/>
            </a:pPr>
            <a:r>
              <a:rPr lang="en-US" altLang="en-US" sz="1800" smtClean="0"/>
              <a:t>This means no participant may exercise “</a:t>
            </a:r>
            <a:r>
              <a:rPr lang="en-US" altLang="en-US" sz="1800" i="1" smtClean="0"/>
              <a:t>authority, leadership, or influence by reason of superior leverage, strength, or representation to the exclusion of fair and equitable consideration of other viewpoints</a:t>
            </a:r>
            <a:r>
              <a:rPr lang="en-US" altLang="en-US" sz="1800" smtClean="0"/>
              <a:t>” or “</a:t>
            </a:r>
            <a:r>
              <a:rPr lang="en-US" altLang="en-US" sz="1800" i="1" smtClean="0"/>
              <a:t>to hinder the progress of the standards development activity</a:t>
            </a:r>
            <a:r>
              <a:rPr lang="en-US" altLang="en-US" sz="1800" smtClean="0"/>
              <a:t>”</a:t>
            </a:r>
          </a:p>
          <a:p>
            <a:pPr algn="just">
              <a:spcBef>
                <a:spcPts val="1200"/>
              </a:spcBef>
            </a:pPr>
            <a:r>
              <a:rPr lang="en-US" altLang="en-US" sz="1800" smtClean="0"/>
              <a:t>This rule applies equally to those participating in a standards development project and to that project’s leadership group</a:t>
            </a:r>
          </a:p>
          <a:p>
            <a:pPr algn="just">
              <a:spcBef>
                <a:spcPts val="1200"/>
              </a:spcBef>
            </a:pPr>
            <a:r>
              <a:rPr lang="en-US" altLang="en-US" sz="1800" smtClean="0"/>
              <a:t>Any person who reasonably suspects that dominance is occurring in a standards development project is encouraged to bring the issue to the attention of the Standards Committee or the project’s IEEE-SA Program Manager</a:t>
            </a:r>
            <a:endParaRPr lang="en-US" altLang="en-US" smtClean="0"/>
          </a:p>
        </p:txBody>
      </p:sp>
      <p:sp>
        <p:nvSpPr>
          <p:cNvPr id="16388" name="Footer Placeholder 4"/>
          <p:cNvSpPr>
            <a:spLocks noGrp="1"/>
          </p:cNvSpPr>
          <p:nvPr>
            <p:ph type="ftr" sz="quarter" idx="10"/>
          </p:nvPr>
        </p:nvSpPr>
        <p:spPr>
          <a:xfrm>
            <a:off x="6019800" y="6475413"/>
            <a:ext cx="25241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6389"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D29FD15-C8C6-4C3A-8122-F78641BD8AE7}" type="slidenum">
              <a:rPr lang="en-US" altLang="en-US" sz="1200" b="0" smtClean="0"/>
              <a:pPr>
                <a:spcBef>
                  <a:spcPct val="0"/>
                </a:spcBef>
                <a:buFontTx/>
                <a:buNone/>
              </a:pPr>
              <a:t>15</a:t>
            </a:fld>
            <a:endParaRPr lang="en-US" altLang="en-US" sz="1200" b="0" smtClean="0"/>
          </a:p>
        </p:txBody>
      </p:sp>
      <p:sp>
        <p:nvSpPr>
          <p:cNvPr id="1741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FontTx/>
              <a:buNone/>
            </a:pPr>
            <a:r>
              <a:rPr lang="en-US" altLang="en-US"/>
              <a:t>Patent FAQ </a:t>
            </a:r>
          </a:p>
          <a:p>
            <a:pPr>
              <a:spcBef>
                <a:spcPct val="0"/>
              </a:spcBef>
              <a:spcAft>
                <a:spcPts val="900"/>
              </a:spcAft>
              <a:buFontTx/>
              <a:buNone/>
            </a:pPr>
            <a:r>
              <a:rPr lang="en-US" altLang="en-US" sz="1800">
                <a:hlinkClick r:id="rId3"/>
              </a:rPr>
              <a:t>http://standards.ieee.org/board/pat/faq.pdf</a:t>
            </a:r>
            <a:r>
              <a:rPr lang="en-US" altLang="en-US" sz="1800"/>
              <a:t> </a:t>
            </a:r>
          </a:p>
          <a:p>
            <a:pPr algn="just">
              <a:spcBef>
                <a:spcPts val="300"/>
              </a:spcBef>
              <a:buFontTx/>
              <a:buNone/>
            </a:pPr>
            <a:r>
              <a:rPr lang="en-US" altLang="en-US"/>
              <a:t>Disclosure of Affiliation</a:t>
            </a:r>
          </a:p>
          <a:p>
            <a:pPr algn="just">
              <a:spcBef>
                <a:spcPts val="300"/>
              </a:spcBef>
              <a:buFontTx/>
              <a:buNone/>
            </a:pPr>
            <a:r>
              <a:rPr lang="en-US" altLang="en-US" sz="1800">
                <a:hlinkClick r:id="rId4"/>
              </a:rPr>
              <a:t>http://standards.ieee.org/faqs/affiliationFAQ.html</a:t>
            </a:r>
            <a:endParaRPr lang="en-US" altLang="en-US"/>
          </a:p>
          <a:p>
            <a:pPr algn="just">
              <a:spcBef>
                <a:spcPts val="1200"/>
              </a:spcBef>
              <a:buFontTx/>
              <a:buNone/>
            </a:pPr>
            <a:r>
              <a:rPr lang="en-US" altLang="en-US"/>
              <a:t>Anti-Trust Guidelines </a:t>
            </a:r>
          </a:p>
          <a:p>
            <a:pPr algn="just">
              <a:spcBef>
                <a:spcPct val="0"/>
              </a:spcBef>
              <a:spcAft>
                <a:spcPts val="900"/>
              </a:spcAft>
              <a:buFontTx/>
              <a:buNone/>
            </a:pPr>
            <a:r>
              <a:rPr lang="en-US" altLang="en-US" sz="1800">
                <a:hlinkClick r:id="rId5"/>
              </a:rPr>
              <a:t>http://standards.ieee.org/resources/antitrust-guidelines.pdf</a:t>
            </a:r>
            <a:endParaRPr lang="en-US" altLang="en-US"/>
          </a:p>
          <a:p>
            <a:pPr algn="just">
              <a:spcBef>
                <a:spcPts val="300"/>
              </a:spcBef>
              <a:buFontTx/>
              <a:buNone/>
            </a:pPr>
            <a:r>
              <a:rPr lang="en-US" altLang="en-US"/>
              <a:t>Code of Ethics</a:t>
            </a:r>
          </a:p>
          <a:p>
            <a:pPr>
              <a:spcBef>
                <a:spcPct val="0"/>
              </a:spcBef>
              <a:spcAft>
                <a:spcPts val="900"/>
              </a:spcAft>
              <a:buFontTx/>
              <a:buNone/>
            </a:pPr>
            <a:r>
              <a:rPr lang="en-US" altLang="en-US" sz="1800">
                <a:hlinkClick r:id="rId6"/>
              </a:rPr>
              <a:t>http://www.ieee.org/web/membership/ethics/code_ethics.html</a:t>
            </a:r>
            <a:r>
              <a:rPr lang="en-US" altLang="en-US" sz="1800"/>
              <a:t>  </a:t>
            </a:r>
            <a:endParaRPr lang="en-US" altLang="en-US"/>
          </a:p>
          <a:p>
            <a:pPr algn="just">
              <a:spcBef>
                <a:spcPts val="300"/>
              </a:spcBef>
              <a:buFontTx/>
              <a:buNone/>
            </a:pPr>
            <a:r>
              <a:rPr lang="en-US" altLang="en-US"/>
              <a:t>IEEE 802.11 Working Group Operations Manual </a:t>
            </a:r>
          </a:p>
          <a:p>
            <a:pPr algn="just">
              <a:spcBef>
                <a:spcPts val="300"/>
              </a:spcBef>
              <a:spcAft>
                <a:spcPts val="300"/>
              </a:spcAft>
              <a:buFontTx/>
              <a:buNone/>
            </a:pPr>
            <a:r>
              <a:rPr lang="nl-NL" altLang="en-US" sz="1800">
                <a:hlinkClick r:id="rId7"/>
              </a:rPr>
              <a:t>https://mentor.ieee.org/802.11/dcn/14/11-14-0629-22-0000-802-11-operations-manual.docx</a:t>
            </a:r>
            <a:r>
              <a:rPr lang="nl-NL" altLang="en-US" sz="1800"/>
              <a:t> </a:t>
            </a:r>
          </a:p>
        </p:txBody>
      </p:sp>
      <p:sp>
        <p:nvSpPr>
          <p:cNvPr id="1741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16</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July 27</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34360099"/>
              </p:ext>
            </p:extLst>
          </p:nvPr>
        </p:nvGraphicFramePr>
        <p:xfrm>
          <a:off x="762000" y="3253812"/>
          <a:ext cx="8229601" cy="1469862"/>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rgbClr val="00B050"/>
                          </a:solidFill>
                        </a:rPr>
                        <a:t>21/0504</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Claudio Da Silva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SFD update</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r>
                        <a:rPr lang="en-US" altLang="zh-CN" sz="1100" dirty="0" smtClean="0">
                          <a:solidFill>
                            <a:srgbClr val="00B050"/>
                          </a:solidFill>
                        </a:rPr>
                        <a:t>21/1015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Dongguk Lim (LG Electronics)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rgbClr val="00B050"/>
                          </a:solidFill>
                        </a:rPr>
                        <a:t>SP: Non-TB and TB measurement procedure for WLAN sensing</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r>
                        <a:rPr lang="en-US" altLang="zh-CN" sz="1100" dirty="0" smtClean="0">
                          <a:solidFill>
                            <a:srgbClr val="00B050"/>
                          </a:solidFill>
                        </a:rPr>
                        <a:t>21/0990</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Cheng Chen (Intel)</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SP: Discussions on sensing measurement flows</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15 mins</a:t>
                      </a:r>
                    </a:p>
                  </a:txBody>
                  <a:tcPr marL="36000" marR="36000" marT="17901" marB="17901" anchor="ctr"/>
                </a:tc>
              </a:tr>
              <a:tr h="89561">
                <a:tc>
                  <a:txBody>
                    <a:bodyPr/>
                    <a:lstStyle/>
                    <a:p>
                      <a:r>
                        <a:rPr lang="en-US" altLang="zh-CN" sz="1100" dirty="0" smtClean="0">
                          <a:solidFill>
                            <a:srgbClr val="00B050"/>
                          </a:solidFill>
                        </a:rPr>
                        <a:t>11/1241</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Yi </a:t>
                      </a:r>
                      <a:r>
                        <a:rPr lang="en-US" altLang="zh-CN" sz="1100" dirty="0" err="1" smtClean="0">
                          <a:solidFill>
                            <a:srgbClr val="00B050"/>
                          </a:solidFill>
                        </a:rPr>
                        <a:t>Lv</a:t>
                      </a:r>
                      <a:r>
                        <a:rPr lang="en-US" altLang="zh-CN" sz="1100" dirty="0" smtClean="0">
                          <a:solidFill>
                            <a:srgbClr val="00B050"/>
                          </a:solidFill>
                        </a:rPr>
                        <a:t>(Huawei)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Data Driving Hybrid Channel Model for WLAN Sensing</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0941204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17</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a:solidFill>
                  <a:srgbClr val="0000FF"/>
                </a:solidFill>
                <a:cs typeface="Times New Roman" panose="02020603050405020304" pitchFamily="18" charset="0"/>
              </a:rPr>
              <a:t>August</a:t>
            </a:r>
            <a:r>
              <a:rPr lang="en-US" altLang="en-US" sz="3000" dirty="0" smtClean="0">
                <a:solidFill>
                  <a:srgbClr val="0000FF"/>
                </a:solidFill>
                <a:cs typeface="Times New Roman" panose="02020603050405020304" pitchFamily="18" charset="0"/>
              </a:rPr>
              <a:t> 17</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smtClean="0">
                <a:solidFill>
                  <a:srgbClr val="0000FF"/>
                </a:solidFill>
              </a:rPr>
              <a:t>Motion</a:t>
            </a:r>
            <a:endParaRPr lang="en-US" altLang="en-US" sz="1600" dirty="0">
              <a:solidFill>
                <a:srgbClr val="0000FF"/>
              </a:solidFill>
            </a:endParaRP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566569317"/>
              </p:ext>
            </p:extLst>
          </p:nvPr>
        </p:nvGraphicFramePr>
        <p:xfrm>
          <a:off x="762000" y="3483138"/>
          <a:ext cx="8229601" cy="1840944"/>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rgbClr val="00B050"/>
                          </a:solidFill>
                        </a:rPr>
                        <a:t>21/1365</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Yi </a:t>
                      </a:r>
                      <a:r>
                        <a:rPr lang="en-US" altLang="zh-CN" sz="1100" dirty="0" err="1" smtClean="0">
                          <a:solidFill>
                            <a:srgbClr val="00B050"/>
                          </a:solidFill>
                        </a:rPr>
                        <a:t>Lv</a:t>
                      </a:r>
                      <a:r>
                        <a:rPr lang="en-US" altLang="zh-CN" sz="1100" dirty="0" smtClean="0">
                          <a:solidFill>
                            <a:srgbClr val="00B050"/>
                          </a:solidFill>
                        </a:rPr>
                        <a:t>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100" dirty="0" smtClean="0">
                          <a:solidFill>
                            <a:srgbClr val="00B050"/>
                          </a:solidFill>
                        </a:rPr>
                        <a:t>Data-Driven Hybrid Channel Model for WLAN Sensing - 60GHz</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r>
                        <a:rPr lang="en-US" altLang="zh-CN" sz="1100" dirty="0" smtClean="0">
                          <a:solidFill>
                            <a:srgbClr val="00B050"/>
                          </a:solidFill>
                        </a:rPr>
                        <a:t>21/1321</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Solomon Trainin (Qualcomm)</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WLAN Sensing procedure</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21/1322</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WLAN sensing procedure text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21/1331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Yuqiang</a:t>
                      </a:r>
                      <a:r>
                        <a:rPr lang="en-US" altLang="zh-CN" sz="1100" dirty="0" smtClean="0">
                          <a:solidFill>
                            <a:schemeClr val="tx1"/>
                          </a:solidFill>
                        </a:rPr>
                        <a:t> Zhang(XGIMI Technology </a:t>
                      </a:r>
                      <a:r>
                        <a:rPr lang="en-US" altLang="zh-CN" sz="1100" dirty="0" err="1" smtClean="0">
                          <a:solidFill>
                            <a:schemeClr val="tx1"/>
                          </a:solidFill>
                        </a:rPr>
                        <a:t>Co.Ltd</a:t>
                      </a:r>
                      <a:r>
                        <a:rPr lang="en-US" altLang="zh-CN" sz="1100" dirty="0" smtClean="0">
                          <a:solidFill>
                            <a:schemeClr val="tx1"/>
                          </a:solidFill>
                        </a:rPr>
                        <a: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Further consideration on sensing measurement flow for non-AP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r>
                        <a:rPr lang="en-US" altLang="zh-CN" sz="1100" dirty="0" smtClean="0">
                          <a:solidFill>
                            <a:schemeClr val="tx1"/>
                          </a:solidFill>
                        </a:rPr>
                        <a:t>21/1288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Du(Huawei)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Truncated Power Delay Profile - follow up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a:t>
                      </a:r>
                    </a:p>
                  </a:txBody>
                  <a:tcPr marL="36000" marR="36000" marT="17901" marB="17901" anchor="ctr"/>
                </a:tc>
              </a:tr>
              <a:tr h="89561">
                <a:tc>
                  <a:txBody>
                    <a:bodyPr/>
                    <a:lstStyle/>
                    <a:p>
                      <a:r>
                        <a:rPr lang="en-US" altLang="zh-CN" sz="1100" dirty="0" smtClean="0">
                          <a:solidFill>
                            <a:schemeClr val="tx1"/>
                          </a:solidFill>
                        </a:rPr>
                        <a:t>21/1364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Mengshi</a:t>
                      </a:r>
                      <a:r>
                        <a:rPr lang="en-US" altLang="zh-CN" sz="1100" dirty="0" smtClean="0">
                          <a:solidFill>
                            <a:schemeClr val="tx1"/>
                          </a:solidFill>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Threshold based sensing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37793952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18</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52571803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19</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Call for submissions for the following topics</a:t>
            </a:r>
          </a:p>
          <a:p>
            <a:pPr lvl="1" algn="just"/>
            <a:r>
              <a:rPr lang="en-US" altLang="zh-CN" sz="1800" dirty="0"/>
              <a:t>Usage models, use cases  (Need documentation and need someone to champion)</a:t>
            </a:r>
          </a:p>
          <a:p>
            <a:pPr lvl="1" algn="just"/>
            <a:r>
              <a:rPr lang="en-US" altLang="zh-CN" sz="1800" dirty="0"/>
              <a:t>Functional requirements (Need documentation and need someone to champion)</a:t>
            </a:r>
          </a:p>
          <a:p>
            <a:pPr lvl="1" algn="just"/>
            <a:r>
              <a:rPr lang="en-US" altLang="zh-CN" sz="1800" dirty="0"/>
              <a:t>Channel model (Need documentation and need someone to champion)</a:t>
            </a:r>
          </a:p>
          <a:p>
            <a:pPr lvl="1" algn="just"/>
            <a:r>
              <a:rPr lang="en-US" altLang="zh-CN" sz="1800" dirty="0"/>
              <a:t>Evaluation methodology (Need documentation and need someone to champion)</a:t>
            </a:r>
          </a:p>
          <a:p>
            <a:pPr lvl="1" algn="just"/>
            <a:r>
              <a:rPr lang="en-US" altLang="zh-CN" sz="1800" dirty="0"/>
              <a:t>Measurement and evaluation results</a:t>
            </a:r>
          </a:p>
          <a:p>
            <a:pPr lvl="1" algn="just"/>
            <a:r>
              <a:rPr lang="en-US" altLang="zh-CN" sz="1800" dirty="0"/>
              <a:t>Technology and standardization gaps to support WLAN sensing</a:t>
            </a:r>
          </a:p>
          <a:p>
            <a:pPr lvl="1" algn="just"/>
            <a:r>
              <a:rPr lang="en-US" altLang="zh-CN" sz="18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6679424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228600" y="1295400"/>
            <a:ext cx="8686800" cy="1066800"/>
          </a:xfrm>
        </p:spPr>
        <p:txBody>
          <a:bodyPr/>
          <a:lstStyle/>
          <a:p>
            <a:r>
              <a:rPr lang="en-US" altLang="en-US" sz="3600" smtClean="0">
                <a:solidFill>
                  <a:srgbClr val="0000FF"/>
                </a:solidFill>
                <a:cs typeface="Times New Roman" panose="02020603050405020304" pitchFamily="18" charset="0"/>
              </a:rPr>
              <a:t>IEEE 802.11 Task Group bf</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WLAN Sensing</a:t>
            </a:r>
            <a:br>
              <a:rPr lang="en-US" altLang="en-US" sz="3600" smtClean="0">
                <a:solidFill>
                  <a:srgbClr val="0000FF"/>
                </a:solidFill>
                <a:cs typeface="Times New Roman" panose="02020603050405020304" pitchFamily="18" charset="0"/>
              </a:rPr>
            </a:br>
            <a:endParaRPr lang="en-CA" altLang="en-US" sz="2000" smtClean="0">
              <a:cs typeface="Times New Roman" panose="02020603050405020304" pitchFamily="18" charset="0"/>
            </a:endParaRPr>
          </a:p>
        </p:txBody>
      </p:sp>
      <p:sp>
        <p:nvSpPr>
          <p:cNvPr id="5123" name="Content Placeholder 2"/>
          <p:cNvSpPr>
            <a:spLocks noGrp="1"/>
          </p:cNvSpPr>
          <p:nvPr>
            <p:ph idx="1"/>
          </p:nvPr>
        </p:nvSpPr>
        <p:spPr>
          <a:xfrm>
            <a:off x="533400" y="2667000"/>
            <a:ext cx="8305800" cy="3124200"/>
          </a:xfrm>
        </p:spPr>
        <p:txBody>
          <a:bodyPr/>
          <a:lstStyle/>
          <a:p>
            <a:pPr algn="ctr">
              <a:lnSpc>
                <a:spcPct val="90000"/>
              </a:lnSpc>
              <a:buFontTx/>
              <a:buNone/>
            </a:pPr>
            <a:r>
              <a:rPr lang="en-US" altLang="zh-CN" dirty="0" smtClean="0">
                <a:solidFill>
                  <a:srgbClr val="0000FF"/>
                </a:solidFill>
              </a:rPr>
              <a:t>July 27, August </a:t>
            </a:r>
            <a:r>
              <a:rPr lang="en-US" altLang="zh-CN" strike="sngStrike" dirty="0" smtClean="0">
                <a:solidFill>
                  <a:srgbClr val="0000FF"/>
                </a:solidFill>
              </a:rPr>
              <a:t>10</a:t>
            </a:r>
            <a:r>
              <a:rPr lang="en-US" altLang="zh-CN" dirty="0" smtClean="0">
                <a:solidFill>
                  <a:srgbClr val="0000FF"/>
                </a:solidFill>
              </a:rPr>
              <a:t>, 17, 24, 31, September 7</a:t>
            </a:r>
            <a:endParaRPr lang="en-US" altLang="en-US" dirty="0" smtClean="0">
              <a:solidFill>
                <a:srgbClr val="0000FF"/>
              </a:solidFill>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10:00am ET – 12:00pm ET</a:t>
            </a:r>
          </a:p>
          <a:p>
            <a:pPr algn="ctr">
              <a:lnSpc>
                <a:spcPct val="90000"/>
              </a:lnSpc>
              <a:buFontTx/>
              <a:buNone/>
            </a:pPr>
            <a:endParaRPr lang="en-US" altLang="en-US" sz="2000" dirty="0" smtClean="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smtClean="0">
                <a:latin typeface="Arial" panose="020B0604020202020204" pitchFamily="34" charset="0"/>
                <a:cs typeface="MS PGothic" panose="020B0600070205080204" pitchFamily="34" charset="-128"/>
              </a:rPr>
              <a:t> </a:t>
            </a: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en-US" sz="2000" dirty="0" smtClean="0">
                <a:latin typeface="Arial" panose="020B0604020202020204" pitchFamily="34" charset="0"/>
                <a:cs typeface="MS PGothic" panose="020B0600070205080204" pitchFamily="34" charset="-128"/>
              </a:rPr>
              <a:t>  Tech</a:t>
            </a:r>
            <a:r>
              <a:rPr lang="en-US" altLang="zh-CN" sz="2000" dirty="0" smtClean="0">
                <a:latin typeface="Arial" panose="020B0604020202020204" pitchFamily="34" charset="0"/>
                <a:cs typeface="MS PGothic" panose="020B0600070205080204" pitchFamily="34" charset="-128"/>
              </a:rPr>
              <a:t>nical </a:t>
            </a:r>
            <a:r>
              <a:rPr lang="en-US" altLang="en-US" sz="2000" dirty="0" smtClean="0">
                <a:latin typeface="Arial" panose="020B0604020202020204" pitchFamily="34" charset="0"/>
                <a:cs typeface="MS PGothic" panose="020B0600070205080204" pitchFamily="34" charset="-128"/>
              </a:rPr>
              <a:t>Editor:</a:t>
            </a:r>
            <a:r>
              <a:rPr lang="en-US" altLang="en-US" sz="2000" dirty="0">
                <a:latin typeface="Arial" panose="020B0604020202020204" pitchFamily="34" charset="0"/>
                <a:cs typeface="MS PGothic" panose="020B0600070205080204" pitchFamily="34" charset="-128"/>
              </a:rPr>
              <a:t>	</a:t>
            </a:r>
            <a:r>
              <a:rPr lang="en-US" altLang="zh-CN" sz="2000" dirty="0"/>
              <a:t>Claudio Da Silva </a:t>
            </a:r>
            <a:r>
              <a:rPr lang="en-US" altLang="en-US" sz="2000" dirty="0" smtClean="0">
                <a:cs typeface="Times New Roman" panose="02020603050405020304" pitchFamily="18" charset="0"/>
              </a:rPr>
              <a:t>(</a:t>
            </a:r>
            <a:r>
              <a:rPr lang="en-US" altLang="zh-CN" sz="2000" dirty="0" smtClean="0">
                <a:cs typeface="Times New Roman" panose="02020603050405020304" pitchFamily="18" charset="0"/>
              </a:rPr>
              <a:t>Facebook</a:t>
            </a:r>
            <a:r>
              <a:rPr lang="en-US" altLang="en-US" sz="2000" dirty="0" smtClean="0">
                <a:cs typeface="Times New Roman" panose="02020603050405020304" pitchFamily="18" charset="0"/>
              </a:rPr>
              <a:t>)</a:t>
            </a:r>
            <a:endParaRPr lang="en-US" altLang="en-US" sz="2000" dirty="0">
              <a:cs typeface="Times New Roman" panose="02020603050405020304" pitchFamily="18" charset="0"/>
            </a:endParaRPr>
          </a:p>
        </p:txBody>
      </p:sp>
      <p:sp>
        <p:nvSpPr>
          <p:cNvPr id="512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5B70FC0-6934-411C-80A2-3E6276AAFEC3}" type="slidenum">
              <a:rPr lang="en-US" altLang="en-US" sz="1200" b="0" smtClean="0"/>
              <a:pPr>
                <a:spcBef>
                  <a:spcPct val="0"/>
                </a:spcBef>
                <a:buFontTx/>
                <a:buNone/>
              </a:pPr>
              <a:t>2</a:t>
            </a:fld>
            <a:endParaRPr lang="en-US" altLang="en-US" sz="1200" b="0" smtClean="0"/>
          </a:p>
        </p:txBody>
      </p:sp>
      <p:sp>
        <p:nvSpPr>
          <p:cNvPr id="5125"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20</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219200"/>
            <a:ext cx="77724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24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smtClean="0">
              <a:solidFill>
                <a:srgbClr val="FF0000"/>
              </a:solidFill>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August 10   </a:t>
            </a:r>
            <a:r>
              <a:rPr lang="en-US" altLang="zh-CN" sz="1800" b="1" dirty="0">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August </a:t>
            </a:r>
            <a:r>
              <a:rPr lang="en-US" altLang="zh-CN" sz="1800" b="1" dirty="0" smtClean="0">
                <a:cs typeface="Times New Roman" panose="02020603050405020304" pitchFamily="18" charset="0"/>
              </a:rPr>
              <a:t>17   </a:t>
            </a:r>
            <a:r>
              <a:rPr lang="en-US" altLang="zh-CN" sz="1800" b="1" dirty="0">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August </a:t>
            </a:r>
            <a:r>
              <a:rPr lang="en-US" altLang="zh-CN" sz="1800" b="1" dirty="0" smtClean="0">
                <a:cs typeface="Times New Roman" panose="02020603050405020304" pitchFamily="18" charset="0"/>
              </a:rPr>
              <a:t>24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August </a:t>
            </a:r>
            <a:r>
              <a:rPr lang="en-US" altLang="zh-CN" sz="1800" b="1" dirty="0" smtClean="0">
                <a:cs typeface="Times New Roman" panose="02020603050405020304" pitchFamily="18" charset="0"/>
              </a:rPr>
              <a:t>31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smtClean="0">
                <a:cs typeface="Times New Roman" panose="02020603050405020304" pitchFamily="18" charset="0"/>
              </a:rPr>
              <a:t>September 7   </a:t>
            </a:r>
            <a:r>
              <a:rPr lang="en-US" altLang="zh-CN" sz="1800" b="1" dirty="0">
                <a:cs typeface="Times New Roman" panose="02020603050405020304" pitchFamily="18" charset="0"/>
              </a:rPr>
              <a:t>(Tuesday), 10am - 12:00pm </a:t>
            </a:r>
            <a:r>
              <a:rPr lang="en-US" altLang="zh-CN" sz="18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September </a:t>
            </a:r>
            <a:r>
              <a:rPr lang="en-US" altLang="zh-CN" sz="1800" b="1" dirty="0" smtClean="0">
                <a:solidFill>
                  <a:srgbClr val="FF0000"/>
                </a:solidFill>
                <a:cs typeface="Times New Roman" panose="02020603050405020304" pitchFamily="18" charset="0"/>
              </a:rPr>
              <a:t>14 (Tuesday</a:t>
            </a:r>
            <a:r>
              <a:rPr lang="en-US" altLang="zh-CN" sz="1800" b="1" dirty="0">
                <a:solidFill>
                  <a:srgbClr val="FF0000"/>
                </a:solidFill>
                <a:cs typeface="Times New Roman" panose="02020603050405020304" pitchFamily="18" charset="0"/>
              </a:rPr>
              <a:t>), 9am - 11:00pm ET </a:t>
            </a:r>
            <a:r>
              <a:rPr lang="en-US" altLang="zh-CN" sz="1800" b="1" dirty="0" smtClean="0">
                <a:solidFill>
                  <a:srgbClr val="FF0000"/>
                </a:solidFill>
                <a:cs typeface="Times New Roman" panose="02020603050405020304" pitchFamily="18" charset="0"/>
              </a:rPr>
              <a:t>------ </a:t>
            </a:r>
            <a:r>
              <a:rPr lang="en-US" altLang="zh-CN" sz="1800" b="1" dirty="0">
                <a:solidFill>
                  <a:srgbClr val="FF000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September </a:t>
            </a:r>
            <a:r>
              <a:rPr lang="en-US" altLang="zh-CN" sz="1800" b="1" dirty="0" smtClean="0">
                <a:solidFill>
                  <a:srgbClr val="FF0000"/>
                </a:solidFill>
                <a:cs typeface="Times New Roman" panose="02020603050405020304" pitchFamily="18" charset="0"/>
              </a:rPr>
              <a:t>17 (Friday</a:t>
            </a:r>
            <a:r>
              <a:rPr lang="en-US" altLang="zh-CN" sz="1800" b="1" dirty="0">
                <a:solidFill>
                  <a:srgbClr val="FF0000"/>
                </a:solidFill>
                <a:cs typeface="Times New Roman" panose="02020603050405020304" pitchFamily="18" charset="0"/>
              </a:rPr>
              <a:t>), </a:t>
            </a:r>
            <a:r>
              <a:rPr lang="en-US" altLang="zh-CN" sz="1800" b="1" dirty="0" smtClean="0">
                <a:solidFill>
                  <a:srgbClr val="FF0000"/>
                </a:solidFill>
                <a:cs typeface="Times New Roman" panose="02020603050405020304" pitchFamily="18" charset="0"/>
              </a:rPr>
              <a:t>   9am </a:t>
            </a:r>
            <a:r>
              <a:rPr lang="en-US" altLang="zh-CN" sz="1800" b="1" dirty="0">
                <a:solidFill>
                  <a:srgbClr val="FF0000"/>
                </a:solidFill>
                <a:cs typeface="Times New Roman" panose="02020603050405020304" pitchFamily="18" charset="0"/>
              </a:rPr>
              <a:t>- 11:00pm ET </a:t>
            </a:r>
            <a:r>
              <a:rPr lang="en-US" altLang="zh-CN" sz="1800" b="1" dirty="0" smtClean="0">
                <a:solidFill>
                  <a:srgbClr val="FF0000"/>
                </a:solidFill>
                <a:cs typeface="Times New Roman" panose="02020603050405020304" pitchFamily="18" charset="0"/>
              </a:rPr>
              <a:t>------ </a:t>
            </a:r>
            <a:r>
              <a:rPr lang="en-US" altLang="zh-CN" sz="1800" b="1" dirty="0">
                <a:solidFill>
                  <a:srgbClr val="FF000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800" b="1" dirty="0">
                <a:solidFill>
                  <a:srgbClr val="FF0000"/>
                </a:solidFill>
                <a:cs typeface="Times New Roman" panose="02020603050405020304" pitchFamily="18" charset="0"/>
              </a:rPr>
              <a:t>September </a:t>
            </a:r>
            <a:r>
              <a:rPr lang="en-US" altLang="zh-CN" sz="1800" b="1" dirty="0" smtClean="0">
                <a:solidFill>
                  <a:srgbClr val="FF0000"/>
                </a:solidFill>
                <a:cs typeface="Times New Roman" panose="02020603050405020304" pitchFamily="18" charset="0"/>
              </a:rPr>
              <a:t>20 </a:t>
            </a:r>
            <a:r>
              <a:rPr lang="en-US" altLang="zh-CN" sz="1800" b="1" dirty="0">
                <a:solidFill>
                  <a:srgbClr val="FF0000"/>
                </a:solidFill>
                <a:cs typeface="Times New Roman" panose="02020603050405020304" pitchFamily="18" charset="0"/>
              </a:rPr>
              <a:t>(Monday), 9am - 11:00pm ET </a:t>
            </a:r>
            <a:r>
              <a:rPr lang="en-US" altLang="zh-CN" sz="1800" b="1" dirty="0" smtClean="0">
                <a:solidFill>
                  <a:srgbClr val="FF0000"/>
                </a:solidFill>
                <a:cs typeface="Times New Roman" panose="02020603050405020304" pitchFamily="18" charset="0"/>
              </a:rPr>
              <a:t>------ </a:t>
            </a:r>
            <a:r>
              <a:rPr lang="en-US" altLang="zh-CN" sz="1800" b="1" dirty="0">
                <a:solidFill>
                  <a:srgbClr val="FF000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Tree>
    <p:extLst>
      <p:ext uri="{BB962C8B-B14F-4D97-AF65-F5344CB8AC3E}">
        <p14:creationId xmlns:p14="http://schemas.microsoft.com/office/powerpoint/2010/main" val="11120199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smtClean="0">
                <a:solidFill>
                  <a:srgbClr val="FF0000"/>
                </a:solidFill>
              </a:rPr>
              <a:t>a</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Ali Raissinia</a:t>
            </a:r>
            <a:r>
              <a:rPr lang="en-US" altLang="zh-CN" sz="1600" b="1" kern="0" dirty="0" smtClean="0"/>
              <a:t>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1770683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22</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a:solidFill>
                  <a:srgbClr val="FF0000"/>
                </a:solidFill>
              </a:rPr>
              <a:t>b </a:t>
            </a:r>
            <a:r>
              <a:rPr lang="en-US" altLang="zh-CN" sz="2800" dirty="0"/>
              <a:t>Motion to amend</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a:t>
            </a:r>
            <a:r>
              <a:rPr lang="en-US" altLang="zh-CN" dirty="0" smtClean="0"/>
              <a:t>phase where </a:t>
            </a:r>
            <a:r>
              <a:rPr lang="en-US" altLang="zh-CN" dirty="0"/>
              <a:t>an AP sends a Trigger frame to check the availability of STAs. If a STA is available, it responds with a CTS-to-self..</a:t>
            </a:r>
          </a:p>
          <a:p>
            <a:pPr lvl="2"/>
            <a:r>
              <a:rPr lang="en-US" altLang="zh-CN" dirty="0" smtClean="0"/>
              <a:t>TF </a:t>
            </a:r>
            <a:r>
              <a:rPr lang="en-US" altLang="zh-CN" dirty="0"/>
              <a:t>sounding, in which an AP sends a Trigger frame to solicit NDP transmission(s) from STA(s), shall be present if at least one STA that is a sensing transmitter responds in the polling.</a:t>
            </a:r>
          </a:p>
          <a:p>
            <a:pPr lvl="2"/>
            <a:r>
              <a:rPr lang="en-US" altLang="zh-CN" dirty="0" smtClean="0"/>
              <a:t>NDPA </a:t>
            </a:r>
            <a:r>
              <a:rPr lang="en-US" altLang="zh-CN" dirty="0"/>
              <a:t>sounding, in which an AP sends NDPA frame followed by NDP to STA(s), shall be present if at least one STA that is a sensing receiver responds in the polling.</a:t>
            </a:r>
          </a:p>
          <a:p>
            <a:pPr lvl="2"/>
            <a:r>
              <a:rPr lang="en-US" altLang="zh-CN" dirty="0" smtClean="0"/>
              <a:t>The </a:t>
            </a:r>
            <a:r>
              <a:rPr lang="en-US" altLang="zh-CN" dirty="0"/>
              <a:t>order of the TF sounding and NDPA sounding is TBD.</a:t>
            </a:r>
          </a:p>
          <a:p>
            <a:pPr lvl="2"/>
            <a:r>
              <a:rPr lang="en-US" altLang="zh-CN" dirty="0" smtClean="0"/>
              <a:t>The </a:t>
            </a:r>
            <a:r>
              <a:rPr lang="en-US" altLang="zh-CN" dirty="0"/>
              <a:t>details of the format of the Trigger frame and the NDPA frame are TBD</a:t>
            </a:r>
            <a:r>
              <a:rPr lang="en-US" altLang="zh-CN" dirty="0" smtClean="0"/>
              <a:t>.</a:t>
            </a:r>
          </a:p>
          <a:p>
            <a:pPr lvl="1"/>
            <a:r>
              <a:rPr lang="en-US" altLang="zh-CN" sz="1600" dirty="0"/>
              <a:t>Note: This is for HE and/or EHT STAs. Methods to support other STAs are TBD</a:t>
            </a:r>
            <a:r>
              <a:rPr lang="en-US" altLang="zh-CN" sz="1600" dirty="0" smtClean="0"/>
              <a:t>.</a:t>
            </a:r>
            <a:endParaRPr lang="zh-CN" altLang="zh-CN" sz="1600" dirty="0" smtClean="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Junghoon Suh</a:t>
            </a:r>
            <a:r>
              <a:rPr lang="en-US" altLang="zh-CN" sz="1600" b="1" kern="0" dirty="0" smtClean="0"/>
              <a:t>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smtClean="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30946250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23</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25</a:t>
            </a:r>
            <a:r>
              <a:rPr lang="en-US" altLang="zh-CN" sz="2800" dirty="0" smtClean="0">
                <a:solidFill>
                  <a:srgbClr val="FF0000"/>
                </a:solidFill>
              </a:rPr>
              <a:t>c</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295400"/>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a:t>11bf shall define a Trigger-based sensing measurement instance including the following:</a:t>
            </a:r>
            <a:endParaRPr lang="zh-CN" altLang="zh-CN" sz="1600" dirty="0"/>
          </a:p>
          <a:p>
            <a:pPr lvl="2"/>
            <a:r>
              <a:rPr lang="en-US" altLang="zh-CN" dirty="0"/>
              <a:t>A polling </a:t>
            </a:r>
            <a:r>
              <a:rPr lang="en-US" altLang="zh-CN" dirty="0" smtClean="0"/>
              <a:t>phase where </a:t>
            </a:r>
            <a:r>
              <a:rPr lang="en-US" altLang="zh-CN" dirty="0"/>
              <a:t>an AP sends a Trigger frame to check the availability of STAs. If a STA is available, it responds with a CTS-to-self..</a:t>
            </a:r>
          </a:p>
          <a:p>
            <a:pPr lvl="2"/>
            <a:r>
              <a:rPr lang="en-US" altLang="zh-CN" dirty="0" smtClean="0"/>
              <a:t>TF </a:t>
            </a:r>
            <a:r>
              <a:rPr lang="en-US" altLang="zh-CN" dirty="0"/>
              <a:t>sounding, in which an AP sends a Trigger frame to solicit NDP transmission(s) from STA(s), shall be present if at least one STA that is a sensing transmitter responds in the polling.</a:t>
            </a:r>
          </a:p>
          <a:p>
            <a:pPr lvl="2"/>
            <a:r>
              <a:rPr lang="en-US" altLang="zh-CN" dirty="0" smtClean="0"/>
              <a:t>NDPA </a:t>
            </a:r>
            <a:r>
              <a:rPr lang="en-US" altLang="zh-CN" dirty="0"/>
              <a:t>sounding, in which an AP sends NDPA frame followed by NDP to STA(s), shall be present if at least one STA that is a sensing receiver responds in the polling.</a:t>
            </a:r>
          </a:p>
          <a:p>
            <a:pPr lvl="2"/>
            <a:r>
              <a:rPr lang="en-US" altLang="zh-CN" dirty="0" smtClean="0"/>
              <a:t>The </a:t>
            </a:r>
            <a:r>
              <a:rPr lang="en-US" altLang="zh-CN" dirty="0"/>
              <a:t>order of the TF sounding and NDPA sounding is TBD.</a:t>
            </a:r>
          </a:p>
          <a:p>
            <a:pPr lvl="2"/>
            <a:r>
              <a:rPr lang="en-US" altLang="zh-CN" dirty="0" smtClean="0"/>
              <a:t>The </a:t>
            </a:r>
            <a:r>
              <a:rPr lang="en-US" altLang="zh-CN" dirty="0"/>
              <a:t>details of the format of the Trigger frame and the NDPA frame are TBD</a:t>
            </a:r>
            <a:r>
              <a:rPr lang="en-US" altLang="zh-CN" dirty="0" smtClean="0"/>
              <a:t>.</a:t>
            </a:r>
          </a:p>
          <a:p>
            <a:pPr lvl="1"/>
            <a:r>
              <a:rPr lang="en-US" altLang="zh-CN" sz="1600" dirty="0"/>
              <a:t>Note: This is for HE and/or EHT STAs. Methods to support other STAs are TBD</a:t>
            </a:r>
            <a:r>
              <a:rPr lang="en-US" altLang="zh-CN" sz="1600" dirty="0" smtClean="0"/>
              <a:t>.</a:t>
            </a:r>
            <a:endParaRPr lang="zh-CN" altLang="zh-CN" sz="1600" dirty="0" smtClean="0"/>
          </a:p>
          <a:p>
            <a:pPr lvl="1" algn="just">
              <a:defRPr/>
            </a:pPr>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Cheng Chen </a:t>
            </a:r>
            <a:r>
              <a:rPr lang="en-US" altLang="zh-CN" sz="1600" b="1" kern="0" dirty="0" smtClean="0"/>
              <a:t>	</a:t>
            </a:r>
            <a:r>
              <a:rPr lang="en-US" altLang="zh-CN" sz="1600" b="1" dirty="0" smtClean="0"/>
              <a:t>	</a:t>
            </a:r>
            <a:r>
              <a:rPr lang="en-US" altLang="zh-CN" sz="1600" b="1" kern="0" dirty="0" smtClean="0"/>
              <a:t>Second: </a:t>
            </a:r>
            <a:r>
              <a:rPr lang="en-US" altLang="zh-CN" sz="1600" b="1" kern="0" dirty="0"/>
              <a:t>Junghoon </a:t>
            </a:r>
            <a:r>
              <a:rPr lang="en-US" altLang="zh-CN" sz="1600" b="1" kern="0" dirty="0" smtClean="0"/>
              <a:t>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smtClean="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21/0990r2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26/0/13 </a:t>
            </a:r>
            <a:r>
              <a:rPr lang="en-US" altLang="zh-CN" sz="1100" kern="0" dirty="0"/>
              <a:t>( Y/ N/ A)</a:t>
            </a:r>
          </a:p>
        </p:txBody>
      </p:sp>
    </p:spTree>
    <p:extLst>
      <p:ext uri="{BB962C8B-B14F-4D97-AF65-F5344CB8AC3E}">
        <p14:creationId xmlns:p14="http://schemas.microsoft.com/office/powerpoint/2010/main" val="2679964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24</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a:solidFill>
                  <a:srgbClr val="0000FF"/>
                </a:solidFill>
                <a:cs typeface="Times New Roman" panose="02020603050405020304" pitchFamily="18" charset="0"/>
              </a:rPr>
              <a:t>August</a:t>
            </a:r>
            <a:r>
              <a:rPr lang="en-US" altLang="en-US" sz="3000" dirty="0" smtClean="0">
                <a:solidFill>
                  <a:srgbClr val="0000FF"/>
                </a:solidFill>
                <a:cs typeface="Times New Roman" panose="02020603050405020304" pitchFamily="18" charset="0"/>
              </a:rPr>
              <a:t> 24</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49177456"/>
              </p:ext>
            </p:extLst>
          </p:nvPr>
        </p:nvGraphicFramePr>
        <p:xfrm>
          <a:off x="762000" y="3483138"/>
          <a:ext cx="8229601" cy="1434060"/>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21/1322</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Solomon Trainin (Qualcomm)</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WLAN sensing procedure text</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21/1331</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rgbClr val="FFC000"/>
                          </a:solidFill>
                        </a:rPr>
                        <a:t>Yuqiang</a:t>
                      </a:r>
                      <a:r>
                        <a:rPr lang="en-US" altLang="zh-CN" sz="1100" dirty="0" smtClean="0">
                          <a:solidFill>
                            <a:srgbClr val="FFC000"/>
                          </a:solidFill>
                        </a:rPr>
                        <a:t> Zhang(XGIMI Technology </a:t>
                      </a:r>
                      <a:r>
                        <a:rPr lang="en-US" altLang="zh-CN" sz="1100" dirty="0" err="1" smtClean="0">
                          <a:solidFill>
                            <a:srgbClr val="FFC000"/>
                          </a:solidFill>
                        </a:rPr>
                        <a:t>Co.Ltd</a:t>
                      </a:r>
                      <a:r>
                        <a:rPr lang="en-US" altLang="zh-CN" sz="1100" dirty="0" smtClean="0">
                          <a:solidFill>
                            <a:srgbClr val="FFC000"/>
                          </a:solidFill>
                        </a:rPr>
                        <a:t>)</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Further consideration on sensing measurement flow for non-AP</a:t>
                      </a:r>
                      <a:endParaRPr lang="zh-CN" altLang="en-US" sz="1100" dirty="0" smtClean="0">
                        <a:solidFill>
                          <a:srgbClr val="FFC00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FFC000"/>
                          </a:solidFill>
                        </a:rPr>
                        <a:t>30 mins</a:t>
                      </a:r>
                    </a:p>
                  </a:txBody>
                  <a:tcPr marL="36000" marR="36000" marT="17901" marB="17901" anchor="ctr"/>
                </a:tc>
              </a:tr>
              <a:tr h="89561">
                <a:tc>
                  <a:txBody>
                    <a:bodyPr/>
                    <a:lstStyle/>
                    <a:p>
                      <a:r>
                        <a:rPr lang="en-US" altLang="zh-CN" sz="1100" dirty="0" smtClean="0">
                          <a:solidFill>
                            <a:schemeClr val="tx1"/>
                          </a:solidFill>
                        </a:rPr>
                        <a:t>21/1288</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Rui Du(Huawei)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Truncated Power Delay Profile - follow up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a:t>
                      </a:r>
                    </a:p>
                  </a:txBody>
                  <a:tcPr marL="36000" marR="36000" marT="17901" marB="17901" anchor="ctr"/>
                </a:tc>
              </a:tr>
              <a:tr h="89561">
                <a:tc>
                  <a:txBody>
                    <a:bodyPr/>
                    <a:lstStyle/>
                    <a:p>
                      <a:r>
                        <a:rPr lang="en-US" altLang="zh-CN" sz="1100" dirty="0" smtClean="0">
                          <a:solidFill>
                            <a:schemeClr val="tx1"/>
                          </a:solidFill>
                        </a:rPr>
                        <a:t>21/1364</a:t>
                      </a:r>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Mengshi</a:t>
                      </a:r>
                      <a:r>
                        <a:rPr lang="en-US" altLang="zh-CN" sz="1100" dirty="0" smtClean="0">
                          <a:solidFill>
                            <a:schemeClr val="tx1"/>
                          </a:solidFill>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Threshold based sensing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endParaRPr lang="zh-CN" altLang="en-US" sz="1100" dirty="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39104396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25</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000" dirty="0">
                <a:solidFill>
                  <a:srgbClr val="0000FF"/>
                </a:solidFill>
                <a:cs typeface="Times New Roman" panose="02020603050405020304" pitchFamily="18" charset="0"/>
              </a:rPr>
              <a:t>August</a:t>
            </a:r>
            <a:r>
              <a:rPr lang="en-US" altLang="en-US" sz="3000" dirty="0" smtClean="0">
                <a:solidFill>
                  <a:srgbClr val="0000FF"/>
                </a:solidFill>
                <a:cs typeface="Times New Roman" panose="02020603050405020304" pitchFamily="18" charset="0"/>
              </a:rPr>
              <a:t> 31</a:t>
            </a:r>
            <a:endParaRPr lang="en-US" altLang="en-US" sz="30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a:solidFill>
                  <a:srgbClr val="0000FF"/>
                </a:solidFill>
              </a:rPr>
              <a:t>Motion</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030209920"/>
              </p:ext>
            </p:extLst>
          </p:nvPr>
        </p:nvGraphicFramePr>
        <p:xfrm>
          <a:off x="762000" y="3483138"/>
          <a:ext cx="8229601" cy="1637502"/>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r>
                        <a:rPr lang="en-US" altLang="zh-CN" sz="1100" dirty="0" smtClean="0">
                          <a:solidFill>
                            <a:srgbClr val="00B050"/>
                          </a:solidFill>
                        </a:rPr>
                        <a:t>21/1288</a:t>
                      </a:r>
                      <a:endParaRPr lang="zh-CN" altLang="en-US" sz="1100" dirty="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Rui Du(Huawei)</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Truncated Power Delay Profile - follow up</a:t>
                      </a:r>
                      <a:endParaRPr lang="zh-CN" altLang="en-US" sz="1100" dirty="0" smtClean="0">
                        <a:solidFill>
                          <a:srgbClr val="00B050"/>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rgbClr val="00B050"/>
                          </a:solidFill>
                        </a:rPr>
                        <a:t>40 min</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21/1322</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WLAN sensing procedure text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21/1409</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Yi </a:t>
                      </a:r>
                      <a:r>
                        <a:rPr lang="en-US" altLang="zh-CN" sz="1100" dirty="0" err="1" smtClean="0">
                          <a:solidFill>
                            <a:schemeClr val="tx1"/>
                          </a:solidFill>
                        </a:rPr>
                        <a:t>Lv</a:t>
                      </a:r>
                      <a:r>
                        <a:rPr lang="en-US" altLang="zh-CN" sz="1100" dirty="0" smtClean="0">
                          <a:solidFill>
                            <a:schemeClr val="tx1"/>
                          </a:solidFill>
                        </a:rPr>
                        <a:t>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Channel Models for WLAN Sensing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21/1331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Yuqiang</a:t>
                      </a:r>
                      <a:r>
                        <a:rPr lang="en-US" altLang="zh-CN" sz="1100" dirty="0" smtClean="0">
                          <a:solidFill>
                            <a:schemeClr val="tx1"/>
                          </a:solidFill>
                        </a:rPr>
                        <a:t> Zhang(XGIMI Technology </a:t>
                      </a:r>
                      <a:r>
                        <a:rPr lang="en-US" altLang="zh-CN" sz="1100" dirty="0" err="1" smtClean="0">
                          <a:solidFill>
                            <a:schemeClr val="tx1"/>
                          </a:solidFill>
                        </a:rPr>
                        <a:t>Co.Ltd</a:t>
                      </a:r>
                      <a:r>
                        <a:rPr lang="en-US" altLang="zh-CN" sz="1100" dirty="0" smtClean="0">
                          <a:solidFill>
                            <a:schemeClr val="tx1"/>
                          </a:solidFill>
                        </a:rPr>
                        <a: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Q&amp;A: Further consideration on sensing measurement flow for non-AP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305172634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26</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30604773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27</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Call for submissions for the following topics</a:t>
            </a:r>
          </a:p>
          <a:p>
            <a:pPr lvl="1" algn="just"/>
            <a:r>
              <a:rPr lang="en-US" altLang="zh-CN" sz="1800" dirty="0"/>
              <a:t>Usage models, use cases  (Need documentation and need someone to champion)</a:t>
            </a:r>
          </a:p>
          <a:p>
            <a:pPr lvl="1" algn="just"/>
            <a:r>
              <a:rPr lang="en-US" altLang="zh-CN" sz="1800" dirty="0"/>
              <a:t>Functional requirements (Need documentation and need someone to champion)</a:t>
            </a:r>
          </a:p>
          <a:p>
            <a:pPr lvl="1" algn="just"/>
            <a:r>
              <a:rPr lang="en-US" altLang="zh-CN" sz="1800" dirty="0"/>
              <a:t>Channel model (Need documentation and need someone to champion)</a:t>
            </a:r>
          </a:p>
          <a:p>
            <a:pPr lvl="1" algn="just"/>
            <a:r>
              <a:rPr lang="en-US" altLang="zh-CN" sz="1800" dirty="0"/>
              <a:t>Evaluation methodology (Need documentation and need someone to champion)</a:t>
            </a:r>
          </a:p>
          <a:p>
            <a:pPr lvl="1" algn="just"/>
            <a:r>
              <a:rPr lang="en-US" altLang="zh-CN" sz="1800" dirty="0"/>
              <a:t>Measurement and evaluation results</a:t>
            </a:r>
          </a:p>
          <a:p>
            <a:pPr lvl="1" algn="just"/>
            <a:r>
              <a:rPr lang="en-US" altLang="zh-CN" sz="1800" dirty="0"/>
              <a:t>Technology and standardization gaps to support WLAN sensing</a:t>
            </a:r>
          </a:p>
          <a:p>
            <a:pPr lvl="1" algn="just"/>
            <a:r>
              <a:rPr lang="en-US" altLang="zh-CN" sz="18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27467393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28</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219199"/>
            <a:ext cx="77724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August 24   </a:t>
            </a:r>
            <a:r>
              <a:rPr lang="en-US" altLang="zh-CN" sz="1400" b="1" dirty="0">
                <a:cs typeface="Times New Roman" panose="02020603050405020304" pitchFamily="18" charset="0"/>
              </a:rPr>
              <a:t>(Tuesday), 10am - 12:00pm </a:t>
            </a:r>
            <a:r>
              <a:rPr lang="en-US" altLang="zh-CN" sz="14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cs typeface="Times New Roman" panose="02020603050405020304" pitchFamily="18" charset="0"/>
              </a:rPr>
              <a:t>August </a:t>
            </a:r>
            <a:r>
              <a:rPr lang="en-US" altLang="zh-CN" sz="1400" b="1" dirty="0" smtClean="0">
                <a:cs typeface="Times New Roman" panose="02020603050405020304" pitchFamily="18" charset="0"/>
              </a:rPr>
              <a:t>31   </a:t>
            </a:r>
            <a:r>
              <a:rPr lang="en-US" altLang="zh-CN" sz="1400" b="1" dirty="0">
                <a:cs typeface="Times New Roman" panose="02020603050405020304" pitchFamily="18" charset="0"/>
              </a:rPr>
              <a:t>(Tuesday), 10am - 12:00pm </a:t>
            </a:r>
            <a:r>
              <a:rPr lang="en-US" altLang="zh-CN" sz="14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September 7   </a:t>
            </a:r>
            <a:r>
              <a:rPr lang="en-US" altLang="zh-CN" sz="1400" b="1" dirty="0">
                <a:cs typeface="Times New Roman" panose="02020603050405020304" pitchFamily="18" charset="0"/>
              </a:rPr>
              <a:t>(Tuesday), 10am - 12:00pm </a:t>
            </a:r>
            <a:r>
              <a:rPr lang="en-US" altLang="zh-CN" sz="14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9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September </a:t>
            </a:r>
            <a:r>
              <a:rPr lang="en-US" altLang="zh-CN" sz="1400" b="1" dirty="0" smtClean="0">
                <a:solidFill>
                  <a:srgbClr val="00B050"/>
                </a:solidFill>
                <a:cs typeface="Times New Roman" panose="02020603050405020304" pitchFamily="18" charset="0"/>
              </a:rPr>
              <a:t>14 (Tuesday</a:t>
            </a:r>
            <a:r>
              <a:rPr lang="en-US" altLang="zh-CN" sz="1400" b="1" dirty="0">
                <a:solidFill>
                  <a:srgbClr val="00B050"/>
                </a:solidFill>
                <a:cs typeface="Times New Roman" panose="02020603050405020304" pitchFamily="18" charset="0"/>
              </a:rPr>
              <a:t>), 9am - 11:00pm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September </a:t>
            </a:r>
            <a:r>
              <a:rPr lang="en-US" altLang="zh-CN" sz="1400" b="1" dirty="0" smtClean="0">
                <a:solidFill>
                  <a:srgbClr val="00B050"/>
                </a:solidFill>
                <a:cs typeface="Times New Roman" panose="02020603050405020304" pitchFamily="18" charset="0"/>
              </a:rPr>
              <a:t>17 (Friday</a:t>
            </a:r>
            <a:r>
              <a:rPr lang="en-US" altLang="zh-CN" sz="1400" b="1" dirty="0">
                <a:solidFill>
                  <a:srgbClr val="00B050"/>
                </a:solidFill>
                <a:cs typeface="Times New Roman" panose="02020603050405020304" pitchFamily="18" charset="0"/>
              </a:rPr>
              <a:t>), </a:t>
            </a:r>
            <a:r>
              <a:rPr lang="en-US" altLang="zh-CN" sz="1400" b="1" dirty="0" smtClean="0">
                <a:solidFill>
                  <a:srgbClr val="00B050"/>
                </a:solidFill>
                <a:cs typeface="Times New Roman" panose="02020603050405020304" pitchFamily="18" charset="0"/>
              </a:rPr>
              <a:t>   9am </a:t>
            </a:r>
            <a:r>
              <a:rPr lang="en-US" altLang="zh-CN" sz="1400" b="1" dirty="0">
                <a:solidFill>
                  <a:srgbClr val="00B050"/>
                </a:solidFill>
                <a:cs typeface="Times New Roman" panose="02020603050405020304" pitchFamily="18" charset="0"/>
              </a:rPr>
              <a:t>- 11:00pm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September </a:t>
            </a:r>
            <a:r>
              <a:rPr lang="en-US" altLang="zh-CN" sz="1400" b="1" dirty="0" smtClean="0">
                <a:solidFill>
                  <a:srgbClr val="00B050"/>
                </a:solidFill>
                <a:cs typeface="Times New Roman" panose="02020603050405020304" pitchFamily="18" charset="0"/>
              </a:rPr>
              <a:t>20 </a:t>
            </a:r>
            <a:r>
              <a:rPr lang="en-US" altLang="zh-CN" sz="1400" b="1" dirty="0">
                <a:solidFill>
                  <a:srgbClr val="00B050"/>
                </a:solidFill>
                <a:cs typeface="Times New Roman" panose="02020603050405020304" pitchFamily="18" charset="0"/>
              </a:rPr>
              <a:t>(Monday), 9am - 11:00pm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lvl="1" indent="-228600" algn="just">
              <a:spcBef>
                <a:spcPct val="0"/>
              </a:spcBef>
              <a:spcAft>
                <a:spcPts val="600"/>
              </a:spcAft>
              <a:buClr>
                <a:srgbClr val="000000"/>
              </a:buClr>
              <a:buFont typeface="Arial" panose="020B0604020202020204" pitchFamily="34" charset="0"/>
              <a:buChar char="•"/>
              <a:defRPr/>
            </a:pPr>
            <a:r>
              <a:rPr lang="en-US" altLang="zh-CN" sz="1800" b="1" dirty="0">
                <a:cs typeface="Times New Roman" panose="02020603050405020304" pitchFamily="18" charset="0"/>
              </a:rPr>
              <a:t>To be 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September 28   </a:t>
            </a:r>
            <a:r>
              <a:rPr lang="en-US" altLang="zh-CN" sz="1400" b="1" dirty="0">
                <a:solidFill>
                  <a:srgbClr val="FF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strike="sngStrike" dirty="0" smtClean="0">
                <a:solidFill>
                  <a:srgbClr val="FF0000"/>
                </a:solidFill>
                <a:cs typeface="Times New Roman" panose="02020603050405020304" pitchFamily="18" charset="0"/>
              </a:rPr>
              <a:t>October 5   </a:t>
            </a:r>
            <a:r>
              <a:rPr lang="en-US" altLang="zh-CN" sz="1400" b="1" strike="sngStrike" dirty="0">
                <a:solidFill>
                  <a:srgbClr val="FF0000"/>
                </a:solidFill>
                <a:cs typeface="Times New Roman" panose="02020603050405020304" pitchFamily="18" charset="0"/>
              </a:rPr>
              <a:t>(Tuesday), 10am - 12:00pm </a:t>
            </a:r>
            <a:r>
              <a:rPr lang="en-US" altLang="zh-CN" sz="1400" b="1" strike="sngStrike" dirty="0" smtClean="0">
                <a:solidFill>
                  <a:srgbClr val="FF0000"/>
                </a:solidFill>
                <a:cs typeface="Times New Roman" panose="02020603050405020304" pitchFamily="18" charset="0"/>
              </a:rPr>
              <a:t>ET</a:t>
            </a:r>
            <a:r>
              <a:rPr lang="en-US" altLang="zh-CN" sz="1400" b="1" dirty="0">
                <a:solidFill>
                  <a:srgbClr val="FF0000"/>
                </a:solidFill>
                <a:cs typeface="Times New Roman" panose="02020603050405020304" pitchFamily="18" charset="0"/>
              </a:rPr>
              <a:t>  (Golden Week)</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October </a:t>
            </a:r>
            <a:r>
              <a:rPr lang="en-US" altLang="zh-CN" sz="1400" b="1" dirty="0" smtClean="0">
                <a:solidFill>
                  <a:srgbClr val="FF0000"/>
                </a:solidFill>
                <a:cs typeface="Times New Roman" panose="02020603050405020304" pitchFamily="18" charset="0"/>
              </a:rPr>
              <a:t>12   </a:t>
            </a:r>
            <a:r>
              <a:rPr lang="en-US" altLang="zh-CN" sz="1400" b="1" dirty="0">
                <a:solidFill>
                  <a:srgbClr val="FF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October </a:t>
            </a:r>
            <a:r>
              <a:rPr lang="en-US" altLang="zh-CN" sz="1400" b="1" dirty="0" smtClean="0">
                <a:solidFill>
                  <a:srgbClr val="FF0000"/>
                </a:solidFill>
                <a:cs typeface="Times New Roman" panose="02020603050405020304" pitchFamily="18" charset="0"/>
              </a:rPr>
              <a:t>19   </a:t>
            </a:r>
            <a:r>
              <a:rPr lang="en-US" altLang="zh-CN" sz="1400" b="1" dirty="0">
                <a:solidFill>
                  <a:srgbClr val="FF0000"/>
                </a:solidFill>
                <a:cs typeface="Times New Roman" panose="02020603050405020304" pitchFamily="18" charset="0"/>
              </a:rPr>
              <a:t>(Tuesday), 10am - 12:00pm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October </a:t>
            </a:r>
            <a:r>
              <a:rPr lang="en-US" altLang="zh-CN" sz="1400" b="1" dirty="0" smtClean="0">
                <a:solidFill>
                  <a:srgbClr val="FF0000"/>
                </a:solidFill>
                <a:cs typeface="Times New Roman" panose="02020603050405020304" pitchFamily="18" charset="0"/>
              </a:rPr>
              <a:t>26   </a:t>
            </a:r>
            <a:r>
              <a:rPr lang="en-US" altLang="zh-CN" sz="1400" b="1" dirty="0">
                <a:solidFill>
                  <a:srgbClr val="FF0000"/>
                </a:solidFill>
                <a:cs typeface="Times New Roman" panose="02020603050405020304" pitchFamily="18" charset="0"/>
              </a:rPr>
              <a:t>(Tuesday), 10am - 12:00pm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November 2 </a:t>
            </a:r>
            <a:r>
              <a:rPr lang="en-US" altLang="zh-CN" sz="1400" b="1" dirty="0">
                <a:solidFill>
                  <a:srgbClr val="FF0000"/>
                </a:solidFill>
                <a:cs typeface="Times New Roman" panose="02020603050405020304" pitchFamily="18" charset="0"/>
              </a:rPr>
              <a:t> (Tuesday), 10am - 12:00pm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70C0"/>
                </a:solidFill>
                <a:cs typeface="Times New Roman" panose="02020603050405020304" pitchFamily="18" charset="0"/>
              </a:rPr>
              <a:t>November </a:t>
            </a:r>
            <a:r>
              <a:rPr lang="en-US" altLang="zh-CN" sz="1400" b="1" dirty="0" smtClean="0">
                <a:solidFill>
                  <a:srgbClr val="0070C0"/>
                </a:solidFill>
                <a:cs typeface="Times New Roman" panose="02020603050405020304" pitchFamily="18" charset="0"/>
              </a:rPr>
              <a:t>9  </a:t>
            </a:r>
            <a:r>
              <a:rPr lang="en-US" altLang="zh-CN" sz="1400" b="1" dirty="0">
                <a:solidFill>
                  <a:srgbClr val="0070C0"/>
                </a:solidFill>
                <a:cs typeface="Times New Roman" panose="02020603050405020304" pitchFamily="18" charset="0"/>
              </a:rPr>
              <a:t>(Tuesday), </a:t>
            </a:r>
            <a:r>
              <a:rPr lang="en-US" altLang="zh-CN" sz="1400" b="1" i="1" dirty="0" smtClean="0">
                <a:solidFill>
                  <a:srgbClr val="0070C0"/>
                </a:solidFill>
                <a:cs typeface="Times New Roman" panose="02020603050405020304" pitchFamily="18" charset="0"/>
              </a:rPr>
              <a:t>9am </a:t>
            </a:r>
            <a:r>
              <a:rPr lang="en-US" altLang="zh-CN" sz="1400" b="1" i="1" dirty="0">
                <a:solidFill>
                  <a:srgbClr val="0070C0"/>
                </a:solidFill>
                <a:cs typeface="Times New Roman" panose="02020603050405020304" pitchFamily="18" charset="0"/>
              </a:rPr>
              <a:t>- </a:t>
            </a:r>
            <a:r>
              <a:rPr lang="en-US" altLang="zh-CN" sz="1400" b="1" i="1" dirty="0" smtClean="0">
                <a:solidFill>
                  <a:srgbClr val="0070C0"/>
                </a:solidFill>
                <a:cs typeface="Times New Roman" panose="02020603050405020304" pitchFamily="18" charset="0"/>
              </a:rPr>
              <a:t>11:00pm </a:t>
            </a:r>
            <a:r>
              <a:rPr lang="en-US" altLang="zh-CN" sz="1400" b="1" dirty="0" smtClean="0">
                <a:solidFill>
                  <a:srgbClr val="0070C0"/>
                </a:solidFill>
                <a:cs typeface="Times New Roman" panose="02020603050405020304" pitchFamily="18" charset="0"/>
              </a:rPr>
              <a:t>ET ------  (After Daylight Saving Time Ends)</a:t>
            </a:r>
            <a:endParaRPr lang="en-US" altLang="zh-CN" sz="1400" b="1" dirty="0">
              <a:solidFill>
                <a:srgbClr val="0070C0"/>
              </a:solidFill>
              <a:cs typeface="Times New Roman" panose="02020603050405020304" pitchFamily="18" charset="0"/>
            </a:endParaRPr>
          </a:p>
        </p:txBody>
      </p:sp>
      <p:sp>
        <p:nvSpPr>
          <p:cNvPr id="2" name="矩形 1"/>
          <p:cNvSpPr/>
          <p:nvPr/>
        </p:nvSpPr>
        <p:spPr>
          <a:xfrm>
            <a:off x="5181600" y="5257800"/>
            <a:ext cx="3757613" cy="584775"/>
          </a:xfrm>
          <a:prstGeom prst="rect">
            <a:avLst/>
          </a:prstGeom>
        </p:spPr>
        <p:txBody>
          <a:bodyPr wrap="square">
            <a:spAutoFit/>
          </a:bodyPr>
          <a:lstStyle/>
          <a:p>
            <a:r>
              <a:rPr lang="en-US" altLang="zh-CN" sz="800" b="1" dirty="0">
                <a:solidFill>
                  <a:srgbClr val="454545"/>
                </a:solidFill>
                <a:latin typeface="Helvetica" panose="020B0604020202020204" pitchFamily="34" charset="0"/>
              </a:rPr>
              <a:t>7 Nov 2021 - Daylight Saving Time Ends</a:t>
            </a:r>
          </a:p>
          <a:p>
            <a:r>
              <a:rPr lang="en-US" altLang="zh-CN" sz="800" dirty="0">
                <a:solidFill>
                  <a:srgbClr val="454545"/>
                </a:solidFill>
                <a:latin typeface="Helvetica" panose="020B0604020202020204" pitchFamily="34" charset="0"/>
              </a:rPr>
              <a:t>When local daylight time is about to reach</a:t>
            </a:r>
            <a:br>
              <a:rPr lang="en-US" altLang="zh-CN" sz="800" dirty="0">
                <a:solidFill>
                  <a:srgbClr val="454545"/>
                </a:solidFill>
                <a:latin typeface="Helvetica" panose="020B0604020202020204" pitchFamily="34" charset="0"/>
              </a:rPr>
            </a:br>
            <a:r>
              <a:rPr lang="en-US" altLang="zh-CN" sz="800" dirty="0">
                <a:solidFill>
                  <a:srgbClr val="454545"/>
                </a:solidFill>
                <a:latin typeface="Helvetica" panose="020B0604020202020204" pitchFamily="34" charset="0"/>
              </a:rPr>
              <a:t>Sunday, 7 November 2021, </a:t>
            </a:r>
            <a:r>
              <a:rPr lang="en-US" altLang="zh-CN" sz="800" b="1" dirty="0">
                <a:solidFill>
                  <a:srgbClr val="454545"/>
                </a:solidFill>
                <a:latin typeface="Helvetica" panose="020B0604020202020204" pitchFamily="34" charset="0"/>
              </a:rPr>
              <a:t>02:00:00</a:t>
            </a:r>
            <a:r>
              <a:rPr lang="en-US" altLang="zh-CN" sz="800" dirty="0">
                <a:solidFill>
                  <a:srgbClr val="454545"/>
                </a:solidFill>
                <a:latin typeface="Helvetica" panose="020B0604020202020204" pitchFamily="34" charset="0"/>
              </a:rPr>
              <a:t> clocks are turned </a:t>
            </a:r>
            <a:r>
              <a:rPr lang="en-US" altLang="zh-CN" sz="800" b="1" dirty="0">
                <a:solidFill>
                  <a:srgbClr val="454545"/>
                </a:solidFill>
                <a:latin typeface="Helvetica" panose="020B0604020202020204" pitchFamily="34" charset="0"/>
              </a:rPr>
              <a:t>backward</a:t>
            </a:r>
            <a:r>
              <a:rPr lang="en-US" altLang="zh-CN" sz="800" dirty="0">
                <a:solidFill>
                  <a:srgbClr val="454545"/>
                </a:solidFill>
                <a:latin typeface="Helvetica" panose="020B0604020202020204" pitchFamily="34" charset="0"/>
              </a:rPr>
              <a:t> 1 hour to</a:t>
            </a:r>
            <a:br>
              <a:rPr lang="en-US" altLang="zh-CN" sz="800" dirty="0">
                <a:solidFill>
                  <a:srgbClr val="454545"/>
                </a:solidFill>
                <a:latin typeface="Helvetica" panose="020B0604020202020204" pitchFamily="34" charset="0"/>
              </a:rPr>
            </a:br>
            <a:r>
              <a:rPr lang="en-US" altLang="zh-CN" sz="800" dirty="0">
                <a:solidFill>
                  <a:srgbClr val="454545"/>
                </a:solidFill>
                <a:latin typeface="Helvetica" panose="020B0604020202020204" pitchFamily="34" charset="0"/>
              </a:rPr>
              <a:t>Sunday, 7 November 2021, </a:t>
            </a:r>
            <a:r>
              <a:rPr lang="en-US" altLang="zh-CN" sz="800" b="1" dirty="0">
                <a:solidFill>
                  <a:srgbClr val="454545"/>
                </a:solidFill>
                <a:latin typeface="Helvetica" panose="020B0604020202020204" pitchFamily="34" charset="0"/>
              </a:rPr>
              <a:t>01:00:00</a:t>
            </a:r>
            <a:r>
              <a:rPr lang="en-US" altLang="zh-CN" sz="800" dirty="0">
                <a:solidFill>
                  <a:srgbClr val="454545"/>
                </a:solidFill>
                <a:latin typeface="Helvetica" panose="020B0604020202020204" pitchFamily="34" charset="0"/>
              </a:rPr>
              <a:t> local standard time instead.</a:t>
            </a:r>
            <a:endParaRPr lang="en-US" altLang="zh-CN" sz="800" b="0" i="0" dirty="0">
              <a:solidFill>
                <a:srgbClr val="454545"/>
              </a:solidFill>
              <a:effectLst/>
              <a:latin typeface="Helvetica" panose="020B0604020202020204" pitchFamily="34" charset="0"/>
            </a:endParaRPr>
          </a:p>
        </p:txBody>
      </p:sp>
    </p:spTree>
    <p:extLst>
      <p:ext uri="{BB962C8B-B14F-4D97-AF65-F5344CB8AC3E}">
        <p14:creationId xmlns:p14="http://schemas.microsoft.com/office/powerpoint/2010/main" val="3695059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29</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26</a:t>
            </a:r>
            <a:r>
              <a:rPr lang="en-US" altLang="zh-CN" sz="2800" dirty="0" smtClean="0">
                <a:solidFill>
                  <a:srgbClr val="FF0000"/>
                </a:solidFill>
              </a:rPr>
              <a:t>a</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smtClean="0"/>
              <a:t>The </a:t>
            </a:r>
            <a:r>
              <a:rPr lang="en-US" altLang="zh-CN" sz="1600" dirty="0"/>
              <a:t>NDPA sounding defined in 11bf consists of</a:t>
            </a:r>
            <a:r>
              <a:rPr lang="en-US" altLang="zh-CN" sz="1600" dirty="0" smtClean="0"/>
              <a:t>:</a:t>
            </a:r>
            <a:endParaRPr lang="zh-CN" altLang="zh-CN" sz="1600" dirty="0" smtClean="0"/>
          </a:p>
          <a:p>
            <a:pPr lvl="2"/>
            <a:r>
              <a:rPr lang="en-US" altLang="zh-CN" sz="1400" dirty="0" smtClean="0"/>
              <a:t>The </a:t>
            </a:r>
            <a:r>
              <a:rPr lang="en-US" altLang="zh-CN" sz="1400" dirty="0"/>
              <a:t>measurement is initiated by an NDP Announcement frame. </a:t>
            </a:r>
          </a:p>
          <a:p>
            <a:pPr lvl="2"/>
            <a:r>
              <a:rPr lang="en-US" altLang="zh-CN" sz="1400" dirty="0" smtClean="0"/>
              <a:t>The </a:t>
            </a:r>
            <a:r>
              <a:rPr lang="en-US" altLang="zh-CN" sz="1400" dirty="0"/>
              <a:t>transmitter shall transmit an NDP SIFS after transmitting the NDP Announcement frame.</a:t>
            </a:r>
          </a:p>
          <a:p>
            <a:pPr lvl="2"/>
            <a:r>
              <a:rPr lang="en-US" altLang="zh-CN" sz="1400" dirty="0" smtClean="0"/>
              <a:t>The </a:t>
            </a:r>
            <a:r>
              <a:rPr lang="en-US" altLang="zh-CN" sz="1400" dirty="0"/>
              <a:t>detailed definition of the NDP Announcement frame is TBD.</a:t>
            </a:r>
          </a:p>
          <a:p>
            <a:pPr lvl="2"/>
            <a:r>
              <a:rPr lang="en-US" altLang="zh-CN" sz="1400" dirty="0" smtClean="0"/>
              <a:t>The </a:t>
            </a:r>
            <a:r>
              <a:rPr lang="en-US" altLang="zh-CN" sz="1400" dirty="0"/>
              <a:t>process to validate the STA(s) participation is TBD</a:t>
            </a:r>
          </a:p>
          <a:p>
            <a:pPr lvl="1"/>
            <a:r>
              <a:rPr lang="en-US" altLang="zh-CN" sz="1600" dirty="0" smtClean="0"/>
              <a:t>Note </a:t>
            </a:r>
            <a:r>
              <a:rPr lang="en-US" altLang="zh-CN" sz="1600" dirty="0"/>
              <a:t>: This can be applied to pre-HE STAs (i.e. not limited to HE and/or EHT STAs</a:t>
            </a:r>
            <a:r>
              <a:rPr lang="en-US" altLang="zh-CN" sz="1600" dirty="0" smtClean="0"/>
              <a:t>)</a:t>
            </a:r>
          </a:p>
          <a:p>
            <a:pPr lvl="1"/>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Dongguk </a:t>
            </a:r>
            <a:r>
              <a:rPr lang="en-US" altLang="zh-CN" sz="1600" b="1" kern="0" dirty="0" smtClean="0"/>
              <a:t>Lim 	</a:t>
            </a:r>
            <a:r>
              <a:rPr lang="en-US" altLang="zh-CN" sz="1600" b="1" dirty="0" smtClean="0"/>
              <a:t>	</a:t>
            </a:r>
            <a:r>
              <a:rPr lang="en-US" altLang="zh-CN" sz="1600" b="1" kern="0" dirty="0" smtClean="0"/>
              <a:t>Second: </a:t>
            </a:r>
            <a:r>
              <a:rPr lang="en-US" altLang="zh-CN" sz="1600" b="1" kern="0" dirty="0"/>
              <a:t>Claudio da Silva</a:t>
            </a:r>
            <a:r>
              <a:rPr lang="en-US" altLang="zh-CN" sz="1600" b="1" kern="0" dirty="0" smtClean="0"/>
              <a:t>	</a:t>
            </a:r>
          </a:p>
          <a:p>
            <a:pPr marL="342900" lvl="1" indent="-342900" algn="just">
              <a:buFont typeface="Arial" panose="020B0604020202020204" pitchFamily="34" charset="0"/>
              <a:buChar char="•"/>
              <a:defRPr/>
            </a:pPr>
            <a:r>
              <a:rPr lang="en-US" altLang="zh-CN" sz="1600" b="1" kern="0" dirty="0"/>
              <a:t>Preliminary Result: </a:t>
            </a:r>
            <a:r>
              <a:rPr lang="en-US" altLang="zh-CN" sz="1600" b="1" kern="0" dirty="0" smtClean="0"/>
              <a:t>  (   </a:t>
            </a:r>
            <a:r>
              <a:rPr lang="en-US" altLang="zh-CN" sz="1600" b="1" kern="0" dirty="0"/>
              <a:t>Y/  N</a:t>
            </a:r>
            <a:r>
              <a:rPr lang="en-US" altLang="zh-CN" sz="1600" b="1" kern="0" dirty="0" smtClean="0"/>
              <a:t>/ A</a:t>
            </a:r>
            <a:r>
              <a:rPr lang="en-US" altLang="zh-CN" sz="1600" b="1" kern="0" dirty="0"/>
              <a:t>)</a:t>
            </a:r>
          </a:p>
          <a:p>
            <a:pPr marL="342900" lvl="1" indent="-342900" algn="just">
              <a:buFont typeface="Arial" panose="020B0604020202020204" pitchFamily="34" charset="0"/>
              <a:buChar char="•"/>
              <a:defRPr/>
            </a:pPr>
            <a:r>
              <a:rPr lang="en-US" altLang="zh-CN" sz="1600" b="1" kern="0" dirty="0"/>
              <a:t>Result</a:t>
            </a:r>
            <a:r>
              <a:rPr lang="en-US" altLang="zh-CN" sz="1600" b="1" kern="0" dirty="0" smtClean="0"/>
              <a: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35923990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3388ED4-44FC-4D14-9DF0-EF4B3505936F}" type="slidenum">
              <a:rPr lang="en-US" altLang="en-US" sz="1200" b="0" smtClean="0"/>
              <a:pPr>
                <a:spcBef>
                  <a:spcPct val="0"/>
                </a:spcBef>
                <a:buFontTx/>
                <a:buNone/>
              </a:pPr>
              <a:t>3</a:t>
            </a:fld>
            <a:endParaRPr lang="en-US" altLang="en-US" sz="1200" b="0" smtClean="0"/>
          </a:p>
        </p:txBody>
      </p:sp>
      <p:sp>
        <p:nvSpPr>
          <p:cNvPr id="717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contains the IEEE 802.11 Task Group bf agenda items for the teleconference calls on </a:t>
            </a:r>
            <a:r>
              <a:rPr lang="en-US" altLang="en-US" dirty="0" smtClean="0">
                <a:solidFill>
                  <a:srgbClr val="0000FF"/>
                </a:solidFill>
              </a:rPr>
              <a:t>July </a:t>
            </a:r>
            <a:r>
              <a:rPr lang="en-US" altLang="en-US" dirty="0">
                <a:solidFill>
                  <a:srgbClr val="0000FF"/>
                </a:solidFill>
              </a:rPr>
              <a:t>27, August </a:t>
            </a:r>
            <a:r>
              <a:rPr lang="en-US" altLang="en-US" strike="sngStrike" dirty="0">
                <a:solidFill>
                  <a:srgbClr val="0000FF"/>
                </a:solidFill>
              </a:rPr>
              <a:t>10</a:t>
            </a:r>
            <a:r>
              <a:rPr lang="en-US" altLang="en-US" dirty="0">
                <a:solidFill>
                  <a:srgbClr val="0000FF"/>
                </a:solidFill>
              </a:rPr>
              <a:t>, 17, 24, 31, September </a:t>
            </a:r>
            <a:r>
              <a:rPr lang="en-US" altLang="en-US" dirty="0" smtClean="0">
                <a:solidFill>
                  <a:srgbClr val="0000FF"/>
                </a:solidFill>
              </a:rPr>
              <a:t>7</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7173"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30</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26</a:t>
            </a:r>
            <a:r>
              <a:rPr lang="en-US" altLang="zh-CN" sz="2800" dirty="0" smtClean="0">
                <a:solidFill>
                  <a:srgbClr val="FF0000"/>
                </a:solidFill>
              </a:rPr>
              <a:t>b </a:t>
            </a:r>
            <a:r>
              <a:rPr lang="en-US" altLang="zh-CN" sz="2800" dirty="0" smtClean="0"/>
              <a:t>Motion </a:t>
            </a:r>
            <a:r>
              <a:rPr lang="en-US" altLang="zh-CN" sz="2800" dirty="0"/>
              <a:t>to amend</a:t>
            </a:r>
            <a:endParaRPr lang="en-US" altLang="en-US" sz="2800" dirty="0"/>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smtClean="0"/>
              <a:t>Move </a:t>
            </a:r>
            <a:r>
              <a:rPr lang="en-US" altLang="zh-CN" sz="1800" kern="0" dirty="0"/>
              <a:t>to add the following to 11bf SFD</a:t>
            </a:r>
            <a:r>
              <a:rPr lang="en-US" altLang="zh-CN" sz="1800" kern="0" dirty="0" smtClean="0"/>
              <a:t>:</a:t>
            </a:r>
          </a:p>
          <a:p>
            <a:pPr lvl="1"/>
            <a:r>
              <a:rPr lang="en-US" altLang="zh-CN" sz="1600" dirty="0" smtClean="0"/>
              <a:t>The </a:t>
            </a:r>
            <a:r>
              <a:rPr lang="en-US" altLang="zh-CN" sz="1600" dirty="0"/>
              <a:t>NDPA sounding defined in 11bf consists of</a:t>
            </a:r>
            <a:r>
              <a:rPr lang="en-US" altLang="zh-CN" sz="1600" dirty="0" smtClean="0"/>
              <a:t>:</a:t>
            </a:r>
            <a:endParaRPr lang="zh-CN" altLang="zh-CN" sz="1600" dirty="0" smtClean="0"/>
          </a:p>
          <a:p>
            <a:pPr lvl="2"/>
            <a:r>
              <a:rPr lang="en-US" altLang="zh-CN" sz="1400" dirty="0" smtClean="0"/>
              <a:t>A </a:t>
            </a:r>
            <a:r>
              <a:rPr lang="en-US" altLang="zh-CN" sz="1400" dirty="0"/>
              <a:t>transmission of an NDP Announcement frame </a:t>
            </a:r>
          </a:p>
          <a:p>
            <a:pPr lvl="2"/>
            <a:r>
              <a:rPr lang="en-US" altLang="zh-CN" sz="1400" dirty="0" smtClean="0"/>
              <a:t>A </a:t>
            </a:r>
            <a:r>
              <a:rPr lang="en-US" altLang="zh-CN" sz="1400" dirty="0"/>
              <a:t>transmission of an NDP SIFS after transmitting the NDP Announcement </a:t>
            </a:r>
            <a:r>
              <a:rPr lang="en-US" altLang="zh-CN" sz="1400" dirty="0" smtClean="0"/>
              <a:t>frame</a:t>
            </a:r>
          </a:p>
          <a:p>
            <a:pPr lvl="2"/>
            <a:endParaRPr lang="en-US" altLang="zh-CN" sz="1400" dirty="0" smtClean="0"/>
          </a:p>
          <a:p>
            <a:pPr lvl="1"/>
            <a:r>
              <a:rPr lang="en-US" altLang="zh-CN" sz="1600" dirty="0" smtClean="0"/>
              <a:t>Note </a:t>
            </a:r>
            <a:r>
              <a:rPr lang="en-US" altLang="zh-CN" sz="1600" dirty="0"/>
              <a:t>: </a:t>
            </a:r>
            <a:r>
              <a:rPr lang="en-US" altLang="zh-CN" sz="1600" dirty="0" smtClean="0"/>
              <a:t>The detailed definition of the NDP Announcement frame is TBD.</a:t>
            </a:r>
          </a:p>
          <a:p>
            <a:pPr lvl="1"/>
            <a:r>
              <a:rPr lang="en-US" altLang="zh-CN" sz="1600" dirty="0" smtClean="0"/>
              <a:t>Note </a:t>
            </a:r>
            <a:r>
              <a:rPr lang="en-US" altLang="zh-CN" sz="1600" dirty="0"/>
              <a:t>: This may be applied to pre-HE STAs (i.e. not limited to HE and/or EHT STAs)</a:t>
            </a:r>
            <a:endParaRPr lang="en-US" altLang="zh-CN" sz="1600" dirty="0" smtClean="0"/>
          </a:p>
          <a:p>
            <a:pPr lvl="1"/>
            <a:endParaRPr lang="en-US" altLang="zh-CN" sz="1600" kern="0" dirty="0" smtClean="0"/>
          </a:p>
          <a:p>
            <a:pPr marL="342900" lvl="1" indent="-342900" algn="just">
              <a:buFont typeface="Arial" panose="020B0604020202020204" pitchFamily="34" charset="0"/>
              <a:buChar char="•"/>
              <a:defRPr/>
            </a:pPr>
            <a:r>
              <a:rPr lang="en-US" altLang="zh-CN" sz="1600" b="1" kern="0" dirty="0" smtClean="0"/>
              <a:t>Move</a:t>
            </a:r>
            <a:r>
              <a:rPr lang="en-US" altLang="zh-CN" sz="1600" b="1" kern="0" dirty="0"/>
              <a:t>: Rui Yang </a:t>
            </a:r>
            <a:r>
              <a:rPr lang="en-US" altLang="zh-CN" sz="1600" b="1" kern="0" dirty="0" smtClean="0"/>
              <a:t>	</a:t>
            </a:r>
            <a:r>
              <a:rPr lang="en-US" altLang="zh-CN" sz="1600" b="1" dirty="0" smtClean="0"/>
              <a:t>	</a:t>
            </a:r>
            <a:r>
              <a:rPr lang="en-US" altLang="zh-CN" sz="1600" b="1" kern="0" dirty="0" smtClean="0"/>
              <a:t>Second: </a:t>
            </a:r>
            <a:r>
              <a:rPr lang="en-US" altLang="zh-CN" sz="1600" b="1" kern="0" dirty="0"/>
              <a:t> Solomon Trainin</a:t>
            </a:r>
            <a:r>
              <a:rPr lang="en-US" altLang="zh-CN" sz="1600" b="1" kern="0" dirty="0" smtClean="0"/>
              <a:t>	</a:t>
            </a:r>
          </a:p>
          <a:p>
            <a:pPr marL="342900" lvl="1" indent="-342900" algn="just">
              <a:spcBef>
                <a:spcPct val="0"/>
              </a:spcBef>
              <a:buFont typeface="Arial" panose="020B0604020202020204" pitchFamily="34" charset="0"/>
              <a:buChar char="•"/>
              <a:defRPr/>
            </a:pPr>
            <a:r>
              <a:rPr lang="en-US" altLang="zh-CN" sz="1600" b="1" kern="0" dirty="0" smtClean="0"/>
              <a:t>Result*: </a:t>
            </a:r>
            <a:r>
              <a:rPr lang="en-US" altLang="zh-CN" sz="1600" dirty="0" smtClean="0">
                <a:solidFill>
                  <a:srgbClr val="000000"/>
                </a:solidFill>
                <a:highlight>
                  <a:srgbClr val="00FF00"/>
                </a:highlight>
                <a:latin typeface="Times New Roman" panose="02020603050405020304" pitchFamily="18" charset="0"/>
                <a:cs typeface="+mn-cs"/>
              </a:rPr>
              <a:t>Approved </a:t>
            </a:r>
            <a:r>
              <a:rPr lang="en-US" altLang="zh-CN" sz="1600" dirty="0">
                <a:solidFill>
                  <a:srgbClr val="000000"/>
                </a:solidFill>
                <a:highlight>
                  <a:srgbClr val="00FF00"/>
                </a:highlight>
                <a:latin typeface="Times New Roman" panose="02020603050405020304" pitchFamily="18" charset="0"/>
                <a:cs typeface="+mn-cs"/>
              </a:rPr>
              <a:t>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smtClean="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27054504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31</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26</a:t>
            </a:r>
            <a:r>
              <a:rPr lang="en-US" altLang="zh-CN" sz="2800" dirty="0" smtClean="0">
                <a:solidFill>
                  <a:srgbClr val="FF0000"/>
                </a:solidFill>
              </a:rPr>
              <a:t>c</a:t>
            </a:r>
            <a:endParaRPr lang="en-US" altLang="en-US" sz="2800" dirty="0">
              <a:solidFill>
                <a:srgbClr val="FF0000"/>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smtClean="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endParaRPr lang="en-US" altLang="zh-CN" sz="1600" b="1" kern="0" dirty="0" smtClean="0"/>
          </a:p>
          <a:p>
            <a:pPr marL="342900" lvl="1" indent="-342900" algn="just">
              <a:buFont typeface="Arial" panose="020B0604020202020204" pitchFamily="34" charset="0"/>
              <a:buChar char="•"/>
              <a:defRPr/>
            </a:pPr>
            <a:r>
              <a:rPr lang="en-US" altLang="zh-CN" sz="16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40539257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C4ED637-7F2E-41AD-AE0D-FC461299F22A}" type="slidenum">
              <a:rPr lang="en-US" altLang="en-US" sz="1200" b="0" smtClean="0"/>
              <a:pPr>
                <a:spcBef>
                  <a:spcPct val="0"/>
                </a:spcBef>
                <a:buFontTx/>
                <a:buNone/>
              </a:pPr>
              <a:t>32</a:t>
            </a:fld>
            <a:endParaRPr lang="en-US" altLang="en-US" sz="1200" b="0" smtClean="0"/>
          </a:p>
        </p:txBody>
      </p:sp>
      <p:sp>
        <p:nvSpPr>
          <p:cNvPr id="184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000" dirty="0" smtClean="0">
                <a:solidFill>
                  <a:srgbClr val="0000FF"/>
                </a:solidFill>
                <a:cs typeface="Times New Roman" panose="02020603050405020304" pitchFamily="18" charset="0"/>
              </a:rPr>
              <a:t>September </a:t>
            </a:r>
            <a:r>
              <a:rPr lang="en-US" altLang="en-US" sz="3000" dirty="0">
                <a:solidFill>
                  <a:srgbClr val="0000FF"/>
                </a:solidFill>
                <a:cs typeface="Times New Roman" panose="02020603050405020304" pitchFamily="18" charset="0"/>
              </a:rPr>
              <a:t>7</a:t>
            </a:r>
          </a:p>
        </p:txBody>
      </p:sp>
      <p:sp>
        <p:nvSpPr>
          <p:cNvPr id="18436" name="Rectangle 3"/>
          <p:cNvSpPr txBox="1">
            <a:spLocks noChangeArrowheads="1"/>
          </p:cNvSpPr>
          <p:nvPr/>
        </p:nvSpPr>
        <p:spPr bwMode="auto">
          <a:xfrm>
            <a:off x="685800" y="1295400"/>
            <a:ext cx="81534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smtClean="0"/>
              <a:t>TGbf</a:t>
            </a:r>
            <a:r>
              <a:rPr lang="en-US" altLang="zh-CN" sz="1600" dirty="0" smtClean="0"/>
              <a:t> Timeline</a:t>
            </a:r>
            <a:endParaRPr lang="en-US" altLang="zh-CN" sz="1600" dirty="0"/>
          </a:p>
          <a:p>
            <a:pPr algn="just"/>
            <a:r>
              <a:rPr lang="en-US" altLang="en-US" sz="1600" dirty="0" smtClean="0"/>
              <a:t>Call </a:t>
            </a:r>
            <a:r>
              <a:rPr lang="en-US" altLang="en-US" sz="1600" dirty="0"/>
              <a:t>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en-US" sz="1600" dirty="0">
                <a:solidFill>
                  <a:srgbClr val="0000FF"/>
                </a:solidFill>
              </a:rPr>
              <a:t>Motion</a:t>
            </a:r>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smtClean="0"/>
              <a:t>?</a:t>
            </a:r>
          </a:p>
          <a:p>
            <a:pPr marL="342900" lvl="1" indent="-342900" algn="just">
              <a:buChar char="•"/>
            </a:pPr>
            <a:r>
              <a:rPr lang="en-US" altLang="en-US" sz="1600" b="1" dirty="0" smtClean="0"/>
              <a:t>Adjourn</a:t>
            </a:r>
            <a:endParaRPr lang="en-US" altLang="en-US" sz="1600" b="1" dirty="0"/>
          </a:p>
        </p:txBody>
      </p:sp>
      <p:sp>
        <p:nvSpPr>
          <p:cNvPr id="1843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8" name="TextBox 7"/>
          <p:cNvSpPr txBox="1"/>
          <p:nvPr/>
        </p:nvSpPr>
        <p:spPr>
          <a:xfrm>
            <a:off x="5715000" y="5715000"/>
            <a:ext cx="2971800" cy="914400"/>
          </a:xfrm>
          <a:prstGeom prst="rect">
            <a:avLst/>
          </a:prstGeom>
          <a:noFill/>
        </p:spPr>
        <p:txBody>
          <a:bodyPr>
            <a:normAutofit fontScale="55000" lnSpcReduction="20000"/>
          </a:bodyPr>
          <a:lstStyle/>
          <a:p>
            <a:pPr>
              <a:defRPr/>
            </a:pPr>
            <a:r>
              <a:rPr lang="en-US" sz="1600" b="1" dirty="0"/>
              <a:t>Notes:  </a:t>
            </a:r>
          </a:p>
          <a:p>
            <a:pPr marL="742950" lvl="1" indent="-285750">
              <a:buFont typeface="Arial" panose="020B0604020202020204" pitchFamily="34" charset="0"/>
              <a:buChar char="•"/>
              <a:defRPr/>
            </a:pPr>
            <a:r>
              <a:rPr lang="en-US" sz="1600" b="1" dirty="0">
                <a:solidFill>
                  <a:srgbClr val="00B050"/>
                </a:solidFill>
              </a:rPr>
              <a:t>Docs in green have been presented.</a:t>
            </a:r>
          </a:p>
          <a:p>
            <a:pPr marL="742950" lvl="1" indent="-285750">
              <a:buFont typeface="Arial" panose="020B0604020202020204" pitchFamily="34" charset="0"/>
              <a:buChar char="•"/>
              <a:defRPr/>
            </a:pPr>
            <a:r>
              <a:rPr lang="en-US" sz="1600" b="1" dirty="0">
                <a:solidFill>
                  <a:srgbClr val="FF0000"/>
                </a:solidFill>
              </a:rPr>
              <a:t>Docs in red have been withdrawn.</a:t>
            </a:r>
          </a:p>
          <a:p>
            <a:pPr marL="742950" lvl="1" indent="-285750">
              <a:buFont typeface="Arial" panose="020B0604020202020204" pitchFamily="34" charset="0"/>
              <a:buChar char="•"/>
              <a:defRPr/>
            </a:pPr>
            <a:r>
              <a:rPr lang="en-US" sz="1600" b="1" dirty="0"/>
              <a:t>Docs in black have NOT been presented.</a:t>
            </a:r>
          </a:p>
          <a:p>
            <a:pPr marL="742950" lvl="1" indent="-285750">
              <a:buFont typeface="Arial" panose="020B0604020202020204" pitchFamily="34" charset="0"/>
              <a:buChar char="•"/>
              <a:defRPr/>
            </a:pPr>
            <a:r>
              <a:rPr lang="en-US" sz="1600" b="1" dirty="0">
                <a:solidFill>
                  <a:srgbClr val="FFC000"/>
                </a:solidFill>
              </a:rPr>
              <a:t>Docs in yellow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4228925275"/>
              </p:ext>
            </p:extLst>
          </p:nvPr>
        </p:nvGraphicFramePr>
        <p:xfrm>
          <a:off x="762000" y="3483138"/>
          <a:ext cx="8229601" cy="2044386"/>
        </p:xfrm>
        <a:graphic>
          <a:graphicData uri="http://schemas.openxmlformats.org/drawingml/2006/table">
            <a:tbl>
              <a:tblPr firstRow="1" bandRow="1">
                <a:tableStyleId>{C4B1156A-380E-4F78-BDF5-A606A8083BF9}</a:tableStyleId>
              </a:tblPr>
              <a:tblGrid>
                <a:gridCol w="731960"/>
                <a:gridCol w="1858840"/>
                <a:gridCol w="4471622"/>
                <a:gridCol w="1167179"/>
              </a:tblGrid>
              <a:tr h="245296">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21/1322</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Solomon Trainin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WLAN sensing procedure text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21/1409</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Yi </a:t>
                      </a:r>
                      <a:r>
                        <a:rPr lang="en-US" altLang="zh-CN" sz="1100" dirty="0" err="1" smtClean="0">
                          <a:solidFill>
                            <a:schemeClr val="tx1"/>
                          </a:solidFill>
                        </a:rPr>
                        <a:t>Lv</a:t>
                      </a:r>
                      <a:r>
                        <a:rPr lang="en-US" altLang="zh-CN" sz="1100" dirty="0" smtClean="0">
                          <a:solidFill>
                            <a:schemeClr val="tx1"/>
                          </a:solidFill>
                        </a:rPr>
                        <a:t> (Huawei)</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Channel Models for WLAN Sensing Systems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21/1331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err="1" smtClean="0">
                          <a:solidFill>
                            <a:schemeClr val="tx1"/>
                          </a:solidFill>
                        </a:rPr>
                        <a:t>Yuqiang</a:t>
                      </a:r>
                      <a:r>
                        <a:rPr lang="en-US" altLang="zh-CN" sz="1100" dirty="0" smtClean="0">
                          <a:solidFill>
                            <a:schemeClr val="tx1"/>
                          </a:solidFill>
                        </a:rPr>
                        <a:t> Zhang(XGIMI Technology </a:t>
                      </a:r>
                      <a:r>
                        <a:rPr lang="en-US" altLang="zh-CN" sz="1100" dirty="0" err="1" smtClean="0">
                          <a:solidFill>
                            <a:schemeClr val="tx1"/>
                          </a:solidFill>
                        </a:rPr>
                        <a:t>Co.Ltd</a:t>
                      </a:r>
                      <a:r>
                        <a:rPr lang="en-US" altLang="zh-CN" sz="1100" dirty="0" smtClean="0">
                          <a:solidFill>
                            <a:schemeClr val="tx1"/>
                          </a:solidFill>
                        </a:rPr>
                        <a:t>)</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Q&amp;A: Further consideration on sensing measurement flow for non-AP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21/1431</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Assaf Kasher (Qualcomm)</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DMG-</a:t>
                      </a:r>
                      <a:r>
                        <a:rPr lang="en-US" altLang="zh-CN" sz="1100" dirty="0" err="1" smtClean="0">
                          <a:solidFill>
                            <a:schemeClr val="tx1"/>
                          </a:solidFill>
                        </a:rPr>
                        <a:t>bistatic</a:t>
                      </a:r>
                      <a:r>
                        <a:rPr lang="en-US" altLang="zh-CN" sz="1100" dirty="0" smtClean="0">
                          <a:solidFill>
                            <a:schemeClr val="tx1"/>
                          </a:solidFill>
                        </a:rPr>
                        <a:t>-radar-PHY-and-Low-MAC</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21/1438</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Chaoming Luo (OPPO)</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Discussion on reporting procedure</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21/1445</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smtClean="0">
                          <a:solidFill>
                            <a:schemeClr val="tx1"/>
                          </a:solidFill>
                        </a:rPr>
                        <a:t>Dong Wei (NXP)</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Requirements for Sensing Transmitters</a:t>
                      </a: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dirty="0" smtClean="0">
                          <a:solidFill>
                            <a:schemeClr val="tx1"/>
                          </a:solidFill>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dirty="0" smtClean="0">
                        <a:solidFill>
                          <a:schemeClr val="tx1"/>
                        </a:solidFill>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dirty="0" smtClean="0">
                        <a:solidFill>
                          <a:schemeClr val="tx1"/>
                        </a:solidFill>
                      </a:endParaRPr>
                    </a:p>
                  </a:txBody>
                  <a:tcPr marL="36000" marR="36000" marT="17901" marB="17901" anchor="ctr"/>
                </a:tc>
              </a:tr>
            </a:tbl>
          </a:graphicData>
        </a:graphic>
      </p:graphicFrame>
    </p:spTree>
    <p:extLst>
      <p:ext uri="{BB962C8B-B14F-4D97-AF65-F5344CB8AC3E}">
        <p14:creationId xmlns:p14="http://schemas.microsoft.com/office/powerpoint/2010/main" val="202722714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1AB2EE6-FE30-4D0C-913B-802607E59985}" type="slidenum">
              <a:rPr lang="en-US" altLang="en-US" sz="1200" b="0" smtClean="0"/>
              <a:pPr>
                <a:spcBef>
                  <a:spcPct val="0"/>
                </a:spcBef>
                <a:buFontTx/>
                <a:buNone/>
              </a:pPr>
              <a:t>33</a:t>
            </a:fld>
            <a:endParaRPr lang="en-US" altLang="en-US" sz="1200" b="0" smtClean="0"/>
          </a:p>
        </p:txBody>
      </p:sp>
      <p:sp>
        <p:nvSpPr>
          <p:cNvPr id="2150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2800" dirty="0" err="1"/>
              <a:t>TGbf</a:t>
            </a:r>
            <a:r>
              <a:rPr lang="en-US" altLang="zh-CN" sz="2800" dirty="0"/>
              <a:t> </a:t>
            </a:r>
            <a:r>
              <a:rPr lang="en-US" altLang="zh-CN" sz="2800" dirty="0" smtClean="0"/>
              <a:t>Timeline</a:t>
            </a:r>
            <a:endParaRPr lang="en-US" altLang="zh-CN" sz="2800" dirty="0"/>
          </a:p>
        </p:txBody>
      </p:sp>
      <p:sp>
        <p:nvSpPr>
          <p:cNvPr id="21508" name="Rectangle 3"/>
          <p:cNvSpPr txBox="1">
            <a:spLocks noChangeArrowheads="1"/>
          </p:cNvSpPr>
          <p:nvPr/>
        </p:nvSpPr>
        <p:spPr bwMode="auto">
          <a:xfrm>
            <a:off x="685800" y="1447800"/>
            <a:ext cx="7858125"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algn="just"/>
            <a:r>
              <a:rPr lang="en-US" altLang="zh-CN" sz="2400" dirty="0"/>
              <a:t>PAR approved			Sep, 2020</a:t>
            </a:r>
          </a:p>
          <a:p>
            <a:pPr lvl="1" algn="just"/>
            <a:r>
              <a:rPr lang="en-US" altLang="zh-CN" sz="2400" dirty="0"/>
              <a:t>First TG meeting		Oct, 2020</a:t>
            </a:r>
          </a:p>
          <a:p>
            <a:pPr lvl="1" algn="just"/>
            <a:r>
              <a:rPr lang="en-US" altLang="zh-CN" sz="2400" dirty="0">
                <a:solidFill>
                  <a:srgbClr val="FF0000"/>
                </a:solidFill>
              </a:rPr>
              <a:t>D0.1 				</a:t>
            </a:r>
            <a:r>
              <a:rPr lang="en-US" altLang="zh-CN" sz="2400" i="1" dirty="0">
                <a:solidFill>
                  <a:srgbClr val="FF0000"/>
                </a:solidFill>
              </a:rPr>
              <a:t>Jan, 2022</a:t>
            </a:r>
          </a:p>
          <a:p>
            <a:pPr lvl="1" algn="just"/>
            <a:r>
              <a:rPr lang="en-US" altLang="zh-CN" sz="2400" dirty="0"/>
              <a:t>Initial Letter Ballot (D1.0)	</a:t>
            </a:r>
            <a:r>
              <a:rPr lang="en-US" altLang="zh-CN" sz="2400" i="1" dirty="0"/>
              <a:t>Jul, 2022 </a:t>
            </a:r>
          </a:p>
          <a:p>
            <a:pPr lvl="1" algn="just"/>
            <a:r>
              <a:rPr lang="en-US" altLang="zh-CN" sz="2400" dirty="0"/>
              <a:t>Recirculation LB (D2.0)	</a:t>
            </a:r>
            <a:r>
              <a:rPr lang="en-US" altLang="zh-CN" sz="2400" i="1" dirty="0"/>
              <a:t>Jan, 2023</a:t>
            </a:r>
          </a:p>
          <a:p>
            <a:pPr lvl="1" algn="just"/>
            <a:r>
              <a:rPr lang="en-US" altLang="zh-CN" sz="2400" dirty="0"/>
              <a:t>Recirculation LB (D3.0)	</a:t>
            </a:r>
            <a:r>
              <a:rPr lang="en-US" altLang="zh-CN" sz="2400" i="1" dirty="0"/>
              <a:t>May, 2023</a:t>
            </a:r>
          </a:p>
          <a:p>
            <a:pPr lvl="1" algn="just"/>
            <a:r>
              <a:rPr lang="en-US" altLang="zh-CN" sz="2400" dirty="0"/>
              <a:t>Initial SA Ballot (D4.0)		Sep 2023</a:t>
            </a:r>
          </a:p>
          <a:p>
            <a:pPr lvl="1" algn="just"/>
            <a:r>
              <a:rPr lang="en-US" altLang="zh-CN" sz="2400" dirty="0"/>
              <a:t>Final 802.11 WG approval	</a:t>
            </a:r>
            <a:r>
              <a:rPr lang="en-US" altLang="zh-CN" sz="2400" i="1" dirty="0"/>
              <a:t>July 2024 </a:t>
            </a:r>
          </a:p>
          <a:p>
            <a:pPr lvl="1" algn="just"/>
            <a:r>
              <a:rPr lang="en-US" altLang="zh-CN" sz="2400" dirty="0"/>
              <a:t>802 EC approval		</a:t>
            </a:r>
            <a:r>
              <a:rPr lang="en-US" altLang="zh-CN" sz="2400" i="1" dirty="0"/>
              <a:t>July 2024 </a:t>
            </a:r>
          </a:p>
          <a:p>
            <a:pPr lvl="1" algn="just"/>
            <a:r>
              <a:rPr lang="en-US" altLang="zh-CN" sz="2400" dirty="0" err="1"/>
              <a:t>RevCom</a:t>
            </a:r>
            <a:r>
              <a:rPr lang="en-US" altLang="zh-CN" sz="2400" dirty="0"/>
              <a:t> and SASB approval	Sep 2024</a:t>
            </a:r>
          </a:p>
        </p:txBody>
      </p:sp>
      <p:sp>
        <p:nvSpPr>
          <p:cNvPr id="2150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114008627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8B59EB-F2FC-4F2B-B19D-A93850D93E02}" type="slidenum">
              <a:rPr lang="en-US" altLang="en-US" sz="1200" b="0" smtClean="0"/>
              <a:pPr>
                <a:spcBef>
                  <a:spcPct val="0"/>
                </a:spcBef>
                <a:buFontTx/>
                <a:buNone/>
              </a:pPr>
              <a:t>34</a:t>
            </a:fld>
            <a:endParaRPr lang="en-US" altLang="en-US" sz="1200" b="0" smtClean="0"/>
          </a:p>
        </p:txBody>
      </p:sp>
      <p:sp>
        <p:nvSpPr>
          <p:cNvPr id="26627"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Call for contribution </a:t>
            </a:r>
          </a:p>
        </p:txBody>
      </p:sp>
      <p:sp>
        <p:nvSpPr>
          <p:cNvPr id="26628"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Call for submissions for the following topics</a:t>
            </a:r>
          </a:p>
          <a:p>
            <a:pPr lvl="1" algn="just"/>
            <a:r>
              <a:rPr lang="en-US" altLang="zh-CN" sz="1800" dirty="0"/>
              <a:t>Usage models, use cases  (Need documentation and need someone to champion)</a:t>
            </a:r>
          </a:p>
          <a:p>
            <a:pPr lvl="1" algn="just"/>
            <a:r>
              <a:rPr lang="en-US" altLang="zh-CN" sz="1800" dirty="0"/>
              <a:t>Functional requirements (Need documentation and need someone to champion)</a:t>
            </a:r>
          </a:p>
          <a:p>
            <a:pPr lvl="1" algn="just"/>
            <a:r>
              <a:rPr lang="en-US" altLang="zh-CN" sz="1800" dirty="0"/>
              <a:t>Channel model (Need documentation and need someone to champion)</a:t>
            </a:r>
          </a:p>
          <a:p>
            <a:pPr lvl="1" algn="just"/>
            <a:r>
              <a:rPr lang="en-US" altLang="zh-CN" sz="1800" dirty="0"/>
              <a:t>Evaluation methodology (Need documentation and need someone to champion)</a:t>
            </a:r>
          </a:p>
          <a:p>
            <a:pPr lvl="1" algn="just"/>
            <a:r>
              <a:rPr lang="en-US" altLang="zh-CN" sz="1800" dirty="0"/>
              <a:t>Measurement and evaluation results</a:t>
            </a:r>
          </a:p>
          <a:p>
            <a:pPr lvl="1" algn="just"/>
            <a:r>
              <a:rPr lang="en-US" altLang="zh-CN" sz="1800" dirty="0"/>
              <a:t>Technology and standardization gaps to support WLAN sensing</a:t>
            </a:r>
          </a:p>
          <a:p>
            <a:pPr lvl="1" algn="just"/>
            <a:r>
              <a:rPr lang="en-US" altLang="zh-CN" sz="1800" dirty="0"/>
              <a:t>Other?</a:t>
            </a:r>
          </a:p>
        </p:txBody>
      </p:sp>
      <p:sp>
        <p:nvSpPr>
          <p:cNvPr id="26629"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extLst>
      <p:ext uri="{BB962C8B-B14F-4D97-AF65-F5344CB8AC3E}">
        <p14:creationId xmlns:p14="http://schemas.microsoft.com/office/powerpoint/2010/main" val="76553912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9364212-B632-40D2-A347-AF280E1ABC9C}" type="slidenum">
              <a:rPr lang="en-US" altLang="en-US" sz="1200" b="0" smtClean="0"/>
              <a:pPr>
                <a:spcBef>
                  <a:spcPct val="0"/>
                </a:spcBef>
                <a:buFontTx/>
                <a:buNone/>
              </a:pPr>
              <a:t>35</a:t>
            </a:fld>
            <a:endParaRPr lang="en-US" altLang="en-US" sz="1200" b="0" smtClean="0"/>
          </a:p>
        </p:txBody>
      </p:sp>
      <p:sp>
        <p:nvSpPr>
          <p:cNvPr id="2765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2765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a:t>Teleconference Times</a:t>
            </a:r>
            <a:endParaRPr lang="en-US" altLang="en-US" sz="3200">
              <a:solidFill>
                <a:schemeClr val="tx2"/>
              </a:solidFill>
            </a:endParaRPr>
          </a:p>
        </p:txBody>
      </p:sp>
      <p:sp>
        <p:nvSpPr>
          <p:cNvPr id="10" name="Rectangle 3"/>
          <p:cNvSpPr txBox="1">
            <a:spLocks noChangeArrowheads="1"/>
          </p:cNvSpPr>
          <p:nvPr/>
        </p:nvSpPr>
        <p:spPr bwMode="auto">
          <a:xfrm>
            <a:off x="685800" y="1219199"/>
            <a:ext cx="77724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60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cs typeface="Times New Roman" panose="02020603050405020304" pitchFamily="18" charset="0"/>
              </a:rPr>
              <a:t>September 7   </a:t>
            </a:r>
            <a:r>
              <a:rPr lang="en-US" altLang="zh-CN" sz="1400" b="1" dirty="0">
                <a:cs typeface="Times New Roman" panose="02020603050405020304" pitchFamily="18" charset="0"/>
              </a:rPr>
              <a:t>(Tuesday), 10am - 12:00pm </a:t>
            </a:r>
            <a:r>
              <a:rPr lang="en-US" altLang="zh-CN" sz="1400" b="1" dirty="0" smtClean="0">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900" b="1" dirty="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September </a:t>
            </a:r>
            <a:r>
              <a:rPr lang="en-US" altLang="zh-CN" sz="1400" b="1" dirty="0" smtClean="0">
                <a:solidFill>
                  <a:srgbClr val="00B050"/>
                </a:solidFill>
                <a:cs typeface="Times New Roman" panose="02020603050405020304" pitchFamily="18" charset="0"/>
              </a:rPr>
              <a:t>14 (Tuesday</a:t>
            </a:r>
            <a:r>
              <a:rPr lang="en-US" altLang="zh-CN" sz="1400" b="1" dirty="0">
                <a:solidFill>
                  <a:srgbClr val="00B050"/>
                </a:solidFill>
                <a:cs typeface="Times New Roman" panose="02020603050405020304" pitchFamily="18" charset="0"/>
              </a:rPr>
              <a:t>), 9am - 11:00pm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September </a:t>
            </a:r>
            <a:r>
              <a:rPr lang="en-US" altLang="zh-CN" sz="1400" b="1" dirty="0" smtClean="0">
                <a:solidFill>
                  <a:srgbClr val="00B050"/>
                </a:solidFill>
                <a:cs typeface="Times New Roman" panose="02020603050405020304" pitchFamily="18" charset="0"/>
              </a:rPr>
              <a:t>17 (Friday</a:t>
            </a:r>
            <a:r>
              <a:rPr lang="en-US" altLang="zh-CN" sz="1400" b="1" dirty="0">
                <a:solidFill>
                  <a:srgbClr val="00B050"/>
                </a:solidFill>
                <a:cs typeface="Times New Roman" panose="02020603050405020304" pitchFamily="18" charset="0"/>
              </a:rPr>
              <a:t>), </a:t>
            </a:r>
            <a:r>
              <a:rPr lang="en-US" altLang="zh-CN" sz="1400" b="1" dirty="0" smtClean="0">
                <a:solidFill>
                  <a:srgbClr val="00B050"/>
                </a:solidFill>
                <a:cs typeface="Times New Roman" panose="02020603050405020304" pitchFamily="18" charset="0"/>
              </a:rPr>
              <a:t>   9am </a:t>
            </a:r>
            <a:r>
              <a:rPr lang="en-US" altLang="zh-CN" sz="1400" b="1" dirty="0">
                <a:solidFill>
                  <a:srgbClr val="00B050"/>
                </a:solidFill>
                <a:cs typeface="Times New Roman" panose="02020603050405020304" pitchFamily="18" charset="0"/>
              </a:rPr>
              <a:t>- 11:00pm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B050"/>
                </a:solidFill>
                <a:cs typeface="Times New Roman" panose="02020603050405020304" pitchFamily="18" charset="0"/>
              </a:rPr>
              <a:t>September </a:t>
            </a:r>
            <a:r>
              <a:rPr lang="en-US" altLang="zh-CN" sz="1400" b="1" dirty="0" smtClean="0">
                <a:solidFill>
                  <a:srgbClr val="00B050"/>
                </a:solidFill>
                <a:cs typeface="Times New Roman" panose="02020603050405020304" pitchFamily="18" charset="0"/>
              </a:rPr>
              <a:t>20 </a:t>
            </a:r>
            <a:r>
              <a:rPr lang="en-US" altLang="zh-CN" sz="1400" b="1" dirty="0">
                <a:solidFill>
                  <a:srgbClr val="00B050"/>
                </a:solidFill>
                <a:cs typeface="Times New Roman" panose="02020603050405020304" pitchFamily="18" charset="0"/>
              </a:rPr>
              <a:t>(Monday), 9am - 11:00pm ET </a:t>
            </a:r>
            <a:r>
              <a:rPr lang="en-US" altLang="zh-CN" sz="1400" b="1" dirty="0" smtClean="0">
                <a:solidFill>
                  <a:srgbClr val="00B050"/>
                </a:solidFill>
                <a:cs typeface="Times New Roman" panose="02020603050405020304" pitchFamily="18" charset="0"/>
              </a:rPr>
              <a:t>------ </a:t>
            </a:r>
            <a:r>
              <a:rPr lang="en-US" altLang="zh-CN" sz="1400" b="1" dirty="0">
                <a:solidFill>
                  <a:srgbClr val="00B050"/>
                </a:solidFill>
                <a:cs typeface="Times New Roman" panose="02020603050405020304" pitchFamily="18" charset="0"/>
              </a:rPr>
              <a:t>September Interim</a:t>
            </a:r>
          </a:p>
          <a:p>
            <a:pPr marL="685800" lvl="2" indent="-285750" algn="just">
              <a:spcBef>
                <a:spcPct val="0"/>
              </a:spcBef>
              <a:spcAft>
                <a:spcPts val="600"/>
              </a:spcAft>
              <a:buClr>
                <a:srgbClr val="000000"/>
              </a:buClr>
              <a:buFont typeface="Times New Roman" panose="02020603050405020304" pitchFamily="18" charset="0"/>
              <a:buChar char="―"/>
              <a:defRPr/>
            </a:pPr>
            <a:endParaRPr lang="en-US" altLang="zh-CN" sz="1400" b="1" dirty="0" smtClean="0">
              <a:cs typeface="Times New Roman" panose="02020603050405020304" pitchFamily="18" charset="0"/>
            </a:endParaRP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September 28   </a:t>
            </a:r>
            <a:r>
              <a:rPr lang="en-US" altLang="zh-CN" sz="1400" b="1" dirty="0">
                <a:solidFill>
                  <a:srgbClr val="FF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strike="sngStrike" dirty="0" smtClean="0">
                <a:solidFill>
                  <a:srgbClr val="FF0000"/>
                </a:solidFill>
                <a:cs typeface="Times New Roman" panose="02020603050405020304" pitchFamily="18" charset="0"/>
              </a:rPr>
              <a:t>October 5   </a:t>
            </a:r>
            <a:r>
              <a:rPr lang="en-US" altLang="zh-CN" sz="1400" b="1" strike="sngStrike" dirty="0">
                <a:solidFill>
                  <a:srgbClr val="FF0000"/>
                </a:solidFill>
                <a:cs typeface="Times New Roman" panose="02020603050405020304" pitchFamily="18" charset="0"/>
              </a:rPr>
              <a:t>(Tuesday), 10am - 12:00pm </a:t>
            </a:r>
            <a:r>
              <a:rPr lang="en-US" altLang="zh-CN" sz="1400" b="1" strike="sngStrike" dirty="0" smtClean="0">
                <a:solidFill>
                  <a:srgbClr val="FF0000"/>
                </a:solidFill>
                <a:cs typeface="Times New Roman" panose="02020603050405020304" pitchFamily="18" charset="0"/>
              </a:rPr>
              <a:t>ET</a:t>
            </a:r>
            <a:r>
              <a:rPr lang="en-US" altLang="zh-CN" sz="1400" b="1" dirty="0">
                <a:solidFill>
                  <a:srgbClr val="FF0000"/>
                </a:solidFill>
                <a:cs typeface="Times New Roman" panose="02020603050405020304" pitchFamily="18" charset="0"/>
              </a:rPr>
              <a:t>  (Golden Week)</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October </a:t>
            </a:r>
            <a:r>
              <a:rPr lang="en-US" altLang="zh-CN" sz="1400" b="1" dirty="0" smtClean="0">
                <a:solidFill>
                  <a:srgbClr val="FF0000"/>
                </a:solidFill>
                <a:cs typeface="Times New Roman" panose="02020603050405020304" pitchFamily="18" charset="0"/>
              </a:rPr>
              <a:t>12   </a:t>
            </a:r>
            <a:r>
              <a:rPr lang="en-US" altLang="zh-CN" sz="1400" b="1" dirty="0">
                <a:solidFill>
                  <a:srgbClr val="FF0000"/>
                </a:solidFill>
                <a:cs typeface="Times New Roman" panose="02020603050405020304" pitchFamily="18" charset="0"/>
              </a:rPr>
              <a:t>(Tuesday), 10am - 12:00pm 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October </a:t>
            </a:r>
            <a:r>
              <a:rPr lang="en-US" altLang="zh-CN" sz="1400" b="1" dirty="0" smtClean="0">
                <a:solidFill>
                  <a:srgbClr val="FF0000"/>
                </a:solidFill>
                <a:cs typeface="Times New Roman" panose="02020603050405020304" pitchFamily="18" charset="0"/>
              </a:rPr>
              <a:t>19   </a:t>
            </a:r>
            <a:r>
              <a:rPr lang="en-US" altLang="zh-CN" sz="1400" b="1" dirty="0">
                <a:solidFill>
                  <a:srgbClr val="FF0000"/>
                </a:solidFill>
                <a:cs typeface="Times New Roman" panose="02020603050405020304" pitchFamily="18" charset="0"/>
              </a:rPr>
              <a:t>(Tuesday), 10am - 12:00pm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FF0000"/>
                </a:solidFill>
                <a:cs typeface="Times New Roman" panose="02020603050405020304" pitchFamily="18" charset="0"/>
              </a:rPr>
              <a:t>October </a:t>
            </a:r>
            <a:r>
              <a:rPr lang="en-US" altLang="zh-CN" sz="1400" b="1" dirty="0" smtClean="0">
                <a:solidFill>
                  <a:srgbClr val="FF0000"/>
                </a:solidFill>
                <a:cs typeface="Times New Roman" panose="02020603050405020304" pitchFamily="18" charset="0"/>
              </a:rPr>
              <a:t>26   </a:t>
            </a:r>
            <a:r>
              <a:rPr lang="en-US" altLang="zh-CN" sz="1400" b="1" dirty="0">
                <a:solidFill>
                  <a:srgbClr val="FF0000"/>
                </a:solidFill>
                <a:cs typeface="Times New Roman" panose="02020603050405020304" pitchFamily="18" charset="0"/>
              </a:rPr>
              <a:t>(Tuesday), 10am - 12:00pm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smtClean="0">
                <a:solidFill>
                  <a:srgbClr val="FF0000"/>
                </a:solidFill>
                <a:cs typeface="Times New Roman" panose="02020603050405020304" pitchFamily="18" charset="0"/>
              </a:rPr>
              <a:t>November 2 </a:t>
            </a:r>
            <a:r>
              <a:rPr lang="en-US" altLang="zh-CN" sz="1400" b="1" dirty="0">
                <a:solidFill>
                  <a:srgbClr val="FF0000"/>
                </a:solidFill>
                <a:cs typeface="Times New Roman" panose="02020603050405020304" pitchFamily="18" charset="0"/>
              </a:rPr>
              <a:t> (Tuesday), 10am - 12:00pm </a:t>
            </a:r>
            <a:r>
              <a:rPr lang="en-US" altLang="zh-CN" sz="1400" b="1" dirty="0" smtClean="0">
                <a:solidFill>
                  <a:srgbClr val="FF0000"/>
                </a:solidFill>
                <a:cs typeface="Times New Roman" panose="02020603050405020304" pitchFamily="18" charset="0"/>
              </a:rPr>
              <a:t>ET</a:t>
            </a:r>
          </a:p>
          <a:p>
            <a:pPr marL="685800" lvl="2" indent="-285750" algn="just">
              <a:spcBef>
                <a:spcPct val="0"/>
              </a:spcBef>
              <a:spcAft>
                <a:spcPts val="600"/>
              </a:spcAft>
              <a:buClr>
                <a:srgbClr val="000000"/>
              </a:buClr>
              <a:buFont typeface="Times New Roman" panose="02020603050405020304" pitchFamily="18" charset="0"/>
              <a:buChar char="―"/>
              <a:defRPr/>
            </a:pPr>
            <a:r>
              <a:rPr lang="en-US" altLang="zh-CN" sz="1400" b="1" dirty="0">
                <a:solidFill>
                  <a:srgbClr val="0070C0"/>
                </a:solidFill>
                <a:cs typeface="Times New Roman" panose="02020603050405020304" pitchFamily="18" charset="0"/>
              </a:rPr>
              <a:t>November </a:t>
            </a:r>
            <a:r>
              <a:rPr lang="en-US" altLang="zh-CN" sz="1400" b="1" dirty="0" smtClean="0">
                <a:solidFill>
                  <a:srgbClr val="0070C0"/>
                </a:solidFill>
                <a:cs typeface="Times New Roman" panose="02020603050405020304" pitchFamily="18" charset="0"/>
              </a:rPr>
              <a:t>9  </a:t>
            </a:r>
            <a:r>
              <a:rPr lang="en-US" altLang="zh-CN" sz="1400" b="1" dirty="0">
                <a:solidFill>
                  <a:srgbClr val="0070C0"/>
                </a:solidFill>
                <a:cs typeface="Times New Roman" panose="02020603050405020304" pitchFamily="18" charset="0"/>
              </a:rPr>
              <a:t>(Tuesday), </a:t>
            </a:r>
            <a:r>
              <a:rPr lang="en-US" altLang="zh-CN" sz="1400" b="1" i="1" dirty="0" smtClean="0">
                <a:solidFill>
                  <a:srgbClr val="0070C0"/>
                </a:solidFill>
                <a:cs typeface="Times New Roman" panose="02020603050405020304" pitchFamily="18" charset="0"/>
              </a:rPr>
              <a:t>9am </a:t>
            </a:r>
            <a:r>
              <a:rPr lang="en-US" altLang="zh-CN" sz="1400" b="1" i="1" dirty="0">
                <a:solidFill>
                  <a:srgbClr val="0070C0"/>
                </a:solidFill>
                <a:cs typeface="Times New Roman" panose="02020603050405020304" pitchFamily="18" charset="0"/>
              </a:rPr>
              <a:t>- </a:t>
            </a:r>
            <a:r>
              <a:rPr lang="en-US" altLang="zh-CN" sz="1400" b="1" i="1" dirty="0" smtClean="0">
                <a:solidFill>
                  <a:srgbClr val="0070C0"/>
                </a:solidFill>
                <a:cs typeface="Times New Roman" panose="02020603050405020304" pitchFamily="18" charset="0"/>
              </a:rPr>
              <a:t>11:00pm </a:t>
            </a:r>
            <a:r>
              <a:rPr lang="en-US" altLang="zh-CN" sz="1400" b="1" dirty="0" smtClean="0">
                <a:solidFill>
                  <a:srgbClr val="0070C0"/>
                </a:solidFill>
                <a:cs typeface="Times New Roman" panose="02020603050405020304" pitchFamily="18" charset="0"/>
              </a:rPr>
              <a:t>ET ------  (After Daylight Saving Time Ends)</a:t>
            </a:r>
            <a:endParaRPr lang="en-US" altLang="zh-CN" sz="1400" b="1" dirty="0">
              <a:solidFill>
                <a:srgbClr val="0070C0"/>
              </a:solidFill>
              <a:cs typeface="Times New Roman" panose="02020603050405020304" pitchFamily="18" charset="0"/>
            </a:endParaRPr>
          </a:p>
        </p:txBody>
      </p:sp>
      <p:sp>
        <p:nvSpPr>
          <p:cNvPr id="2" name="矩形 1"/>
          <p:cNvSpPr/>
          <p:nvPr/>
        </p:nvSpPr>
        <p:spPr>
          <a:xfrm>
            <a:off x="5181600" y="4343400"/>
            <a:ext cx="3757613" cy="584775"/>
          </a:xfrm>
          <a:prstGeom prst="rect">
            <a:avLst/>
          </a:prstGeom>
        </p:spPr>
        <p:txBody>
          <a:bodyPr wrap="square">
            <a:spAutoFit/>
          </a:bodyPr>
          <a:lstStyle/>
          <a:p>
            <a:r>
              <a:rPr lang="en-US" altLang="zh-CN" sz="800" b="1" dirty="0">
                <a:solidFill>
                  <a:srgbClr val="454545"/>
                </a:solidFill>
                <a:latin typeface="Helvetica" panose="020B0604020202020204" pitchFamily="34" charset="0"/>
              </a:rPr>
              <a:t>7 Nov 2021 - Daylight Saving Time Ends</a:t>
            </a:r>
          </a:p>
          <a:p>
            <a:r>
              <a:rPr lang="en-US" altLang="zh-CN" sz="800" dirty="0">
                <a:solidFill>
                  <a:srgbClr val="454545"/>
                </a:solidFill>
                <a:latin typeface="Helvetica" panose="020B0604020202020204" pitchFamily="34" charset="0"/>
              </a:rPr>
              <a:t>When local daylight time is about to reach</a:t>
            </a:r>
            <a:br>
              <a:rPr lang="en-US" altLang="zh-CN" sz="800" dirty="0">
                <a:solidFill>
                  <a:srgbClr val="454545"/>
                </a:solidFill>
                <a:latin typeface="Helvetica" panose="020B0604020202020204" pitchFamily="34" charset="0"/>
              </a:rPr>
            </a:br>
            <a:r>
              <a:rPr lang="en-US" altLang="zh-CN" sz="800" dirty="0">
                <a:solidFill>
                  <a:srgbClr val="454545"/>
                </a:solidFill>
                <a:latin typeface="Helvetica" panose="020B0604020202020204" pitchFamily="34" charset="0"/>
              </a:rPr>
              <a:t>Sunday, 7 November 2021, </a:t>
            </a:r>
            <a:r>
              <a:rPr lang="en-US" altLang="zh-CN" sz="800" b="1" dirty="0">
                <a:solidFill>
                  <a:srgbClr val="454545"/>
                </a:solidFill>
                <a:latin typeface="Helvetica" panose="020B0604020202020204" pitchFamily="34" charset="0"/>
              </a:rPr>
              <a:t>02:00:00</a:t>
            </a:r>
            <a:r>
              <a:rPr lang="en-US" altLang="zh-CN" sz="800" dirty="0">
                <a:solidFill>
                  <a:srgbClr val="454545"/>
                </a:solidFill>
                <a:latin typeface="Helvetica" panose="020B0604020202020204" pitchFamily="34" charset="0"/>
              </a:rPr>
              <a:t> clocks are turned </a:t>
            </a:r>
            <a:r>
              <a:rPr lang="en-US" altLang="zh-CN" sz="800" b="1" dirty="0">
                <a:solidFill>
                  <a:srgbClr val="454545"/>
                </a:solidFill>
                <a:latin typeface="Helvetica" panose="020B0604020202020204" pitchFamily="34" charset="0"/>
              </a:rPr>
              <a:t>backward</a:t>
            </a:r>
            <a:r>
              <a:rPr lang="en-US" altLang="zh-CN" sz="800" dirty="0">
                <a:solidFill>
                  <a:srgbClr val="454545"/>
                </a:solidFill>
                <a:latin typeface="Helvetica" panose="020B0604020202020204" pitchFamily="34" charset="0"/>
              </a:rPr>
              <a:t> 1 hour to</a:t>
            </a:r>
            <a:br>
              <a:rPr lang="en-US" altLang="zh-CN" sz="800" dirty="0">
                <a:solidFill>
                  <a:srgbClr val="454545"/>
                </a:solidFill>
                <a:latin typeface="Helvetica" panose="020B0604020202020204" pitchFamily="34" charset="0"/>
              </a:rPr>
            </a:br>
            <a:r>
              <a:rPr lang="en-US" altLang="zh-CN" sz="800" dirty="0">
                <a:solidFill>
                  <a:srgbClr val="454545"/>
                </a:solidFill>
                <a:latin typeface="Helvetica" panose="020B0604020202020204" pitchFamily="34" charset="0"/>
              </a:rPr>
              <a:t>Sunday, 7 November 2021, </a:t>
            </a:r>
            <a:r>
              <a:rPr lang="en-US" altLang="zh-CN" sz="800" b="1" dirty="0">
                <a:solidFill>
                  <a:srgbClr val="454545"/>
                </a:solidFill>
                <a:latin typeface="Helvetica" panose="020B0604020202020204" pitchFamily="34" charset="0"/>
              </a:rPr>
              <a:t>01:00:00</a:t>
            </a:r>
            <a:r>
              <a:rPr lang="en-US" altLang="zh-CN" sz="800" dirty="0">
                <a:solidFill>
                  <a:srgbClr val="454545"/>
                </a:solidFill>
                <a:latin typeface="Helvetica" panose="020B0604020202020204" pitchFamily="34" charset="0"/>
              </a:rPr>
              <a:t> local standard time instead.</a:t>
            </a:r>
            <a:endParaRPr lang="en-US" altLang="zh-CN" sz="800" b="0" i="0" dirty="0">
              <a:solidFill>
                <a:srgbClr val="454545"/>
              </a:solidFill>
              <a:effectLst/>
              <a:latin typeface="Helvetica" panose="020B0604020202020204" pitchFamily="34" charset="0"/>
            </a:endParaRPr>
          </a:p>
        </p:txBody>
      </p:sp>
    </p:spTree>
    <p:extLst>
      <p:ext uri="{BB962C8B-B14F-4D97-AF65-F5344CB8AC3E}">
        <p14:creationId xmlns:p14="http://schemas.microsoft.com/office/powerpoint/2010/main" val="158247207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0BBC1A3-3A8D-471C-8F74-0A35A7C0332D}" type="slidenum">
              <a:rPr lang="en-US" altLang="en-US" sz="1200" b="0" smtClean="0"/>
              <a:pPr>
                <a:spcBef>
                  <a:spcPct val="0"/>
                </a:spcBef>
                <a:buFontTx/>
                <a:buNone/>
              </a:pPr>
              <a:t>36</a:t>
            </a:fld>
            <a:endParaRPr lang="en-US" altLang="en-US" sz="1200" b="0" smtClean="0"/>
          </a:p>
        </p:txBody>
      </p:sp>
      <p:sp>
        <p:nvSpPr>
          <p:cNvPr id="3379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a:t>
            </a:r>
            <a:r>
              <a:rPr lang="en-US" altLang="zh-CN" sz="2800" dirty="0" smtClean="0"/>
              <a:t>27</a:t>
            </a:r>
            <a:endParaRPr lang="en-US" altLang="en-US" sz="2800" dirty="0">
              <a:solidFill>
                <a:schemeClr val="tx2"/>
              </a:solidFill>
            </a:endParaRPr>
          </a:p>
        </p:txBody>
      </p:sp>
      <p:sp>
        <p:nvSpPr>
          <p:cNvPr id="3379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8" name="Rectangle 3"/>
          <p:cNvSpPr txBox="1">
            <a:spLocks noChangeArrowheads="1"/>
          </p:cNvSpPr>
          <p:nvPr/>
        </p:nvSpPr>
        <p:spPr bwMode="auto">
          <a:xfrm>
            <a:off x="685800" y="1371601"/>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r>
              <a:rPr lang="en-US" altLang="zh-CN" sz="1800" kern="0" dirty="0" smtClean="0"/>
              <a:t>:</a:t>
            </a:r>
          </a:p>
          <a:p>
            <a:pPr lvl="1"/>
            <a:r>
              <a:rPr lang="en-US" altLang="zh-CN" sz="1600" dirty="0"/>
              <a:t>The TF sounding defined in 11bf consists of followings:</a:t>
            </a:r>
            <a:endParaRPr lang="zh-CN" altLang="zh-CN" sz="1600" dirty="0" smtClean="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a:t>
            </a:r>
            <a:r>
              <a:rPr lang="en-US" altLang="zh-CN" sz="1600" dirty="0" smtClean="0"/>
              <a:t>TBD.</a:t>
            </a:r>
          </a:p>
          <a:p>
            <a:pPr lvl="1"/>
            <a:endParaRPr lang="en-US" altLang="zh-CN" sz="1600" kern="0" dirty="0" smtClean="0"/>
          </a:p>
          <a:p>
            <a:pPr marL="342900" lvl="1" indent="-342900" algn="just">
              <a:buFont typeface="Arial" panose="020B0604020202020204" pitchFamily="34" charset="0"/>
              <a:buChar char="•"/>
              <a:defRPr/>
            </a:pPr>
            <a:r>
              <a:rPr lang="en-US" altLang="zh-CN" sz="1600" b="1" kern="0" dirty="0" smtClean="0"/>
              <a:t>Move: </a:t>
            </a:r>
            <a:r>
              <a:rPr lang="en-US" altLang="zh-CN" sz="1600" b="1" kern="0" dirty="0"/>
              <a:t>Dongguk </a:t>
            </a:r>
            <a:r>
              <a:rPr lang="en-US" altLang="zh-CN" sz="1600" b="1" kern="0" dirty="0" smtClean="0"/>
              <a:t>Lim 	</a:t>
            </a:r>
            <a:r>
              <a:rPr lang="en-US" altLang="zh-CN" sz="1600" b="1" dirty="0" smtClean="0"/>
              <a:t>	</a:t>
            </a:r>
            <a:r>
              <a:rPr lang="en-US" altLang="zh-CN" sz="1600" b="1" kern="0" dirty="0" smtClean="0"/>
              <a:t>Second: </a:t>
            </a:r>
            <a:r>
              <a:rPr lang="en-US" altLang="zh-CN" sz="1600" b="1" kern="0" dirty="0"/>
              <a:t>Claudio da Silva</a:t>
            </a:r>
            <a:r>
              <a:rPr lang="en-US" altLang="zh-CN" sz="1600" b="1" kern="0" dirty="0" smtClean="0"/>
              <a:t>	</a:t>
            </a:r>
          </a:p>
          <a:p>
            <a:pPr marL="342900" lvl="1" indent="-342900" algn="just">
              <a:spcBef>
                <a:spcPct val="0"/>
              </a:spcBef>
              <a:buFont typeface="Arial" panose="020B0604020202020204" pitchFamily="34" charset="0"/>
              <a:buChar char="•"/>
              <a:defRPr/>
            </a:pPr>
            <a:r>
              <a:rPr lang="en-US" altLang="zh-CN" sz="1600" b="1" kern="0" dirty="0" smtClean="0"/>
              <a:t>Result*: </a:t>
            </a:r>
            <a:r>
              <a:rPr lang="en-US" altLang="zh-CN" sz="1600" dirty="0" smtClean="0">
                <a:solidFill>
                  <a:srgbClr val="000000"/>
                </a:solidFill>
                <a:highlight>
                  <a:srgbClr val="00FF00"/>
                </a:highlight>
                <a:latin typeface="Times New Roman" panose="02020603050405020304" pitchFamily="18" charset="0"/>
                <a:cs typeface="+mn-cs"/>
              </a:rPr>
              <a:t>Approved </a:t>
            </a:r>
            <a:r>
              <a:rPr lang="en-US" altLang="zh-CN" sz="1600" dirty="0">
                <a:solidFill>
                  <a:srgbClr val="000000"/>
                </a:solidFill>
                <a:highlight>
                  <a:srgbClr val="00FF00"/>
                </a:highlight>
                <a:latin typeface="Times New Roman" panose="02020603050405020304" pitchFamily="18" charset="0"/>
                <a:cs typeface="+mn-cs"/>
              </a:rPr>
              <a:t>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smtClean="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100" kern="0" dirty="0"/>
          </a:p>
          <a:p>
            <a:pPr marL="628650" lvl="2">
              <a:buFont typeface="微软雅黑" panose="020B0503020204020204" pitchFamily="34" charset="-122"/>
              <a:buChar char="–"/>
              <a:defRPr/>
            </a:pPr>
            <a:r>
              <a:rPr lang="en-US" altLang="zh-CN" sz="1100" kern="0" dirty="0" smtClean="0"/>
              <a:t>Related </a:t>
            </a:r>
            <a:r>
              <a:rPr lang="en-US" altLang="zh-CN" sz="1100" kern="0" dirty="0"/>
              <a:t>document </a:t>
            </a:r>
            <a:r>
              <a:rPr lang="en-US" altLang="zh-CN" sz="1100" kern="0" dirty="0" smtClean="0"/>
              <a:t>21/1015r2</a:t>
            </a:r>
            <a:endParaRPr lang="en-US" altLang="zh-CN" sz="1100" kern="0" dirty="0"/>
          </a:p>
          <a:p>
            <a:pPr marL="628650" lvl="2">
              <a:buFont typeface="微软雅黑" panose="020B0503020204020204" pitchFamily="34" charset="-122"/>
              <a:buChar char="–"/>
              <a:defRPr/>
            </a:pPr>
            <a:r>
              <a:rPr lang="en-US" altLang="zh-CN" sz="1100" kern="0" dirty="0"/>
              <a:t>SP Result: </a:t>
            </a:r>
            <a:r>
              <a:rPr lang="en-US" altLang="zh-CN" sz="1100" kern="0" dirty="0" smtClean="0"/>
              <a:t>29Y/0N/7A ( </a:t>
            </a:r>
            <a:r>
              <a:rPr lang="en-US" altLang="zh-CN" sz="1100" kern="0" dirty="0"/>
              <a:t>Y/ N/ A)</a:t>
            </a:r>
          </a:p>
        </p:txBody>
      </p:sp>
    </p:spTree>
    <p:extLst>
      <p:ext uri="{BB962C8B-B14F-4D97-AF65-F5344CB8AC3E}">
        <p14:creationId xmlns:p14="http://schemas.microsoft.com/office/powerpoint/2010/main" val="1021775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201003-0ED1-41BE-B15E-A3F7676968BE}" type="slidenum">
              <a:rPr lang="en-US" altLang="en-US" sz="1200" b="0" smtClean="0"/>
              <a:pPr>
                <a:spcBef>
                  <a:spcPct val="0"/>
                </a:spcBef>
                <a:buFontTx/>
                <a:buNone/>
              </a:pPr>
              <a:t>4</a:t>
            </a:fld>
            <a:endParaRPr lang="en-US" altLang="en-US" sz="1200" b="0" smtClean="0"/>
          </a:p>
        </p:txBody>
      </p:sp>
      <p:sp>
        <p:nvSpPr>
          <p:cNvPr id="8195" name="Rectangle 3"/>
          <p:cNvSpPr>
            <a:spLocks noGrp="1" noChangeArrowheads="1"/>
          </p:cNvSpPr>
          <p:nvPr>
            <p:ph type="body" idx="4294967295"/>
          </p:nvPr>
        </p:nvSpPr>
        <p:spPr>
          <a:xfrm>
            <a:off x="685800" y="1524000"/>
            <a:ext cx="7772400" cy="4114800"/>
          </a:xfrm>
        </p:spPr>
        <p:txBody>
          <a:bodyPr/>
          <a:lstStyle/>
          <a:p>
            <a:r>
              <a:rPr lang="en-US" altLang="en-US" sz="1800" dirty="0" smtClean="0"/>
              <a:t>Please announce your affiliation when you first address the group during a meeting slot</a:t>
            </a:r>
          </a:p>
          <a:p>
            <a:r>
              <a:rPr lang="en-US" altLang="en-US" sz="1800" dirty="0" smtClean="0"/>
              <a:t>Cell Phones to be silent or Off</a:t>
            </a:r>
          </a:p>
          <a:p>
            <a:r>
              <a:rPr lang="en-US" altLang="en-US" sz="1800" dirty="0" smtClean="0"/>
              <a:t>Attendance recording procedures</a:t>
            </a:r>
          </a:p>
          <a:p>
            <a:pPr lvl="1"/>
            <a:r>
              <a:rPr lang="en-US" altLang="zh-CN" sz="1600" u="sng" dirty="0" smtClean="0">
                <a:hlinkClick r:id="rId3"/>
              </a:rPr>
              <a:t>https://imat.ieee.org/attendance</a:t>
            </a:r>
            <a:r>
              <a:rPr lang="en-US" altLang="zh-CN" sz="1600" dirty="0" smtClean="0"/>
              <a:t> </a:t>
            </a:r>
            <a:endParaRPr lang="en-US" altLang="en-US" sz="1600" dirty="0" smtClean="0"/>
          </a:p>
          <a:p>
            <a:r>
              <a:rPr lang="en-US" altLang="en-US" sz="1800" dirty="0" smtClean="0"/>
              <a:t>Documentation</a:t>
            </a:r>
          </a:p>
          <a:p>
            <a:pPr lvl="1" algn="just"/>
            <a:r>
              <a:rPr lang="en-US" altLang="en-US" sz="1600" dirty="0" smtClean="0">
                <a:hlinkClick r:id="rId4"/>
              </a:rPr>
              <a:t>http://mentor.ieee.org</a:t>
            </a:r>
            <a:endParaRPr lang="en-US" altLang="en-US" sz="1600" dirty="0" smtClean="0"/>
          </a:p>
          <a:p>
            <a:pPr lvl="1" algn="just"/>
            <a:r>
              <a:rPr lang="en-US" altLang="en-US" sz="1600" dirty="0" smtClean="0"/>
              <a:t>Use “</a:t>
            </a:r>
            <a:r>
              <a:rPr lang="en-US" altLang="ja-JP" sz="1600" dirty="0" err="1" smtClean="0">
                <a:solidFill>
                  <a:srgbClr val="0000FF"/>
                </a:solidFill>
              </a:rPr>
              <a:t>TGbf</a:t>
            </a:r>
            <a:r>
              <a:rPr lang="en-US" altLang="en-US" sz="1600" dirty="0" smtClean="0"/>
              <a:t>”</a:t>
            </a:r>
            <a:r>
              <a:rPr lang="en-US" altLang="ja-JP" sz="1600" dirty="0" smtClean="0"/>
              <a:t> for submission</a:t>
            </a:r>
          </a:p>
          <a:p>
            <a:pPr lvl="1" algn="just"/>
            <a:r>
              <a:rPr lang="en-US" altLang="en-US" sz="1600" dirty="0" smtClean="0"/>
              <a:t>If you plan to make a submission, be sure it does not contain company logos or advertising</a:t>
            </a:r>
          </a:p>
          <a:p>
            <a:pPr lvl="1" algn="just"/>
            <a:r>
              <a:rPr lang="en-US" altLang="en-US" sz="1600" b="1" dirty="0" smtClean="0">
                <a:solidFill>
                  <a:srgbClr val="FF0000"/>
                </a:solidFill>
              </a:rPr>
              <a:t>Documents are prepared by individuals, not companies</a:t>
            </a:r>
          </a:p>
          <a:p>
            <a:r>
              <a:rPr lang="en-US" altLang="en-US" sz="1800" dirty="0" smtClean="0"/>
              <a:t>Questions on Voting status, Ballot pool, Access to Reflector, Documentation,  Member</a:t>
            </a:r>
            <a:r>
              <a:rPr lang="en-US" altLang="ja-JP" sz="1800" dirty="0" smtClean="0"/>
              <a:t>’s Area</a:t>
            </a:r>
          </a:p>
          <a:p>
            <a:pPr lvl="1"/>
            <a:r>
              <a:rPr lang="en-US" altLang="en-US" sz="1600" dirty="0" smtClean="0"/>
              <a:t>Contact Jon Rosdahl –  </a:t>
            </a:r>
            <a:r>
              <a:rPr lang="en-US" altLang="en-US" sz="1600" dirty="0" smtClean="0">
                <a:hlinkClick r:id="rId5"/>
              </a:rPr>
              <a:t>jrosdahl@ieee.org</a:t>
            </a:r>
            <a:endParaRPr lang="zh-CN" altLang="en-US" sz="1800" dirty="0" smtClean="0"/>
          </a:p>
        </p:txBody>
      </p:sp>
      <p:sp>
        <p:nvSpPr>
          <p:cNvPr id="819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Meeting Protocol, Attendance, Voting &amp; Document Status</a:t>
            </a:r>
            <a:endParaRPr lang="en-US" altLang="en-US">
              <a:solidFill>
                <a:schemeClr val="tx2"/>
              </a:solidFill>
            </a:endParaRPr>
          </a:p>
        </p:txBody>
      </p:sp>
      <p:sp>
        <p:nvSpPr>
          <p:cNvPr id="8197"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51BF392-DC75-4EA3-8AFD-A42AEF28B41B}" type="slidenum">
              <a:rPr lang="en-US" altLang="en-US" sz="1200" b="0" smtClean="0"/>
              <a:pPr>
                <a:spcBef>
                  <a:spcPct val="0"/>
                </a:spcBef>
                <a:buFontTx/>
                <a:buNone/>
              </a:pPr>
              <a:t>5</a:t>
            </a:fld>
            <a:endParaRPr lang="en-US" altLang="en-US" sz="1200" b="0" smtClean="0"/>
          </a:p>
        </p:txBody>
      </p:sp>
      <p:sp>
        <p:nvSpPr>
          <p:cNvPr id="9219"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a:t>
            </a:r>
            <a:r>
              <a:rPr lang="en-US" altLang="en-US" dirty="0" smtClean="0">
                <a:solidFill>
                  <a:srgbClr val="000000"/>
                </a:solidFill>
                <a:ea typeface="MS Gothic" panose="020B0609070205080204" pitchFamily="49" charset="-128"/>
              </a:rPr>
              <a:t>9 </a:t>
            </a:r>
            <a:r>
              <a:rPr lang="en-US" altLang="en-US" dirty="0">
                <a:solidFill>
                  <a:srgbClr val="000000"/>
                </a:solidFill>
                <a:ea typeface="MS Gothic" panose="020B0609070205080204" pitchFamily="49" charset="-128"/>
              </a:rPr>
              <a:t>slides</a:t>
            </a:r>
          </a:p>
          <a:p>
            <a:pPr algn="just" eaLnBrk="1" hangingPunct="1">
              <a:spcBef>
                <a:spcPts val="600"/>
              </a:spcBef>
              <a:buClr>
                <a:srgbClr val="000000"/>
              </a:buClr>
              <a:buFontTx/>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
        <p:nvSpPr>
          <p:cNvPr id="9221"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ACB74CED-02C4-451C-81A1-54AA048A0B81}" type="slidenum">
              <a:rPr lang="en-GB" altLang="en-US" sz="1200" b="0" smtClean="0"/>
              <a:pPr>
                <a:spcBef>
                  <a:spcPct val="0"/>
                </a:spcBef>
                <a:buFontTx/>
                <a:buNone/>
              </a:pPr>
              <a:t>6</a:t>
            </a:fld>
            <a:endParaRPr lang="en-GB" altLang="en-US" sz="1200" b="0" smtClean="0"/>
          </a:p>
        </p:txBody>
      </p:sp>
      <p:sp>
        <p:nvSpPr>
          <p:cNvPr id="1024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smtClean="0">
              <a:solidFill>
                <a:srgbClr val="FF0000"/>
              </a:solidFill>
            </a:endParaRPr>
          </a:p>
          <a:p>
            <a:pPr algn="just">
              <a:defRPr/>
            </a:pPr>
            <a:r>
              <a:rPr lang="en-US" altLang="en-US" sz="1800" dirty="0" smtClean="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smtClean="0"/>
          </a:p>
          <a:p>
            <a:pPr algn="just">
              <a:defRPr/>
            </a:pPr>
            <a:r>
              <a:rPr lang="en-US" altLang="en-US" sz="1800" dirty="0" smtClean="0"/>
              <a:t>Participants should inform the IEEE (or cause the IEEE to be informed) of the identity of any other holders of potential Essential Patent Claims</a:t>
            </a:r>
          </a:p>
          <a:p>
            <a:pPr marL="0" indent="0" algn="just">
              <a:buFontTx/>
              <a:buNone/>
              <a:defRPr/>
            </a:pPr>
            <a:endParaRPr lang="en-US" altLang="en-US" sz="1600" dirty="0" smtClean="0"/>
          </a:p>
          <a:p>
            <a:pPr marL="0" indent="0" algn="ctr">
              <a:buFontTx/>
              <a:buNone/>
              <a:defRPr/>
            </a:pPr>
            <a:r>
              <a:rPr lang="en-US" altLang="en-US" sz="3200" dirty="0" smtClean="0">
                <a:latin typeface="+mj-lt"/>
                <a:cs typeface="Calibri" panose="020F0502020204030204" pitchFamily="34" charset="0"/>
              </a:rPr>
              <a:t>Early identification of holders of potential Essential Patent Claims is encouraged</a:t>
            </a:r>
          </a:p>
          <a:p>
            <a:pPr algn="just">
              <a:defRPr/>
            </a:pPr>
            <a:endParaRPr lang="en-US" altLang="en-US" sz="1600" dirty="0" smtClean="0"/>
          </a:p>
        </p:txBody>
      </p:sp>
      <p:sp>
        <p:nvSpPr>
          <p:cNvPr id="10245" name="Rectangle 2"/>
          <p:cNvSpPr txBox="1">
            <a:spLocks noChangeArrowheads="1"/>
          </p:cNvSpPr>
          <p:nvPr/>
        </p:nvSpPr>
        <p:spPr bwMode="auto">
          <a:xfrm>
            <a:off x="609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0247"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smtClean="0"/>
              <a:t>Slide </a:t>
            </a:r>
            <a:fld id="{4C2C82FC-35C6-4DD5-81BB-F21CC8C32E82}" type="slidenum">
              <a:rPr lang="en-GB" altLang="en-US" sz="1200" b="0" smtClean="0"/>
              <a:pPr>
                <a:spcBef>
                  <a:spcPct val="0"/>
                </a:spcBef>
                <a:buFontTx/>
                <a:buNone/>
              </a:pPr>
              <a:t>7</a:t>
            </a:fld>
            <a:endParaRPr lang="en-GB" altLang="en-US" sz="1200" b="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685800" y="1501775"/>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smtClean="0">
              <a:solidFill>
                <a:srgbClr val="FF0000"/>
              </a:solidFill>
            </a:endParaRPr>
          </a:p>
          <a:p>
            <a:pPr algn="just">
              <a:defRPr/>
            </a:pPr>
            <a:r>
              <a:rPr lang="en-US" altLang="en-US" sz="1800" dirty="0" smtClean="0"/>
              <a:t>Cause an LOA to be submitted to the IEEE-SA (</a:t>
            </a:r>
            <a:r>
              <a:rPr lang="en-US" altLang="en-US" sz="1800" dirty="0" smtClean="0">
                <a:hlinkClick r:id="rId3"/>
              </a:rPr>
              <a:t>patcom@ieee.org</a:t>
            </a:r>
            <a:r>
              <a:rPr lang="en-US" altLang="en-US" sz="1800" dirty="0" smtClean="0"/>
              <a:t>); or</a:t>
            </a:r>
          </a:p>
          <a:p>
            <a:pPr algn="just">
              <a:defRPr/>
            </a:pPr>
            <a:endParaRPr lang="en-US" altLang="en-US" sz="1800" dirty="0" smtClean="0"/>
          </a:p>
          <a:p>
            <a:pPr algn="just">
              <a:defRPr/>
            </a:pPr>
            <a:r>
              <a:rPr lang="en-US" altLang="en-US" sz="1800" dirty="0" smtClean="0"/>
              <a:t>Provide the chair of this group with the identity of the holder(s) of any and all such claims as soon as possible; or</a:t>
            </a:r>
          </a:p>
          <a:p>
            <a:pPr algn="just">
              <a:defRPr/>
            </a:pPr>
            <a:endParaRPr lang="en-US" altLang="en-US" sz="1800" dirty="0" smtClean="0"/>
          </a:p>
          <a:p>
            <a:pPr algn="just">
              <a:defRPr/>
            </a:pPr>
            <a:r>
              <a:rPr lang="en-US" altLang="en-US" sz="1800" dirty="0" smtClean="0"/>
              <a:t>Speak up now and respond to this Call for Potentially Essential Patents</a:t>
            </a:r>
          </a:p>
          <a:p>
            <a:pPr algn="just">
              <a:defRPr/>
            </a:pPr>
            <a:endParaRPr lang="en-US" altLang="en-US" sz="1800" dirty="0" smtClean="0"/>
          </a:p>
          <a:p>
            <a:pPr algn="just">
              <a:defRPr/>
            </a:pPr>
            <a:r>
              <a:rPr lang="en-US" altLang="en-US" sz="1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FontTx/>
              <a:buNone/>
              <a:defRPr/>
            </a:pPr>
            <a:r>
              <a:rPr lang="en-US" altLang="en-US" sz="1800" dirty="0" smtClean="0"/>
              <a:t/>
            </a:r>
            <a:br>
              <a:rPr lang="en-US" altLang="en-US" sz="1800" dirty="0" smtClean="0"/>
            </a:br>
            <a:endParaRPr lang="en-US" altLang="en-US" sz="1800" dirty="0" smtClean="0"/>
          </a:p>
        </p:txBody>
      </p:sp>
      <p:sp>
        <p:nvSpPr>
          <p:cNvPr id="11269" name="Rectangle 2"/>
          <p:cNvSpPr txBox="1">
            <a:spLocks noChangeArrowheads="1"/>
          </p:cNvSpPr>
          <p:nvPr/>
        </p:nvSpPr>
        <p:spPr bwMode="auto">
          <a:xfrm>
            <a:off x="533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1271" name="Text Box 5"/>
          <p:cNvSpPr txBox="1">
            <a:spLocks noChangeArrowheads="1"/>
          </p:cNvSpPr>
          <p:nvPr/>
        </p:nvSpPr>
        <p:spPr bwMode="auto">
          <a:xfrm>
            <a:off x="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685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B133AFC-0E33-4D9E-982B-9D1A062E4145}" type="slidenum">
              <a:rPr lang="en-US" altLang="en-US" sz="1200" b="0" smtClean="0"/>
              <a:pPr>
                <a:spcBef>
                  <a:spcPct val="0"/>
                </a:spcBef>
                <a:buFontTx/>
                <a:buNone/>
              </a:pPr>
              <a:t>8</a:t>
            </a:fld>
            <a:endParaRPr lang="en-US" altLang="en-US" sz="1200" b="0" smtClean="0"/>
          </a:p>
        </p:txBody>
      </p:sp>
      <p:sp>
        <p:nvSpPr>
          <p:cNvPr id="12294"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533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685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FontTx/>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FontTx/>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FontTx/>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Tx/>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3A51F8-B52A-4D59-8BAA-7FAA032BE274}" type="slidenum">
              <a:rPr lang="en-US" altLang="en-US" sz="1200" b="0" smtClean="0"/>
              <a:pPr>
                <a:spcBef>
                  <a:spcPct val="0"/>
                </a:spcBef>
                <a:buFontTx/>
                <a:buNone/>
              </a:pPr>
              <a:t>9</a:t>
            </a:fld>
            <a:endParaRPr lang="en-US" altLang="en-US" sz="1200" b="0" smtClean="0"/>
          </a:p>
        </p:txBody>
      </p:sp>
      <p:sp>
        <p:nvSpPr>
          <p:cNvPr id="13318" name="Footer Placeholder 4"/>
          <p:cNvSpPr>
            <a:spLocks noGrp="1"/>
          </p:cNvSpPr>
          <p:nvPr>
            <p:ph type="ftr" sz="quarter" idx="10"/>
          </p:nvPr>
        </p:nvSpPr>
        <p:spPr>
          <a:xfrm>
            <a:off x="6096000"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Tony Xiao Han (Huawei)</a:t>
            </a:r>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108332</TotalTime>
  <Words>3677</Words>
  <Application>Microsoft Office PowerPoint</Application>
  <PresentationFormat>全屏显示(4:3)</PresentationFormat>
  <Paragraphs>667</Paragraphs>
  <Slides>36</Slides>
  <Notes>36</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36</vt:i4>
      </vt:variant>
    </vt:vector>
  </HeadingPairs>
  <TitlesOfParts>
    <vt:vector size="45" baseType="lpstr">
      <vt:lpstr>Monotype Sorts</vt:lpstr>
      <vt:lpstr>MS Gothic</vt:lpstr>
      <vt:lpstr>MS PGothic</vt:lpstr>
      <vt:lpstr>微软雅黑</vt:lpstr>
      <vt:lpstr>Arial</vt:lpstr>
      <vt:lpstr>Calibri</vt:lpstr>
      <vt:lpstr>Helvetica</vt:lpstr>
      <vt:lpstr>Times New Roman</vt:lpstr>
      <vt:lpstr>802-11-Submission</vt:lpstr>
      <vt:lpstr>Task Group bf Meeting agenda, July-September 2021</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4718</cp:revision>
  <cp:lastPrinted>2014-11-04T15:04:57Z</cp:lastPrinted>
  <dcterms:created xsi:type="dcterms:W3CDTF">2007-04-17T18:10:23Z</dcterms:created>
  <dcterms:modified xsi:type="dcterms:W3CDTF">2021-09-07T15:55:29Z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(3)fjNAbFgFhtRnnzRoMQf2PfJ3hGc4lAWfoPCLgilo9gYpFSuuMIxmhK+6rDUGIME2A4ZpLcKY
kd0pLS+60q+qABAuPVxN/Z1buZm9T2KuCl+eu5l7z9VSMsDgrUvfq8oQd1rY7C5Rej3JLMhv
aloxFsrFZ9WhKlxxT4EQDAjx0qb9miOFBxxbtgd0D8WFc/KbTpHyTeSNLNJECYhrMtEn00mF
gCc8TnMyL2e9Z4Q+ou</vt:lpwstr>
  </property>
  <property fmtid="{D5CDD505-2E9C-101B-9397-08002B2CF9AE}" pid="27" name="_2015_ms_pID_7253431">
    <vt:lpwstr>RHHQ9U8/qLN1/a+wXR5YP3wMN0/Z+E6U6Vc22MSbNQdbSZG9vrFCyh
tyFMPsD/CiRJBoj7imvaqPhDWIxZ4W6di0jkaXtfCH6o7gHpsEdiQXh4UUXD6RRn3QPnHLQG
xJWMZlERNYi5gk1kND3JAODHyYa7i71ZxDoA/IXbdmD7XdmKMpYmJVX9GnqZ4Z+g4YikW6zj
HUPJrFSfyRU46hBe3igMg5HrRMAMLS1mm9Xl</vt:lpwstr>
  </property>
  <property fmtid="{D5CDD505-2E9C-101B-9397-08002B2CF9AE}" pid="28" name="_2015_ms_pID_7253432">
    <vt:lpwstr>jA==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1629812572</vt:lpwstr>
  </property>
</Properties>
</file>