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52" r:id="rId17"/>
    <p:sldId id="856" r:id="rId18"/>
    <p:sldId id="853" r:id="rId19"/>
    <p:sldId id="854" r:id="rId20"/>
    <p:sldId id="855" r:id="rId21"/>
    <p:sldId id="857" r:id="rId22"/>
    <p:sldId id="858" r:id="rId23"/>
    <p:sldId id="859" r:id="rId24"/>
    <p:sldId id="860" r:id="rId25"/>
    <p:sldId id="864" r:id="rId26"/>
    <p:sldId id="861" r:id="rId27"/>
    <p:sldId id="862" r:id="rId28"/>
    <p:sldId id="863" r:id="rId29"/>
    <p:sldId id="867" r:id="rId30"/>
    <p:sldId id="868" r:id="rId31"/>
    <p:sldId id="865" r:id="rId32"/>
    <p:sldId id="869" r:id="rId33"/>
    <p:sldId id="870" r:id="rId34"/>
    <p:sldId id="871" r:id="rId35"/>
    <p:sldId id="872" r:id="rId36"/>
    <p:sldId id="866"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2979" autoAdjust="0"/>
    <p:restoredTop sz="95886" autoAdjust="0"/>
  </p:normalViewPr>
  <p:slideViewPr>
    <p:cSldViewPr>
      <p:cViewPr varScale="1">
        <p:scale>
          <a:sx n="111" d="100"/>
          <a:sy n="111" d="100"/>
        </p:scale>
        <p:origin x="1212" y="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8051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0133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790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022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128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571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21483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6921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90018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7814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3605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5453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3861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6703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20440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22721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24021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39035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292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1704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a:t>
            </a:r>
            <a:r>
              <a:rPr lang="en-US" altLang="en-US" sz="1800" b="1" smtClean="0"/>
              <a:t>802.11-21/</a:t>
            </a:r>
            <a:r>
              <a:rPr lang="en-US" altLang="zh-CN" sz="1800" b="1" smtClean="0"/>
              <a:t>1202</a:t>
            </a:r>
            <a:r>
              <a:rPr lang="en-US" altLang="en-US" sz="1800" b="1" smtClean="0"/>
              <a:t>r9</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en-US" dirty="0" smtClean="0">
                <a:solidFill>
                  <a:srgbClr val="0000FF"/>
                </a:solidFill>
              </a:rPr>
              <a:t>July-September</a:t>
            </a:r>
            <a:r>
              <a:rPr lang="en-US" altLang="en-US" dirty="0" smtClean="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smtClean="0"/>
              <a:t>:</a:t>
            </a:r>
            <a:r>
              <a:rPr lang="en-US" altLang="en-US" sz="2000" b="0" smtClean="0"/>
              <a:t> 2021-09-01</a:t>
            </a:r>
            <a:endParaRPr lang="en-US" altLang="en-US" sz="2000" b="0" dirty="0" smtClean="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27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34360099"/>
              </p:ext>
            </p:extLst>
          </p:nvPr>
        </p:nvGraphicFramePr>
        <p:xfrm>
          <a:off x="762000" y="3253812"/>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SFD update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21/1015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Dongguk Lim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SP: Non-TB and TB measurement procedure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21/0990</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Discussions on sensing measurement flows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11/1241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Data Driving Hybrid Channel Model for WLAN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94120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17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Motion</a:t>
            </a:r>
            <a:endParaRPr lang="en-US" altLang="en-US" sz="1600" dirty="0">
              <a:solidFill>
                <a:srgbClr val="0000FF"/>
              </a:solidFill>
            </a:endParaRP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66569317"/>
              </p:ext>
            </p:extLst>
          </p:nvPr>
        </p:nvGraphicFramePr>
        <p:xfrm>
          <a:off x="762000" y="3483138"/>
          <a:ext cx="8229601" cy="184094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21/1365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Data-Driven Hybrid Channel Model for WLAN Sensing - 60GHz</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r>
                        <a:rPr lang="en-US" altLang="zh-CN" sz="1100" dirty="0" smtClean="0">
                          <a:solidFill>
                            <a:srgbClr val="00B050"/>
                          </a:solidFill>
                        </a:rPr>
                        <a:t>21/1321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779395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257180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67942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July 27, August </a:t>
            </a:r>
            <a:r>
              <a:rPr lang="en-US" altLang="zh-CN" strike="sngStrike" dirty="0" smtClean="0">
                <a:solidFill>
                  <a:srgbClr val="0000FF"/>
                </a:solidFill>
              </a:rPr>
              <a:t>10</a:t>
            </a:r>
            <a:r>
              <a:rPr lang="en-US" altLang="zh-CN" dirty="0" smtClean="0">
                <a:solidFill>
                  <a:srgbClr val="0000FF"/>
                </a:solidFill>
              </a:rPr>
              <a:t>, 17, 24, 31, September 7</a:t>
            </a:r>
            <a:endParaRPr lang="en-US" altLang="en-US" dirty="0" smtClean="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August 10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17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24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31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September 7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14 (Tuesday</a:t>
            </a:r>
            <a:r>
              <a:rPr lang="en-US" altLang="zh-CN" sz="1800" b="1" dirty="0">
                <a:solidFill>
                  <a:srgbClr val="FF0000"/>
                </a:solidFill>
                <a:cs typeface="Times New Roman" panose="02020603050405020304" pitchFamily="18" charset="0"/>
              </a:rPr>
              <a:t>),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17 (Friday</a:t>
            </a:r>
            <a:r>
              <a:rPr lang="en-US" altLang="zh-CN" sz="1800" b="1" dirty="0">
                <a:solidFill>
                  <a:srgbClr val="FF0000"/>
                </a:solidFill>
                <a:cs typeface="Times New Roman" panose="02020603050405020304" pitchFamily="18" charset="0"/>
              </a:rPr>
              <a:t>), </a:t>
            </a:r>
            <a:r>
              <a:rPr lang="en-US" altLang="zh-CN" sz="1800" b="1" dirty="0" smtClean="0">
                <a:solidFill>
                  <a:srgbClr val="FF0000"/>
                </a:solidFill>
                <a:cs typeface="Times New Roman" panose="02020603050405020304" pitchFamily="18" charset="0"/>
              </a:rPr>
              <a:t>   9am </a:t>
            </a:r>
            <a:r>
              <a:rPr lang="en-US" altLang="zh-CN" sz="1800" b="1" dirty="0">
                <a:solidFill>
                  <a:srgbClr val="FF0000"/>
                </a:solidFill>
                <a:cs typeface="Times New Roman" panose="02020603050405020304" pitchFamily="18" charset="0"/>
              </a:rPr>
              <a:t>- 11:00pm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20 </a:t>
            </a:r>
            <a:r>
              <a:rPr lang="en-US" altLang="zh-CN" sz="1800" b="1" dirty="0">
                <a:solidFill>
                  <a:srgbClr val="FF0000"/>
                </a:solidFill>
                <a:cs typeface="Times New Roman" panose="02020603050405020304" pitchFamily="18" charset="0"/>
              </a:rPr>
              <a:t>(Monday),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1112019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177068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3094625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67996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24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49177456"/>
              </p:ext>
            </p:extLst>
          </p:nvPr>
        </p:nvGraphicFramePr>
        <p:xfrm>
          <a:off x="762000" y="3483138"/>
          <a:ext cx="8229601" cy="143406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21/1322</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 text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21/1331</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Yuqiang</a:t>
                      </a:r>
                      <a:r>
                        <a:rPr lang="en-US" altLang="zh-CN" sz="1100" dirty="0" smtClean="0">
                          <a:solidFill>
                            <a:srgbClr val="FFC000"/>
                          </a:solidFill>
                        </a:rPr>
                        <a:t> Zhang(XGIMI Technology </a:t>
                      </a:r>
                      <a:r>
                        <a:rPr lang="en-US" altLang="zh-CN" sz="1100" dirty="0" err="1" smtClean="0">
                          <a:solidFill>
                            <a:srgbClr val="FFC000"/>
                          </a:solidFill>
                        </a:rPr>
                        <a:t>Co.Ltd</a:t>
                      </a:r>
                      <a:r>
                        <a:rPr lang="en-US" altLang="zh-CN" sz="1100" dirty="0" smtClean="0">
                          <a:solidFill>
                            <a:srgbClr val="FFC000"/>
                          </a:solidFill>
                        </a:rPr>
                        <a:t>)</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Further consideration on sensing measurement flow for non-AP</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910439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31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a:solidFill>
                  <a:srgbClr val="0000FF"/>
                </a:solidFill>
              </a:rPr>
              <a:t>Motion</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30209920"/>
              </p:ext>
            </p:extLst>
          </p:nvPr>
        </p:nvGraphicFramePr>
        <p:xfrm>
          <a:off x="762000" y="3483138"/>
          <a:ext cx="8229601" cy="163750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21/1288</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Rui Du(Huawei)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Truncated Power Delay Profile - follow up</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40 min</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0517263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0604773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27</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467393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28</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199"/>
            <a:ext cx="77724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August 24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a:t>
            </a:r>
            <a:r>
              <a:rPr lang="en-US" altLang="zh-CN" sz="1400" b="1" dirty="0" smtClean="0">
                <a:cs typeface="Times New Roman" panose="02020603050405020304" pitchFamily="18" charset="0"/>
              </a:rPr>
              <a:t>31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7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14 (Tuesday</a:t>
            </a:r>
            <a:r>
              <a:rPr lang="en-US" altLang="zh-CN" sz="1400" b="1" dirty="0">
                <a:solidFill>
                  <a:srgbClr val="00B050"/>
                </a:solidFill>
                <a:cs typeface="Times New Roman" panose="02020603050405020304" pitchFamily="18" charset="0"/>
              </a:rPr>
              <a:t>),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17 (Friday</a:t>
            </a:r>
            <a:r>
              <a:rPr lang="en-US" altLang="zh-CN" sz="1400" b="1" dirty="0">
                <a:solidFill>
                  <a:srgbClr val="00B050"/>
                </a:solidFill>
                <a:cs typeface="Times New Roman" panose="02020603050405020304" pitchFamily="18" charset="0"/>
              </a:rPr>
              <a:t>), </a:t>
            </a:r>
            <a:r>
              <a:rPr lang="en-US" altLang="zh-CN" sz="1400" b="1" dirty="0" smtClean="0">
                <a:solidFill>
                  <a:srgbClr val="00B050"/>
                </a:solidFill>
                <a:cs typeface="Times New Roman" panose="02020603050405020304" pitchFamily="18" charset="0"/>
              </a:rPr>
              <a:t>   9am </a:t>
            </a:r>
            <a:r>
              <a:rPr lang="en-US" altLang="zh-CN" sz="1400" b="1" dirty="0">
                <a:solidFill>
                  <a:srgbClr val="00B050"/>
                </a:solidFill>
                <a:cs typeface="Times New Roman" panose="02020603050405020304" pitchFamily="18" charset="0"/>
              </a:rPr>
              <a:t>- 11:00pm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20 </a:t>
            </a:r>
            <a:r>
              <a:rPr lang="en-US" altLang="zh-CN" sz="1400" b="1" dirty="0">
                <a:solidFill>
                  <a:srgbClr val="00B050"/>
                </a:solidFill>
                <a:cs typeface="Times New Roman" panose="02020603050405020304" pitchFamily="18" charset="0"/>
              </a:rPr>
              <a:t>(Monday),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To be 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September 28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rgbClr val="FF0000"/>
                </a:solidFill>
                <a:cs typeface="Times New Roman" panose="02020603050405020304" pitchFamily="18" charset="0"/>
              </a:rPr>
              <a:t>October 5   </a:t>
            </a:r>
            <a:r>
              <a:rPr lang="en-US" altLang="zh-CN" sz="1400" b="1" strike="sngStrike" dirty="0">
                <a:solidFill>
                  <a:srgbClr val="FF0000"/>
                </a:solidFill>
                <a:cs typeface="Times New Roman" panose="02020603050405020304" pitchFamily="18" charset="0"/>
              </a:rPr>
              <a:t>(Tuesday), 10am - 12:00pm </a:t>
            </a:r>
            <a:r>
              <a:rPr lang="en-US" altLang="zh-CN" sz="1400" b="1" strike="sngStrike" dirty="0" smtClean="0">
                <a:solidFill>
                  <a:srgbClr val="FF0000"/>
                </a:solidFill>
                <a:cs typeface="Times New Roman" panose="02020603050405020304" pitchFamily="18" charset="0"/>
              </a:rPr>
              <a:t>ET</a:t>
            </a:r>
            <a:r>
              <a:rPr lang="en-US" altLang="zh-CN" sz="1400" b="1" dirty="0">
                <a:solidFill>
                  <a:srgbClr val="FF0000"/>
                </a:solidFill>
                <a:cs typeface="Times New Roman" panose="02020603050405020304" pitchFamily="18" charset="0"/>
              </a:rPr>
              <a:t>  (Golden Week)</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12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19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26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November 2 </a:t>
            </a:r>
            <a:r>
              <a:rPr lang="en-US" altLang="zh-CN" sz="1400" b="1" dirty="0">
                <a:solidFill>
                  <a:srgbClr val="FF0000"/>
                </a:solidFill>
                <a:cs typeface="Times New Roman" panose="02020603050405020304" pitchFamily="18" charset="0"/>
              </a:rPr>
              <a:t> (Tuesday),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70C0"/>
                </a:solidFill>
                <a:cs typeface="Times New Roman" panose="02020603050405020304" pitchFamily="18" charset="0"/>
              </a:rPr>
              <a:t>November </a:t>
            </a:r>
            <a:r>
              <a:rPr lang="en-US" altLang="zh-CN" sz="1400" b="1" dirty="0" smtClean="0">
                <a:solidFill>
                  <a:srgbClr val="0070C0"/>
                </a:solidFill>
                <a:cs typeface="Times New Roman" panose="02020603050405020304" pitchFamily="18" charset="0"/>
              </a:rPr>
              <a:t>9  </a:t>
            </a:r>
            <a:r>
              <a:rPr lang="en-US" altLang="zh-CN" sz="1400" b="1" dirty="0">
                <a:solidFill>
                  <a:srgbClr val="0070C0"/>
                </a:solidFill>
                <a:cs typeface="Times New Roman" panose="02020603050405020304" pitchFamily="18" charset="0"/>
              </a:rPr>
              <a:t>(Tuesday), </a:t>
            </a:r>
            <a:r>
              <a:rPr lang="en-US" altLang="zh-CN" sz="1400" b="1" i="1" dirty="0" smtClean="0">
                <a:solidFill>
                  <a:srgbClr val="0070C0"/>
                </a:solidFill>
                <a:cs typeface="Times New Roman" panose="02020603050405020304" pitchFamily="18" charset="0"/>
              </a:rPr>
              <a:t>9am </a:t>
            </a:r>
            <a:r>
              <a:rPr lang="en-US" altLang="zh-CN" sz="1400" b="1" i="1" dirty="0">
                <a:solidFill>
                  <a:srgbClr val="0070C0"/>
                </a:solidFill>
                <a:cs typeface="Times New Roman" panose="02020603050405020304" pitchFamily="18" charset="0"/>
              </a:rPr>
              <a:t>- </a:t>
            </a:r>
            <a:r>
              <a:rPr lang="en-US" altLang="zh-CN" sz="1400" b="1" i="1" dirty="0" smtClean="0">
                <a:solidFill>
                  <a:srgbClr val="0070C0"/>
                </a:solidFill>
                <a:cs typeface="Times New Roman" panose="02020603050405020304" pitchFamily="18" charset="0"/>
              </a:rPr>
              <a:t>11:00pm </a:t>
            </a:r>
            <a:r>
              <a:rPr lang="en-US" altLang="zh-CN" sz="1400" b="1" dirty="0" smtClean="0">
                <a:solidFill>
                  <a:srgbClr val="0070C0"/>
                </a:solidFill>
                <a:cs typeface="Times New Roman" panose="02020603050405020304" pitchFamily="18" charset="0"/>
              </a:rPr>
              <a:t>ET ------  (After Daylight Saving Time Ends)</a:t>
            </a:r>
            <a:endParaRPr lang="en-US" altLang="zh-CN" sz="1400" b="1" dirty="0">
              <a:solidFill>
                <a:srgbClr val="0070C0"/>
              </a:solidFill>
              <a:cs typeface="Times New Roman" panose="02020603050405020304" pitchFamily="18" charset="0"/>
            </a:endParaRPr>
          </a:p>
        </p:txBody>
      </p:sp>
      <p:sp>
        <p:nvSpPr>
          <p:cNvPr id="2" name="矩形 1"/>
          <p:cNvSpPr/>
          <p:nvPr/>
        </p:nvSpPr>
        <p:spPr>
          <a:xfrm>
            <a:off x="5181600" y="5257800"/>
            <a:ext cx="3757613" cy="584775"/>
          </a:xfrm>
          <a:prstGeom prst="rect">
            <a:avLst/>
          </a:prstGeom>
        </p:spPr>
        <p:txBody>
          <a:bodyPr wrap="square">
            <a:spAutoFit/>
          </a:bodyPr>
          <a:lstStyle/>
          <a:p>
            <a:r>
              <a:rPr lang="en-US" altLang="zh-CN" sz="800" b="1" dirty="0">
                <a:solidFill>
                  <a:srgbClr val="454545"/>
                </a:solidFill>
                <a:latin typeface="Helvetica" panose="020B0604020202020204" pitchFamily="34" charset="0"/>
              </a:rPr>
              <a:t>7 Nov 2021 - Daylight Saving Time Ends</a:t>
            </a:r>
          </a:p>
          <a:p>
            <a:r>
              <a:rPr lang="en-US" altLang="zh-CN" sz="800" dirty="0">
                <a:solidFill>
                  <a:srgbClr val="454545"/>
                </a:solidFill>
                <a:latin typeface="Helvetica" panose="020B0604020202020204" pitchFamily="34" charset="0"/>
              </a:rPr>
              <a:t>When local daylight time is about to reach</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02:00:00</a:t>
            </a:r>
            <a:r>
              <a:rPr lang="en-US" altLang="zh-CN" sz="800" dirty="0">
                <a:solidFill>
                  <a:srgbClr val="454545"/>
                </a:solidFill>
                <a:latin typeface="Helvetica" panose="020B0604020202020204" pitchFamily="34" charset="0"/>
              </a:rPr>
              <a:t> clocks are turned </a:t>
            </a:r>
            <a:r>
              <a:rPr lang="en-US" altLang="zh-CN" sz="800" b="1" dirty="0">
                <a:solidFill>
                  <a:srgbClr val="454545"/>
                </a:solidFill>
                <a:latin typeface="Helvetica" panose="020B0604020202020204" pitchFamily="34" charset="0"/>
              </a:rPr>
              <a:t>backward</a:t>
            </a:r>
            <a:r>
              <a:rPr lang="en-US" altLang="zh-CN" sz="800" dirty="0">
                <a:solidFill>
                  <a:srgbClr val="454545"/>
                </a:solidFill>
                <a:latin typeface="Helvetica" panose="020B0604020202020204" pitchFamily="34" charset="0"/>
              </a:rPr>
              <a:t> 1 hour to</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01:00:00</a:t>
            </a:r>
            <a:r>
              <a:rPr lang="en-US" altLang="zh-CN" sz="800" dirty="0">
                <a:solidFill>
                  <a:srgbClr val="454545"/>
                </a:solidFill>
                <a:latin typeface="Helvetica" panose="020B0604020202020204" pitchFamily="34" charset="0"/>
              </a:rPr>
              <a:t> local standard time instead.</a:t>
            </a:r>
            <a:endParaRPr lang="en-US" altLang="zh-CN" sz="800" b="0" i="0" dirty="0">
              <a:solidFill>
                <a:srgbClr val="454545"/>
              </a:solidFill>
              <a:effectLst/>
              <a:latin typeface="Helvetica" panose="020B0604020202020204" pitchFamily="34" charset="0"/>
            </a:endParaRPr>
          </a:p>
        </p:txBody>
      </p:sp>
    </p:spTree>
    <p:extLst>
      <p:ext uri="{BB962C8B-B14F-4D97-AF65-F5344CB8AC3E}">
        <p14:creationId xmlns:p14="http://schemas.microsoft.com/office/powerpoint/2010/main" val="3695059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The </a:t>
            </a:r>
            <a:r>
              <a:rPr lang="en-US" altLang="zh-CN" sz="1400" dirty="0"/>
              <a:t>measurement is initiated by an NDP Announcement frame. </a:t>
            </a:r>
          </a:p>
          <a:p>
            <a:pPr lvl="2"/>
            <a:r>
              <a:rPr lang="en-US" altLang="zh-CN" sz="1400" dirty="0" smtClean="0"/>
              <a:t>The </a:t>
            </a:r>
            <a:r>
              <a:rPr lang="en-US" altLang="zh-CN" sz="1400" dirty="0"/>
              <a:t>transmitter shall transmit an NDP SIFS after transmitting the NDP Announcement frame.</a:t>
            </a:r>
          </a:p>
          <a:p>
            <a:pPr lvl="2"/>
            <a:r>
              <a:rPr lang="en-US" altLang="zh-CN" sz="1400" dirty="0" smtClean="0"/>
              <a:t>The </a:t>
            </a:r>
            <a:r>
              <a:rPr lang="en-US" altLang="zh-CN" sz="1400" dirty="0"/>
              <a:t>detailed definition of the NDP Announcement frame is TBD.</a:t>
            </a:r>
          </a:p>
          <a:p>
            <a:pPr lvl="2"/>
            <a:r>
              <a:rPr lang="en-US" altLang="zh-CN" sz="1400" dirty="0" smtClean="0"/>
              <a:t>The </a:t>
            </a:r>
            <a:r>
              <a:rPr lang="en-US" altLang="zh-CN" sz="1400" dirty="0"/>
              <a:t>process to validate the STA(s) participation is TBD</a:t>
            </a:r>
          </a:p>
          <a:p>
            <a:pPr lvl="1"/>
            <a:r>
              <a:rPr lang="en-US" altLang="zh-CN" sz="1600" dirty="0" smtClean="0"/>
              <a:t>Note </a:t>
            </a:r>
            <a:r>
              <a:rPr lang="en-US" altLang="zh-CN" sz="1600" dirty="0"/>
              <a:t>: This can be applied to pre-HE STAs (i.e. not limited to HE and/or EHT STAs</a:t>
            </a:r>
            <a:r>
              <a:rPr lang="en-US" altLang="zh-CN" sz="1600" dirty="0" smtClean="0"/>
              <a:t>)</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r>
              <a:rPr lang="en-US" altLang="zh-CN" sz="1600" b="1" kern="0" dirty="0"/>
              <a:t>Claudio da Silva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3592399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July </a:t>
            </a:r>
            <a:r>
              <a:rPr lang="en-US" altLang="en-US" dirty="0">
                <a:solidFill>
                  <a:srgbClr val="0000FF"/>
                </a:solidFill>
              </a:rPr>
              <a:t>27, August </a:t>
            </a:r>
            <a:r>
              <a:rPr lang="en-US" altLang="en-US" strike="sngStrike" dirty="0">
                <a:solidFill>
                  <a:srgbClr val="0000FF"/>
                </a:solidFill>
              </a:rPr>
              <a:t>10</a:t>
            </a:r>
            <a:r>
              <a:rPr lang="en-US" altLang="en-US" dirty="0">
                <a:solidFill>
                  <a:srgbClr val="0000FF"/>
                </a:solidFill>
              </a:rPr>
              <a:t>, 17, 24, 31, September </a:t>
            </a:r>
            <a:r>
              <a:rPr lang="en-US" altLang="en-US" dirty="0" smtClean="0">
                <a:solidFill>
                  <a:srgbClr val="0000FF"/>
                </a:solidFill>
              </a:rPr>
              <a:t>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b </a:t>
            </a:r>
            <a:r>
              <a:rPr lang="en-US" altLang="zh-CN" sz="2800" dirty="0" smtClean="0"/>
              <a:t>Motion </a:t>
            </a:r>
            <a:r>
              <a:rPr lang="en-US" altLang="zh-CN" sz="2800" dirty="0"/>
              <a:t>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A </a:t>
            </a:r>
            <a:r>
              <a:rPr lang="en-US" altLang="zh-CN" sz="1400" dirty="0"/>
              <a:t>transmission of an NDP Announcement frame </a:t>
            </a:r>
          </a:p>
          <a:p>
            <a:pPr lvl="2"/>
            <a:r>
              <a:rPr lang="en-US" altLang="zh-CN" sz="1400" dirty="0" smtClean="0"/>
              <a:t>A </a:t>
            </a:r>
            <a:r>
              <a:rPr lang="en-US" altLang="zh-CN" sz="1400" dirty="0"/>
              <a:t>transmission of an NDP SIFS after transmitting the NDP Announcement </a:t>
            </a:r>
            <a:r>
              <a:rPr lang="en-US" altLang="zh-CN" sz="1400" dirty="0" smtClean="0"/>
              <a:t>frame</a:t>
            </a:r>
          </a:p>
          <a:p>
            <a:pPr lvl="2"/>
            <a:endParaRPr lang="en-US" altLang="zh-CN" sz="1400" dirty="0" smtClean="0"/>
          </a:p>
          <a:p>
            <a:pPr lvl="1"/>
            <a:r>
              <a:rPr lang="en-US" altLang="zh-CN" sz="1600" dirty="0" smtClean="0"/>
              <a:t>Note </a:t>
            </a:r>
            <a:r>
              <a:rPr lang="en-US" altLang="zh-CN" sz="1600" dirty="0"/>
              <a:t>: </a:t>
            </a:r>
            <a:r>
              <a:rPr lang="en-US" altLang="zh-CN" sz="1600" dirty="0" smtClean="0"/>
              <a:t>The detailed definition of the NDP Announcement frame is TBD.</a:t>
            </a:r>
          </a:p>
          <a:p>
            <a:pPr lvl="1"/>
            <a:r>
              <a:rPr lang="en-US" altLang="zh-CN" sz="1600" dirty="0" smtClean="0"/>
              <a:t>Note </a:t>
            </a:r>
            <a:r>
              <a:rPr lang="en-US" altLang="zh-CN" sz="1600" dirty="0"/>
              <a:t>: This may be applied to pre-HE STAs (i.e. not limited to HE and/or EHT STAs)</a:t>
            </a:r>
            <a:endParaRPr lang="en-US" altLang="zh-CN" sz="1600" dirty="0" smtClean="0"/>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a:t>
            </a:r>
            <a:r>
              <a:rPr lang="en-US" altLang="zh-CN" sz="1600" b="1" kern="0" dirty="0"/>
              <a:t>: Rui Yang </a:t>
            </a:r>
            <a:r>
              <a:rPr lang="en-US" altLang="zh-CN" sz="1600" b="1" kern="0" dirty="0" smtClean="0"/>
              <a:t>	</a:t>
            </a:r>
            <a:r>
              <a:rPr lang="en-US" altLang="zh-CN" sz="1600" b="1" dirty="0" smtClean="0"/>
              <a:t>	</a:t>
            </a:r>
            <a:r>
              <a:rPr lang="en-US" altLang="zh-CN" sz="1600" b="1" kern="0" dirty="0" smtClean="0"/>
              <a:t>Second: </a:t>
            </a:r>
            <a:r>
              <a:rPr lang="en-US" altLang="zh-CN" sz="1600" b="1" kern="0" dirty="0"/>
              <a:t> Solomon Trainin</a:t>
            </a:r>
            <a:r>
              <a:rPr lang="en-US" altLang="zh-CN" sz="1600" b="1" kern="0" dirty="0" smtClean="0"/>
              <a:t>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smtClean="0">
                <a:solidFill>
                  <a:srgbClr val="000000"/>
                </a:solidFill>
                <a:highlight>
                  <a:srgbClr val="00FF00"/>
                </a:highlight>
                <a:latin typeface="Times New Roman" panose="02020603050405020304" pitchFamily="18" charset="0"/>
                <a:cs typeface="+mn-cs"/>
              </a:rPr>
              <a:t>Approved </a:t>
            </a:r>
            <a:r>
              <a:rPr lang="en-US" altLang="zh-CN" sz="1600" dirty="0">
                <a:solidFill>
                  <a:srgbClr val="000000"/>
                </a:solidFill>
                <a:highlight>
                  <a:srgbClr val="00FF00"/>
                </a:highlight>
                <a:latin typeface="Times New Roman" panose="02020603050405020304" pitchFamily="18" charset="0"/>
                <a:cs typeface="+mn-cs"/>
              </a:rPr>
              <a:t>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27054504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40539257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32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7</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a:solidFill>
                  <a:srgbClr val="0000FF"/>
                </a:solidFill>
              </a:rPr>
              <a:t>Motion</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28925275"/>
              </p:ext>
            </p:extLst>
          </p:nvPr>
        </p:nvGraphicFramePr>
        <p:xfrm>
          <a:off x="762000" y="3483138"/>
          <a:ext cx="8229601" cy="204438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Assaf Kasher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DMG-</a:t>
                      </a:r>
                      <a:r>
                        <a:rPr lang="en-US" altLang="zh-CN" sz="1100" dirty="0" err="1" smtClean="0">
                          <a:solidFill>
                            <a:schemeClr val="tx1"/>
                          </a:solidFill>
                        </a:rPr>
                        <a:t>bistatic</a:t>
                      </a:r>
                      <a:r>
                        <a:rPr lang="en-US" altLang="zh-CN" sz="1100" dirty="0" smtClean="0">
                          <a:solidFill>
                            <a:schemeClr val="tx1"/>
                          </a:solidFill>
                        </a:rPr>
                        <a:t>-radar-PHY-and-Low-MAC</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272271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33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34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655391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199"/>
            <a:ext cx="77724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7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14 (Tuesday</a:t>
            </a:r>
            <a:r>
              <a:rPr lang="en-US" altLang="zh-CN" sz="1400" b="1" dirty="0">
                <a:solidFill>
                  <a:srgbClr val="00B050"/>
                </a:solidFill>
                <a:cs typeface="Times New Roman" panose="02020603050405020304" pitchFamily="18" charset="0"/>
              </a:rPr>
              <a:t>),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17 (Friday</a:t>
            </a:r>
            <a:r>
              <a:rPr lang="en-US" altLang="zh-CN" sz="1400" b="1" dirty="0">
                <a:solidFill>
                  <a:srgbClr val="00B050"/>
                </a:solidFill>
                <a:cs typeface="Times New Roman" panose="02020603050405020304" pitchFamily="18" charset="0"/>
              </a:rPr>
              <a:t>), </a:t>
            </a:r>
            <a:r>
              <a:rPr lang="en-US" altLang="zh-CN" sz="1400" b="1" dirty="0" smtClean="0">
                <a:solidFill>
                  <a:srgbClr val="00B050"/>
                </a:solidFill>
                <a:cs typeface="Times New Roman" panose="02020603050405020304" pitchFamily="18" charset="0"/>
              </a:rPr>
              <a:t>   9am </a:t>
            </a:r>
            <a:r>
              <a:rPr lang="en-US" altLang="zh-CN" sz="1400" b="1" dirty="0">
                <a:solidFill>
                  <a:srgbClr val="00B050"/>
                </a:solidFill>
                <a:cs typeface="Times New Roman" panose="02020603050405020304" pitchFamily="18" charset="0"/>
              </a:rPr>
              <a:t>- 11:00pm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20 </a:t>
            </a:r>
            <a:r>
              <a:rPr lang="en-US" altLang="zh-CN" sz="1400" b="1" dirty="0">
                <a:solidFill>
                  <a:srgbClr val="00B050"/>
                </a:solidFill>
                <a:cs typeface="Times New Roman" panose="02020603050405020304" pitchFamily="18" charset="0"/>
              </a:rPr>
              <a:t>(Monday),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September 28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rgbClr val="FF0000"/>
                </a:solidFill>
                <a:cs typeface="Times New Roman" panose="02020603050405020304" pitchFamily="18" charset="0"/>
              </a:rPr>
              <a:t>October 5   </a:t>
            </a:r>
            <a:r>
              <a:rPr lang="en-US" altLang="zh-CN" sz="1400" b="1" strike="sngStrike" dirty="0">
                <a:solidFill>
                  <a:srgbClr val="FF0000"/>
                </a:solidFill>
                <a:cs typeface="Times New Roman" panose="02020603050405020304" pitchFamily="18" charset="0"/>
              </a:rPr>
              <a:t>(Tuesday), 10am - 12:00pm </a:t>
            </a:r>
            <a:r>
              <a:rPr lang="en-US" altLang="zh-CN" sz="1400" b="1" strike="sngStrike" dirty="0" smtClean="0">
                <a:solidFill>
                  <a:srgbClr val="FF0000"/>
                </a:solidFill>
                <a:cs typeface="Times New Roman" panose="02020603050405020304" pitchFamily="18" charset="0"/>
              </a:rPr>
              <a:t>ET</a:t>
            </a:r>
            <a:r>
              <a:rPr lang="en-US" altLang="zh-CN" sz="1400" b="1" dirty="0">
                <a:solidFill>
                  <a:srgbClr val="FF0000"/>
                </a:solidFill>
                <a:cs typeface="Times New Roman" panose="02020603050405020304" pitchFamily="18" charset="0"/>
              </a:rPr>
              <a:t>  (Golden Week)</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12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19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26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November 2 </a:t>
            </a:r>
            <a:r>
              <a:rPr lang="en-US" altLang="zh-CN" sz="1400" b="1" dirty="0">
                <a:solidFill>
                  <a:srgbClr val="FF0000"/>
                </a:solidFill>
                <a:cs typeface="Times New Roman" panose="02020603050405020304" pitchFamily="18" charset="0"/>
              </a:rPr>
              <a:t> (Tuesday),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70C0"/>
                </a:solidFill>
                <a:cs typeface="Times New Roman" panose="02020603050405020304" pitchFamily="18" charset="0"/>
              </a:rPr>
              <a:t>November </a:t>
            </a:r>
            <a:r>
              <a:rPr lang="en-US" altLang="zh-CN" sz="1400" b="1" dirty="0" smtClean="0">
                <a:solidFill>
                  <a:srgbClr val="0070C0"/>
                </a:solidFill>
                <a:cs typeface="Times New Roman" panose="02020603050405020304" pitchFamily="18" charset="0"/>
              </a:rPr>
              <a:t>9  </a:t>
            </a:r>
            <a:r>
              <a:rPr lang="en-US" altLang="zh-CN" sz="1400" b="1" dirty="0">
                <a:solidFill>
                  <a:srgbClr val="0070C0"/>
                </a:solidFill>
                <a:cs typeface="Times New Roman" panose="02020603050405020304" pitchFamily="18" charset="0"/>
              </a:rPr>
              <a:t>(Tuesday), </a:t>
            </a:r>
            <a:r>
              <a:rPr lang="en-US" altLang="zh-CN" sz="1400" b="1" i="1" dirty="0" smtClean="0">
                <a:solidFill>
                  <a:srgbClr val="0070C0"/>
                </a:solidFill>
                <a:cs typeface="Times New Roman" panose="02020603050405020304" pitchFamily="18" charset="0"/>
              </a:rPr>
              <a:t>9am </a:t>
            </a:r>
            <a:r>
              <a:rPr lang="en-US" altLang="zh-CN" sz="1400" b="1" i="1" dirty="0">
                <a:solidFill>
                  <a:srgbClr val="0070C0"/>
                </a:solidFill>
                <a:cs typeface="Times New Roman" panose="02020603050405020304" pitchFamily="18" charset="0"/>
              </a:rPr>
              <a:t>- </a:t>
            </a:r>
            <a:r>
              <a:rPr lang="en-US" altLang="zh-CN" sz="1400" b="1" i="1" dirty="0" smtClean="0">
                <a:solidFill>
                  <a:srgbClr val="0070C0"/>
                </a:solidFill>
                <a:cs typeface="Times New Roman" panose="02020603050405020304" pitchFamily="18" charset="0"/>
              </a:rPr>
              <a:t>11:00pm </a:t>
            </a:r>
            <a:r>
              <a:rPr lang="en-US" altLang="zh-CN" sz="1400" b="1" dirty="0" smtClean="0">
                <a:solidFill>
                  <a:srgbClr val="0070C0"/>
                </a:solidFill>
                <a:cs typeface="Times New Roman" panose="02020603050405020304" pitchFamily="18" charset="0"/>
              </a:rPr>
              <a:t>ET ------  (After Daylight Saving Time Ends)</a:t>
            </a:r>
            <a:endParaRPr lang="en-US" altLang="zh-CN" sz="1400" b="1" dirty="0">
              <a:solidFill>
                <a:srgbClr val="0070C0"/>
              </a:solidFill>
              <a:cs typeface="Times New Roman" panose="02020603050405020304" pitchFamily="18" charset="0"/>
            </a:endParaRPr>
          </a:p>
        </p:txBody>
      </p:sp>
      <p:sp>
        <p:nvSpPr>
          <p:cNvPr id="2" name="矩形 1"/>
          <p:cNvSpPr/>
          <p:nvPr/>
        </p:nvSpPr>
        <p:spPr>
          <a:xfrm>
            <a:off x="5181600" y="4343400"/>
            <a:ext cx="3757613" cy="584775"/>
          </a:xfrm>
          <a:prstGeom prst="rect">
            <a:avLst/>
          </a:prstGeom>
        </p:spPr>
        <p:txBody>
          <a:bodyPr wrap="square">
            <a:spAutoFit/>
          </a:bodyPr>
          <a:lstStyle/>
          <a:p>
            <a:r>
              <a:rPr lang="en-US" altLang="zh-CN" sz="800" b="1" dirty="0">
                <a:solidFill>
                  <a:srgbClr val="454545"/>
                </a:solidFill>
                <a:latin typeface="Helvetica" panose="020B0604020202020204" pitchFamily="34" charset="0"/>
              </a:rPr>
              <a:t>7 Nov 2021 - Daylight Saving Time Ends</a:t>
            </a:r>
          </a:p>
          <a:p>
            <a:r>
              <a:rPr lang="en-US" altLang="zh-CN" sz="800" dirty="0">
                <a:solidFill>
                  <a:srgbClr val="454545"/>
                </a:solidFill>
                <a:latin typeface="Helvetica" panose="020B0604020202020204" pitchFamily="34" charset="0"/>
              </a:rPr>
              <a:t>When local daylight time is about to reach</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02:00:00</a:t>
            </a:r>
            <a:r>
              <a:rPr lang="en-US" altLang="zh-CN" sz="800" dirty="0">
                <a:solidFill>
                  <a:srgbClr val="454545"/>
                </a:solidFill>
                <a:latin typeface="Helvetica" panose="020B0604020202020204" pitchFamily="34" charset="0"/>
              </a:rPr>
              <a:t> clocks are turned </a:t>
            </a:r>
            <a:r>
              <a:rPr lang="en-US" altLang="zh-CN" sz="800" b="1" dirty="0">
                <a:solidFill>
                  <a:srgbClr val="454545"/>
                </a:solidFill>
                <a:latin typeface="Helvetica" panose="020B0604020202020204" pitchFamily="34" charset="0"/>
              </a:rPr>
              <a:t>backward</a:t>
            </a:r>
            <a:r>
              <a:rPr lang="en-US" altLang="zh-CN" sz="800" dirty="0">
                <a:solidFill>
                  <a:srgbClr val="454545"/>
                </a:solidFill>
                <a:latin typeface="Helvetica" panose="020B0604020202020204" pitchFamily="34" charset="0"/>
              </a:rPr>
              <a:t> 1 hour to</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01:00:00</a:t>
            </a:r>
            <a:r>
              <a:rPr lang="en-US" altLang="zh-CN" sz="800" dirty="0">
                <a:solidFill>
                  <a:srgbClr val="454545"/>
                </a:solidFill>
                <a:latin typeface="Helvetica" panose="020B0604020202020204" pitchFamily="34" charset="0"/>
              </a:rPr>
              <a:t> local standard time instead.</a:t>
            </a:r>
            <a:endParaRPr lang="en-US" altLang="zh-CN" sz="800" b="0" i="0" dirty="0">
              <a:solidFill>
                <a:srgbClr val="454545"/>
              </a:solidFill>
              <a:effectLst/>
              <a:latin typeface="Helvetica" panose="020B0604020202020204" pitchFamily="34" charset="0"/>
            </a:endParaRPr>
          </a:p>
        </p:txBody>
      </p:sp>
    </p:spTree>
    <p:extLst>
      <p:ext uri="{BB962C8B-B14F-4D97-AF65-F5344CB8AC3E}">
        <p14:creationId xmlns:p14="http://schemas.microsoft.com/office/powerpoint/2010/main" val="15824720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TF sounding defined in 11bf consists of followings:</a:t>
            </a:r>
            <a:endParaRPr lang="zh-CN" altLang="zh-CN" sz="1600" dirty="0" smtClean="0"/>
          </a:p>
          <a:p>
            <a:pPr lvl="2"/>
            <a:r>
              <a:rPr lang="en-US" altLang="zh-CN" sz="1400" dirty="0"/>
              <a:t>The Trigger frame is used to solicit the NDP transmission(s).  </a:t>
            </a:r>
            <a:endParaRPr lang="en-US" altLang="zh-CN" sz="1400" dirty="0"/>
          </a:p>
          <a:p>
            <a:pPr lvl="2"/>
            <a:r>
              <a:rPr lang="en-US" altLang="zh-CN" sz="1400" dirty="0"/>
              <a:t>The transmitter(s) shall transmit an NDP SIFS after receiving the Trigger frame.</a:t>
            </a:r>
            <a:endParaRPr lang="en-US" altLang="zh-CN" sz="1400" dirty="0"/>
          </a:p>
          <a:p>
            <a:pPr lvl="1"/>
            <a:r>
              <a:rPr lang="en-US" altLang="zh-CN" sz="1600" dirty="0"/>
              <a:t>Note :The detailed definition of the Trigger frame is TBD.</a:t>
            </a:r>
          </a:p>
          <a:p>
            <a:pPr lvl="1"/>
            <a:r>
              <a:rPr lang="en-US" altLang="zh-CN" sz="1600" dirty="0"/>
              <a:t>Note : This is for HE and/or EHT STAs. Supporting other STAs are </a:t>
            </a:r>
            <a:r>
              <a:rPr lang="en-US" altLang="zh-CN" sz="1600" dirty="0" smtClean="0"/>
              <a:t>TBD.</a:t>
            </a:r>
            <a:endParaRPr lang="en-US" altLang="zh-CN" sz="1600" dirty="0" smtClean="0"/>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29Y/0N/7A ( </a:t>
            </a:r>
            <a:r>
              <a:rPr lang="en-US" altLang="zh-CN" sz="1100" kern="0" dirty="0"/>
              <a:t>Y/ N/ A)</a:t>
            </a:r>
          </a:p>
        </p:txBody>
      </p:sp>
    </p:spTree>
    <p:extLst>
      <p:ext uri="{BB962C8B-B14F-4D97-AF65-F5344CB8AC3E}">
        <p14:creationId xmlns:p14="http://schemas.microsoft.com/office/powerpoint/2010/main" val="1021775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108325</TotalTime>
  <Words>3677</Words>
  <Application>Microsoft Office PowerPoint</Application>
  <PresentationFormat>全屏显示(4:3)</PresentationFormat>
  <Paragraphs>668</Paragraphs>
  <Slides>36</Slides>
  <Notes>36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36</vt:i4>
      </vt:variant>
    </vt:vector>
  </HeadingPairs>
  <TitlesOfParts>
    <vt:vector size="45"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July-September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4714</cp:revision>
  <cp:lastPrinted>2014-11-04T15:04:57Z</cp:lastPrinted>
  <dcterms:created xsi:type="dcterms:W3CDTF">2007-04-17T18:10:23Z</dcterms:created>
  <dcterms:modified xsi:type="dcterms:W3CDTF">2021-09-07T15:35:56Z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(3)UW0/GFikFvdeHEFw/Ktw7xECFjAARPc0JWPiDULFIkykETI+Bex0aPwXROm1aU42zZRaB1bb
xss7iSO17ZPCbFBklEQp4KkRt2UAsCDqH8MQyy7ZSjzMdGuKQcSnnRxrEKOrUoYBFBg54Ydk
1Whsm7Q6RIhf8bYPfP3qKKOLjyqbJmBlvUa4q292XbhKA2DO/ygvI8HGxePjQJkRwo797HNA
r4h7aH0bDvUoFBvhWz</vt:lpwstr>
  </property>
  <property fmtid="{D5CDD505-2E9C-101B-9397-08002B2CF9AE}" pid="27" name="_2015_ms_pID_7253431">
    <vt:lpwstr>kEEmA2+v4zKeY3UIHIqjGmdB0BwwpA04Z9Bby2wyogoA/xfuys7NPi
niWE7nMFQTR/XWqF6JXHzT43AEXNvAAo4ey2E2/AMtliau//1KVt1Tf/e3K33CqpZ0zIriSY
7nkK2VEfuGCb+Jvgw2LOqBVCM8XmSgkfSYgxHI5LATgwnh7j+rzgTD27tcGb0vQdlvnVN4xf
UplV7xtarKuObuhxqmKvaaoneh8QFd/21yP8</vt:lpwstr>
  </property>
  <property fmtid="{D5CDD505-2E9C-101B-9397-08002B2CF9AE}" pid="28" name="_2015_ms_pID_7253432">
    <vt:lpwstr>zg==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1629812572</vt:lpwstr>
  </property>
</Properties>
</file>