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52" r:id="rId17"/>
    <p:sldId id="856" r:id="rId18"/>
    <p:sldId id="853" r:id="rId19"/>
    <p:sldId id="854" r:id="rId20"/>
    <p:sldId id="855" r:id="rId21"/>
    <p:sldId id="857" r:id="rId22"/>
    <p:sldId id="858" r:id="rId23"/>
    <p:sldId id="859" r:id="rId24"/>
    <p:sldId id="860" r:id="rId25"/>
    <p:sldId id="864" r:id="rId26"/>
    <p:sldId id="861" r:id="rId27"/>
    <p:sldId id="862" r:id="rId28"/>
    <p:sldId id="863" r:id="rId29"/>
    <p:sldId id="867" r:id="rId30"/>
    <p:sldId id="868" r:id="rId31"/>
    <p:sldId id="865" r:id="rId32"/>
    <p:sldId id="869" r:id="rId33"/>
    <p:sldId id="870" r:id="rId34"/>
    <p:sldId id="871" r:id="rId35"/>
    <p:sldId id="872" r:id="rId36"/>
    <p:sldId id="866" r:id="rId3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490" autoAdjust="0"/>
    <p:restoredTop sz="95886" autoAdjust="0"/>
  </p:normalViewPr>
  <p:slideViewPr>
    <p:cSldViewPr>
      <p:cViewPr varScale="1">
        <p:scale>
          <a:sx n="108" d="100"/>
          <a:sy n="108" d="100"/>
        </p:scale>
        <p:origin x="124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8051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01333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37903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71022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61289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5716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21483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69219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90018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7814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13605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755453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73861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6703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204405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22721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240219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4364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39035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012924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17048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a:t>
            </a:r>
            <a:r>
              <a:rPr lang="en-US" altLang="zh-CN" sz="1800" b="1" dirty="0" smtClean="0"/>
              <a:t>1202</a:t>
            </a:r>
            <a:r>
              <a:rPr lang="en-US" altLang="en-US" sz="1800" b="1" dirty="0" smtClean="0"/>
              <a:t>r8</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en-US" dirty="0" smtClean="0">
                <a:solidFill>
                  <a:srgbClr val="0000FF"/>
                </a:solidFill>
              </a:rPr>
              <a:t>July-September</a:t>
            </a:r>
            <a:r>
              <a:rPr lang="en-US" altLang="en-US" dirty="0" smtClean="0"/>
              <a:t> 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smtClean="0"/>
              <a:t>:</a:t>
            </a:r>
            <a:r>
              <a:rPr lang="en-US" altLang="en-US" sz="2000" b="0" smtClean="0"/>
              <a:t> 2021-09-01</a:t>
            </a:r>
            <a:endParaRPr lang="en-US" altLang="en-US" sz="2000" b="0" dirty="0" smtClean="0"/>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July 27</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34360099"/>
              </p:ext>
            </p:extLst>
          </p:nvPr>
        </p:nvGraphicFramePr>
        <p:xfrm>
          <a:off x="762000" y="3253812"/>
          <a:ext cx="8229601" cy="1469862"/>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rgbClr val="00B050"/>
                          </a:solidFill>
                        </a:rPr>
                        <a:t>21/0504</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Claudio Da Silva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SFD update</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00B050"/>
                          </a:solidFill>
                        </a:rPr>
                        <a:t>21/1015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Dongguk Lim (LG Electronics)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00B050"/>
                          </a:solidFill>
                        </a:rPr>
                        <a:t>SP: Non-TB and TB measurement procedure for WLAN sensing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00B050"/>
                          </a:solidFill>
                        </a:rPr>
                        <a:t>21/0990</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Cheng Chen (Intel)</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 Discussions on sensing measurement flows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00B050"/>
                          </a:solidFill>
                        </a:rPr>
                        <a:t>11/1241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Yi </a:t>
                      </a:r>
                      <a:r>
                        <a:rPr lang="en-US" altLang="zh-CN" sz="1100" dirty="0" err="1" smtClean="0">
                          <a:solidFill>
                            <a:srgbClr val="00B050"/>
                          </a:solidFill>
                        </a:rPr>
                        <a:t>Lv</a:t>
                      </a:r>
                      <a:r>
                        <a:rPr lang="en-US" altLang="zh-CN" sz="1100" dirty="0" smtClean="0">
                          <a:solidFill>
                            <a:srgbClr val="00B050"/>
                          </a:solidFill>
                        </a:rPr>
                        <a:t>(Huawei)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Data Driving Hybrid Channel Model for WLAN Sensing</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0941204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a:solidFill>
                  <a:srgbClr val="0000FF"/>
                </a:solidFill>
                <a:cs typeface="Times New Roman" panose="02020603050405020304" pitchFamily="18" charset="0"/>
              </a:rPr>
              <a:t>August</a:t>
            </a:r>
            <a:r>
              <a:rPr lang="en-US" altLang="en-US" sz="3000" dirty="0" smtClean="0">
                <a:solidFill>
                  <a:srgbClr val="0000FF"/>
                </a:solidFill>
                <a:cs typeface="Times New Roman" panose="02020603050405020304" pitchFamily="18" charset="0"/>
              </a:rPr>
              <a:t> 17</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smtClean="0">
                <a:solidFill>
                  <a:srgbClr val="0000FF"/>
                </a:solidFill>
              </a:rPr>
              <a:t>Motion</a:t>
            </a:r>
            <a:endParaRPr lang="en-US" altLang="en-US" sz="1600" dirty="0">
              <a:solidFill>
                <a:srgbClr val="0000FF"/>
              </a:solidFill>
            </a:endParaRP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566569317"/>
              </p:ext>
            </p:extLst>
          </p:nvPr>
        </p:nvGraphicFramePr>
        <p:xfrm>
          <a:off x="762000" y="3483138"/>
          <a:ext cx="8229601" cy="1840944"/>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rgbClr val="00B050"/>
                          </a:solidFill>
                        </a:rPr>
                        <a:t>21/1365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Yi </a:t>
                      </a:r>
                      <a:r>
                        <a:rPr lang="en-US" altLang="zh-CN" sz="1100" dirty="0" err="1" smtClean="0">
                          <a:solidFill>
                            <a:srgbClr val="00B050"/>
                          </a:solidFill>
                        </a:rPr>
                        <a:t>Lv</a:t>
                      </a:r>
                      <a:r>
                        <a:rPr lang="en-US" altLang="zh-CN" sz="1100" dirty="0" smtClean="0">
                          <a:solidFill>
                            <a:srgbClr val="00B050"/>
                          </a:solidFill>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00B050"/>
                          </a:solidFill>
                        </a:rPr>
                        <a:t>Data-Driven Hybrid Channel Model for WLAN Sensing - 60GHz</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r>
                        <a:rPr lang="en-US" altLang="zh-CN" sz="1100" dirty="0" smtClean="0">
                          <a:solidFill>
                            <a:srgbClr val="00B050"/>
                          </a:solidFill>
                        </a:rPr>
                        <a:t>21/1321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Solomon Trainin (Qualcomm)</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WLAN Sensing procedure</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21/1322</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WLAN sensing procedure text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21/1331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Yuqiang</a:t>
                      </a:r>
                      <a:r>
                        <a:rPr lang="en-US" altLang="zh-CN" sz="1100" dirty="0" smtClean="0">
                          <a:solidFill>
                            <a:schemeClr val="tx1"/>
                          </a:solidFill>
                        </a:rPr>
                        <a:t> Zhang(XGIMI Technology </a:t>
                      </a:r>
                      <a:r>
                        <a:rPr lang="en-US" altLang="zh-CN" sz="1100" dirty="0" err="1" smtClean="0">
                          <a:solidFill>
                            <a:schemeClr val="tx1"/>
                          </a:solidFill>
                        </a:rPr>
                        <a:t>Co.Ltd</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Further consideration on sensing measurement flow for non-AP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r>
                        <a:rPr lang="en-US" altLang="zh-CN" sz="1100" dirty="0" smtClean="0">
                          <a:solidFill>
                            <a:schemeClr val="tx1"/>
                          </a:solidFill>
                        </a:rPr>
                        <a:t>21/1288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Truncated Power Delay Profile - follow up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a:t>
                      </a:r>
                    </a:p>
                  </a:txBody>
                  <a:tcPr marL="36000" marR="36000" marT="17901" marB="17901" anchor="ctr"/>
                </a:tc>
              </a:tr>
              <a:tr h="89561">
                <a:tc>
                  <a:txBody>
                    <a:bodyPr/>
                    <a:lstStyle/>
                    <a:p>
                      <a:r>
                        <a:rPr lang="en-US" altLang="zh-CN" sz="1100" dirty="0" smtClean="0">
                          <a:solidFill>
                            <a:schemeClr val="tx1"/>
                          </a:solidFill>
                        </a:rPr>
                        <a:t>21/1364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Mengshi</a:t>
                      </a:r>
                      <a:r>
                        <a:rPr lang="en-US" altLang="zh-CN" sz="1100" dirty="0" smtClean="0">
                          <a:solidFill>
                            <a:schemeClr val="tx1"/>
                          </a:solidFill>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Threshold based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37793952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18</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5257180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19</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Call for submissions for the following topics</a:t>
            </a:r>
          </a:p>
          <a:p>
            <a:pPr lvl="1" algn="just"/>
            <a:r>
              <a:rPr lang="en-US" altLang="zh-CN" sz="1800" dirty="0"/>
              <a:t>Usage models, use cases  (Need documentation and need someone to champion)</a:t>
            </a:r>
          </a:p>
          <a:p>
            <a:pPr lvl="1" algn="just"/>
            <a:r>
              <a:rPr lang="en-US" altLang="zh-CN" sz="1800" dirty="0"/>
              <a:t>Functional requirements (Need documentation and need someone to champion)</a:t>
            </a:r>
          </a:p>
          <a:p>
            <a:pPr lvl="1" algn="just"/>
            <a:r>
              <a:rPr lang="en-US" altLang="zh-CN" sz="1800" dirty="0"/>
              <a:t>Channel model (Need documentation and need someone to champion)</a:t>
            </a:r>
          </a:p>
          <a:p>
            <a:pPr lvl="1" algn="just"/>
            <a:r>
              <a:rPr lang="en-US" altLang="zh-CN" sz="1800" dirty="0"/>
              <a:t>Evaluation methodology (Need documentation and need someone to champion)</a:t>
            </a:r>
          </a:p>
          <a:p>
            <a:pPr lvl="1" algn="just"/>
            <a:r>
              <a:rPr lang="en-US" altLang="zh-CN" sz="1800" dirty="0"/>
              <a:t>Measurement and evaluation results</a:t>
            </a:r>
          </a:p>
          <a:p>
            <a:pPr lvl="1" algn="just"/>
            <a:r>
              <a:rPr lang="en-US" altLang="zh-CN" sz="1800" dirty="0"/>
              <a:t>Technology and standardization gaps to support WLAN sensing</a:t>
            </a:r>
          </a:p>
          <a:p>
            <a:pPr lvl="1" algn="just"/>
            <a:r>
              <a:rPr lang="en-US" altLang="zh-CN" sz="18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667942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solidFill>
                  <a:srgbClr val="0000FF"/>
                </a:solidFill>
              </a:rPr>
              <a:t>July 27, August </a:t>
            </a:r>
            <a:r>
              <a:rPr lang="en-US" altLang="zh-CN" strike="sngStrike" dirty="0" smtClean="0">
                <a:solidFill>
                  <a:srgbClr val="0000FF"/>
                </a:solidFill>
              </a:rPr>
              <a:t>10</a:t>
            </a:r>
            <a:r>
              <a:rPr lang="en-US" altLang="zh-CN" dirty="0" smtClean="0">
                <a:solidFill>
                  <a:srgbClr val="0000FF"/>
                </a:solidFill>
              </a:rPr>
              <a:t>, 17, 24, 31, September 7</a:t>
            </a:r>
            <a:endParaRPr lang="en-US" altLang="en-US" dirty="0" smtClean="0">
              <a:solidFill>
                <a:srgbClr val="0000FF"/>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10:00am ET – 12:00pm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smtClean="0">
                <a:cs typeface="Times New Roman" panose="02020603050405020304" pitchFamily="18" charset="0"/>
              </a:rPr>
              <a:t>Facebook</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20</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2192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August 10   </a:t>
            </a:r>
            <a:r>
              <a:rPr lang="en-US" altLang="zh-CN" sz="1800" b="1" dirty="0">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August </a:t>
            </a:r>
            <a:r>
              <a:rPr lang="en-US" altLang="zh-CN" sz="1800" b="1" dirty="0" smtClean="0">
                <a:cs typeface="Times New Roman" panose="02020603050405020304" pitchFamily="18" charset="0"/>
              </a:rPr>
              <a:t>17   </a:t>
            </a:r>
            <a:r>
              <a:rPr lang="en-US" altLang="zh-CN" sz="1800" b="1" dirty="0">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August </a:t>
            </a:r>
            <a:r>
              <a:rPr lang="en-US" altLang="zh-CN" sz="1800" b="1" dirty="0" smtClean="0">
                <a:cs typeface="Times New Roman" panose="02020603050405020304" pitchFamily="18" charset="0"/>
              </a:rPr>
              <a:t>24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August </a:t>
            </a:r>
            <a:r>
              <a:rPr lang="en-US" altLang="zh-CN" sz="1800" b="1" dirty="0" smtClean="0">
                <a:cs typeface="Times New Roman" panose="02020603050405020304" pitchFamily="18" charset="0"/>
              </a:rPr>
              <a:t>31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September 7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September </a:t>
            </a:r>
            <a:r>
              <a:rPr lang="en-US" altLang="zh-CN" sz="1800" b="1" dirty="0" smtClean="0">
                <a:solidFill>
                  <a:srgbClr val="FF0000"/>
                </a:solidFill>
                <a:cs typeface="Times New Roman" panose="02020603050405020304" pitchFamily="18" charset="0"/>
              </a:rPr>
              <a:t>14 (Tuesday</a:t>
            </a:r>
            <a:r>
              <a:rPr lang="en-US" altLang="zh-CN" sz="1800" b="1" dirty="0">
                <a:solidFill>
                  <a:srgbClr val="FF0000"/>
                </a:solidFill>
                <a:cs typeface="Times New Roman" panose="02020603050405020304" pitchFamily="18" charset="0"/>
              </a:rPr>
              <a:t>), 9am - 11:00pm ET </a:t>
            </a:r>
            <a:r>
              <a:rPr lang="en-US" altLang="zh-CN" sz="1800" b="1" dirty="0" smtClean="0">
                <a:solidFill>
                  <a:srgbClr val="FF0000"/>
                </a:solidFill>
                <a:cs typeface="Times New Roman" panose="02020603050405020304" pitchFamily="18" charset="0"/>
              </a:rPr>
              <a:t>------ </a:t>
            </a:r>
            <a:r>
              <a:rPr lang="en-US" altLang="zh-CN" sz="1800" b="1" dirty="0">
                <a:solidFill>
                  <a:srgbClr val="FF000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September </a:t>
            </a:r>
            <a:r>
              <a:rPr lang="en-US" altLang="zh-CN" sz="1800" b="1" dirty="0" smtClean="0">
                <a:solidFill>
                  <a:srgbClr val="FF0000"/>
                </a:solidFill>
                <a:cs typeface="Times New Roman" panose="02020603050405020304" pitchFamily="18" charset="0"/>
              </a:rPr>
              <a:t>17 (Friday</a:t>
            </a:r>
            <a:r>
              <a:rPr lang="en-US" altLang="zh-CN" sz="1800" b="1" dirty="0">
                <a:solidFill>
                  <a:srgbClr val="FF0000"/>
                </a:solidFill>
                <a:cs typeface="Times New Roman" panose="02020603050405020304" pitchFamily="18" charset="0"/>
              </a:rPr>
              <a:t>), </a:t>
            </a:r>
            <a:r>
              <a:rPr lang="en-US" altLang="zh-CN" sz="1800" b="1" dirty="0" smtClean="0">
                <a:solidFill>
                  <a:srgbClr val="FF0000"/>
                </a:solidFill>
                <a:cs typeface="Times New Roman" panose="02020603050405020304" pitchFamily="18" charset="0"/>
              </a:rPr>
              <a:t>   9am </a:t>
            </a:r>
            <a:r>
              <a:rPr lang="en-US" altLang="zh-CN" sz="1800" b="1" dirty="0">
                <a:solidFill>
                  <a:srgbClr val="FF0000"/>
                </a:solidFill>
                <a:cs typeface="Times New Roman" panose="02020603050405020304" pitchFamily="18" charset="0"/>
              </a:rPr>
              <a:t>- 11:00pm ET </a:t>
            </a:r>
            <a:r>
              <a:rPr lang="en-US" altLang="zh-CN" sz="1800" b="1" dirty="0" smtClean="0">
                <a:solidFill>
                  <a:srgbClr val="FF0000"/>
                </a:solidFill>
                <a:cs typeface="Times New Roman" panose="02020603050405020304" pitchFamily="18" charset="0"/>
              </a:rPr>
              <a:t>------ </a:t>
            </a:r>
            <a:r>
              <a:rPr lang="en-US" altLang="zh-CN" sz="1800" b="1" dirty="0">
                <a:solidFill>
                  <a:srgbClr val="FF000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September </a:t>
            </a:r>
            <a:r>
              <a:rPr lang="en-US" altLang="zh-CN" sz="1800" b="1" dirty="0" smtClean="0">
                <a:solidFill>
                  <a:srgbClr val="FF0000"/>
                </a:solidFill>
                <a:cs typeface="Times New Roman" panose="02020603050405020304" pitchFamily="18" charset="0"/>
              </a:rPr>
              <a:t>20 </a:t>
            </a:r>
            <a:r>
              <a:rPr lang="en-US" altLang="zh-CN" sz="1800" b="1" dirty="0">
                <a:solidFill>
                  <a:srgbClr val="FF0000"/>
                </a:solidFill>
                <a:cs typeface="Times New Roman" panose="02020603050405020304" pitchFamily="18" charset="0"/>
              </a:rPr>
              <a:t>(Monday), 9am - 11:00pm ET </a:t>
            </a:r>
            <a:r>
              <a:rPr lang="en-US" altLang="zh-CN" sz="1800" b="1" dirty="0" smtClean="0">
                <a:solidFill>
                  <a:srgbClr val="FF0000"/>
                </a:solidFill>
                <a:cs typeface="Times New Roman" panose="02020603050405020304" pitchFamily="18" charset="0"/>
              </a:rPr>
              <a:t>------ </a:t>
            </a:r>
            <a:r>
              <a:rPr lang="en-US" altLang="zh-CN" sz="1800" b="1" dirty="0">
                <a:solidFill>
                  <a:srgbClr val="FF000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Tree>
    <p:extLst>
      <p:ext uri="{BB962C8B-B14F-4D97-AF65-F5344CB8AC3E}">
        <p14:creationId xmlns:p14="http://schemas.microsoft.com/office/powerpoint/2010/main" val="11120199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Ali Raissinia</a:t>
            </a:r>
            <a:r>
              <a:rPr lang="en-US" altLang="zh-CN" sz="1600" b="1" kern="0" dirty="0" smtClean="0"/>
              <a:t>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1770683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a:solidFill>
                  <a:srgbClr val="FF0000"/>
                </a:solidFill>
              </a:rPr>
              <a:t>b </a:t>
            </a:r>
            <a:r>
              <a:rPr lang="en-US" altLang="zh-CN" sz="2800" dirty="0"/>
              <a:t>Motion to amend</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a:t>
            </a:r>
            <a:r>
              <a:rPr lang="en-US" altLang="zh-CN" dirty="0" smtClean="0"/>
              <a:t>phase where </a:t>
            </a:r>
            <a:r>
              <a:rPr lang="en-US" altLang="zh-CN" dirty="0"/>
              <a:t>an AP sends a Trigger frame to check the availability of STAs. If a STA is available, it responds with a CTS-to-self..</a:t>
            </a:r>
          </a:p>
          <a:p>
            <a:pPr lvl="2"/>
            <a:r>
              <a:rPr lang="en-US" altLang="zh-CN" dirty="0" smtClean="0"/>
              <a:t>TF </a:t>
            </a:r>
            <a:r>
              <a:rPr lang="en-US" altLang="zh-CN" dirty="0"/>
              <a:t>sounding, in which an AP sends a Trigger frame to solicit NDP transmission(s) from STA(s), shall be present if at least one STA that is a sensing transmitter responds in the polling.</a:t>
            </a:r>
          </a:p>
          <a:p>
            <a:pPr lvl="2"/>
            <a:r>
              <a:rPr lang="en-US" altLang="zh-CN" dirty="0" smtClean="0"/>
              <a:t>NDPA </a:t>
            </a:r>
            <a:r>
              <a:rPr lang="en-US" altLang="zh-CN" dirty="0"/>
              <a:t>sounding, in which an AP sends NDPA frame followed by NDP to STA(s), shall be present if at least one STA that is a sensing receiver responds in the polling.</a:t>
            </a:r>
          </a:p>
          <a:p>
            <a:pPr lvl="2"/>
            <a:r>
              <a:rPr lang="en-US" altLang="zh-CN" dirty="0" smtClean="0"/>
              <a:t>The </a:t>
            </a:r>
            <a:r>
              <a:rPr lang="en-US" altLang="zh-CN" dirty="0"/>
              <a:t>order of the TF sounding and NDPA sounding is TBD.</a:t>
            </a:r>
          </a:p>
          <a:p>
            <a:pPr lvl="2"/>
            <a:r>
              <a:rPr lang="en-US" altLang="zh-CN" dirty="0" smtClean="0"/>
              <a:t>The </a:t>
            </a:r>
            <a:r>
              <a:rPr lang="en-US" altLang="zh-CN" dirty="0"/>
              <a:t>details of the format of the Trigger frame and the NDPA frame are TBD</a:t>
            </a:r>
            <a:r>
              <a:rPr lang="en-US" altLang="zh-CN" dirty="0" smtClean="0"/>
              <a:t>.</a:t>
            </a:r>
          </a:p>
          <a:p>
            <a:pPr lvl="1"/>
            <a:r>
              <a:rPr lang="en-US" altLang="zh-CN" sz="1600" dirty="0"/>
              <a:t>Note: This is for HE and/or EHT STAs. Methods to support other STAs are TBD</a:t>
            </a:r>
            <a:r>
              <a:rPr lang="en-US" altLang="zh-CN" sz="1600" dirty="0" smtClean="0"/>
              <a:t>.</a:t>
            </a:r>
            <a:endParaRPr lang="zh-CN" altLang="zh-CN" sz="1600" dirty="0" smtClean="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Junghoon Suh</a:t>
            </a:r>
            <a:r>
              <a:rPr lang="en-US" altLang="zh-CN" sz="1600" b="1" kern="0" dirty="0" smtClean="0"/>
              <a:t>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smtClean="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30946250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smtClean="0">
                <a:solidFill>
                  <a:srgbClr val="FF0000"/>
                </a:solidFill>
              </a:rPr>
              <a:t>c</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a:t>
            </a:r>
            <a:r>
              <a:rPr lang="en-US" altLang="zh-CN" dirty="0" smtClean="0"/>
              <a:t>phase where </a:t>
            </a:r>
            <a:r>
              <a:rPr lang="en-US" altLang="zh-CN" dirty="0"/>
              <a:t>an AP sends a Trigger frame to check the availability of STAs. If a STA is available, it responds with a CTS-to-self..</a:t>
            </a:r>
          </a:p>
          <a:p>
            <a:pPr lvl="2"/>
            <a:r>
              <a:rPr lang="en-US" altLang="zh-CN" dirty="0" smtClean="0"/>
              <a:t>TF </a:t>
            </a:r>
            <a:r>
              <a:rPr lang="en-US" altLang="zh-CN" dirty="0"/>
              <a:t>sounding, in which an AP sends a Trigger frame to solicit NDP transmission(s) from STA(s), shall be present if at least one STA that is a sensing transmitter responds in the polling.</a:t>
            </a:r>
          </a:p>
          <a:p>
            <a:pPr lvl="2"/>
            <a:r>
              <a:rPr lang="en-US" altLang="zh-CN" dirty="0" smtClean="0"/>
              <a:t>NDPA </a:t>
            </a:r>
            <a:r>
              <a:rPr lang="en-US" altLang="zh-CN" dirty="0"/>
              <a:t>sounding, in which an AP sends NDPA frame followed by NDP to STA(s), shall be present if at least one STA that is a sensing receiver responds in the polling.</a:t>
            </a:r>
          </a:p>
          <a:p>
            <a:pPr lvl="2"/>
            <a:r>
              <a:rPr lang="en-US" altLang="zh-CN" dirty="0" smtClean="0"/>
              <a:t>The </a:t>
            </a:r>
            <a:r>
              <a:rPr lang="en-US" altLang="zh-CN" dirty="0"/>
              <a:t>order of the TF sounding and NDPA sounding is TBD.</a:t>
            </a:r>
          </a:p>
          <a:p>
            <a:pPr lvl="2"/>
            <a:r>
              <a:rPr lang="en-US" altLang="zh-CN" dirty="0" smtClean="0"/>
              <a:t>The </a:t>
            </a:r>
            <a:r>
              <a:rPr lang="en-US" altLang="zh-CN" dirty="0"/>
              <a:t>details of the format of the Trigger frame and the NDPA frame are TBD</a:t>
            </a:r>
            <a:r>
              <a:rPr lang="en-US" altLang="zh-CN" dirty="0" smtClean="0"/>
              <a:t>.</a:t>
            </a:r>
          </a:p>
          <a:p>
            <a:pPr lvl="1"/>
            <a:r>
              <a:rPr lang="en-US" altLang="zh-CN" sz="1600" dirty="0"/>
              <a:t>Note: This is for HE and/or EHT STAs. Methods to support other STAs are TBD</a:t>
            </a:r>
            <a:r>
              <a:rPr lang="en-US" altLang="zh-CN" sz="1600" dirty="0" smtClean="0"/>
              <a:t>.</a:t>
            </a:r>
            <a:endParaRPr lang="zh-CN" altLang="zh-CN" sz="1600" dirty="0" smtClean="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Junghoon </a:t>
            </a:r>
            <a:r>
              <a:rPr lang="en-US" altLang="zh-CN" sz="1600" b="1" kern="0" dirty="0" smtClean="0"/>
              <a:t>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smtClean="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679964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24</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a:solidFill>
                  <a:srgbClr val="0000FF"/>
                </a:solidFill>
                <a:cs typeface="Times New Roman" panose="02020603050405020304" pitchFamily="18" charset="0"/>
              </a:rPr>
              <a:t>August</a:t>
            </a:r>
            <a:r>
              <a:rPr lang="en-US" altLang="en-US" sz="3000" dirty="0" smtClean="0">
                <a:solidFill>
                  <a:srgbClr val="0000FF"/>
                </a:solidFill>
                <a:cs typeface="Times New Roman" panose="02020603050405020304" pitchFamily="18" charset="0"/>
              </a:rPr>
              <a:t> 24</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49177456"/>
              </p:ext>
            </p:extLst>
          </p:nvPr>
        </p:nvGraphicFramePr>
        <p:xfrm>
          <a:off x="762000" y="3483138"/>
          <a:ext cx="8229601" cy="1434060"/>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21/1322</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Solomon Trainin (Qualcomm)</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WLAN sensing procedure text</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21/1331</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rgbClr val="FFC000"/>
                          </a:solidFill>
                        </a:rPr>
                        <a:t>Yuqiang</a:t>
                      </a:r>
                      <a:r>
                        <a:rPr lang="en-US" altLang="zh-CN" sz="1100" dirty="0" smtClean="0">
                          <a:solidFill>
                            <a:srgbClr val="FFC000"/>
                          </a:solidFill>
                        </a:rPr>
                        <a:t> Zhang(XGIMI Technology </a:t>
                      </a:r>
                      <a:r>
                        <a:rPr lang="en-US" altLang="zh-CN" sz="1100" dirty="0" err="1" smtClean="0">
                          <a:solidFill>
                            <a:srgbClr val="FFC000"/>
                          </a:solidFill>
                        </a:rPr>
                        <a:t>Co.Ltd</a:t>
                      </a:r>
                      <a:r>
                        <a:rPr lang="en-US" altLang="zh-CN" sz="1100" dirty="0" smtClean="0">
                          <a:solidFill>
                            <a:srgbClr val="FFC000"/>
                          </a:solidFill>
                        </a:rPr>
                        <a:t>)</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Further consideration on sensing measurement flow for non-AP</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p>
                  </a:txBody>
                  <a:tcPr marL="36000" marR="36000" marT="17901" marB="17901" anchor="ctr"/>
                </a:tc>
              </a:tr>
              <a:tr h="89561">
                <a:tc>
                  <a:txBody>
                    <a:bodyPr/>
                    <a:lstStyle/>
                    <a:p>
                      <a:r>
                        <a:rPr lang="en-US" altLang="zh-CN" sz="1100" dirty="0" smtClean="0">
                          <a:solidFill>
                            <a:schemeClr val="tx1"/>
                          </a:solidFill>
                        </a:rPr>
                        <a:t>21/1288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Truncated Power Delay Profile - follow up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a:t>
                      </a:r>
                    </a:p>
                  </a:txBody>
                  <a:tcPr marL="36000" marR="36000" marT="17901" marB="17901" anchor="ctr"/>
                </a:tc>
              </a:tr>
              <a:tr h="89561">
                <a:tc>
                  <a:txBody>
                    <a:bodyPr/>
                    <a:lstStyle/>
                    <a:p>
                      <a:r>
                        <a:rPr lang="en-US" altLang="zh-CN" sz="1100" dirty="0" smtClean="0">
                          <a:solidFill>
                            <a:schemeClr val="tx1"/>
                          </a:solidFill>
                        </a:rPr>
                        <a:t>21/1364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Mengshi</a:t>
                      </a:r>
                      <a:r>
                        <a:rPr lang="en-US" altLang="zh-CN" sz="1100" dirty="0" smtClean="0">
                          <a:solidFill>
                            <a:schemeClr val="tx1"/>
                          </a:solidFill>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Threshold based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39104396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25</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a:solidFill>
                  <a:srgbClr val="0000FF"/>
                </a:solidFill>
                <a:cs typeface="Times New Roman" panose="02020603050405020304" pitchFamily="18" charset="0"/>
              </a:rPr>
              <a:t>August</a:t>
            </a:r>
            <a:r>
              <a:rPr lang="en-US" altLang="en-US" sz="3000" dirty="0" smtClean="0">
                <a:solidFill>
                  <a:srgbClr val="0000FF"/>
                </a:solidFill>
                <a:cs typeface="Times New Roman" panose="02020603050405020304" pitchFamily="18" charset="0"/>
              </a:rPr>
              <a:t> 31</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a:solidFill>
                  <a:srgbClr val="0000FF"/>
                </a:solidFill>
              </a:rPr>
              <a:t>Motion</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030209920"/>
              </p:ext>
            </p:extLst>
          </p:nvPr>
        </p:nvGraphicFramePr>
        <p:xfrm>
          <a:off x="762000" y="3483138"/>
          <a:ext cx="8229601" cy="1637502"/>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rgbClr val="00B050"/>
                          </a:solidFill>
                        </a:rPr>
                        <a:t>21/1288</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Rui Du(Huawei)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Truncated Power Delay Profile - follow up</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40 min</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21/1322</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WLAN sensing procedure text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21/1409</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Yi </a:t>
                      </a:r>
                      <a:r>
                        <a:rPr lang="en-US" altLang="zh-CN" sz="1100" dirty="0" err="1" smtClean="0">
                          <a:solidFill>
                            <a:schemeClr val="tx1"/>
                          </a:solidFill>
                        </a:rPr>
                        <a:t>Lv</a:t>
                      </a:r>
                      <a:r>
                        <a:rPr lang="en-US" altLang="zh-CN" sz="1100" dirty="0" smtClean="0">
                          <a:solidFill>
                            <a:schemeClr val="tx1"/>
                          </a:solidFill>
                        </a:rPr>
                        <a:t>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Channel Models for WLAN Sensing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21/1331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Yuqiang</a:t>
                      </a:r>
                      <a:r>
                        <a:rPr lang="en-US" altLang="zh-CN" sz="1100" dirty="0" smtClean="0">
                          <a:solidFill>
                            <a:schemeClr val="tx1"/>
                          </a:solidFill>
                        </a:rPr>
                        <a:t> Zhang(XGIMI Technology </a:t>
                      </a:r>
                      <a:r>
                        <a:rPr lang="en-US" altLang="zh-CN" sz="1100" dirty="0" err="1" smtClean="0">
                          <a:solidFill>
                            <a:schemeClr val="tx1"/>
                          </a:solidFill>
                        </a:rPr>
                        <a:t>Co.Ltd</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Q&amp;A: Further consideration on sensing measurement flow for non-AP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30517263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26</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0604773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27</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Call for submissions for the following topics</a:t>
            </a:r>
          </a:p>
          <a:p>
            <a:pPr lvl="1" algn="just"/>
            <a:r>
              <a:rPr lang="en-US" altLang="zh-CN" sz="1800" dirty="0"/>
              <a:t>Usage models, use cases  (Need documentation and need someone to champion)</a:t>
            </a:r>
          </a:p>
          <a:p>
            <a:pPr lvl="1" algn="just"/>
            <a:r>
              <a:rPr lang="en-US" altLang="zh-CN" sz="1800" dirty="0"/>
              <a:t>Functional requirements (Need documentation and need someone to champion)</a:t>
            </a:r>
          </a:p>
          <a:p>
            <a:pPr lvl="1" algn="just"/>
            <a:r>
              <a:rPr lang="en-US" altLang="zh-CN" sz="1800" dirty="0"/>
              <a:t>Channel model (Need documentation and need someone to champion)</a:t>
            </a:r>
          </a:p>
          <a:p>
            <a:pPr lvl="1" algn="just"/>
            <a:r>
              <a:rPr lang="en-US" altLang="zh-CN" sz="1800" dirty="0"/>
              <a:t>Evaluation methodology (Need documentation and need someone to champion)</a:t>
            </a:r>
          </a:p>
          <a:p>
            <a:pPr lvl="1" algn="just"/>
            <a:r>
              <a:rPr lang="en-US" altLang="zh-CN" sz="1800" dirty="0"/>
              <a:t>Measurement and evaluation results</a:t>
            </a:r>
          </a:p>
          <a:p>
            <a:pPr lvl="1" algn="just"/>
            <a:r>
              <a:rPr lang="en-US" altLang="zh-CN" sz="1800" dirty="0"/>
              <a:t>Technology and standardization gaps to support WLAN sensing</a:t>
            </a:r>
          </a:p>
          <a:p>
            <a:pPr lvl="1" algn="just"/>
            <a:r>
              <a:rPr lang="en-US" altLang="zh-CN" sz="18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7467393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28</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219199"/>
            <a:ext cx="77724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August 24   </a:t>
            </a:r>
            <a:r>
              <a:rPr lang="en-US" altLang="zh-CN" sz="1400" b="1" dirty="0">
                <a:cs typeface="Times New Roman" panose="02020603050405020304" pitchFamily="18" charset="0"/>
              </a:rPr>
              <a:t>(Tuesday), 10am - 12:00pm </a:t>
            </a:r>
            <a:r>
              <a:rPr lang="en-US" altLang="zh-CN" sz="14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August </a:t>
            </a:r>
            <a:r>
              <a:rPr lang="en-US" altLang="zh-CN" sz="1400" b="1" dirty="0" smtClean="0">
                <a:cs typeface="Times New Roman" panose="02020603050405020304" pitchFamily="18" charset="0"/>
              </a:rPr>
              <a:t>31   </a:t>
            </a:r>
            <a:r>
              <a:rPr lang="en-US" altLang="zh-CN" sz="1400" b="1" dirty="0">
                <a:cs typeface="Times New Roman" panose="02020603050405020304" pitchFamily="18" charset="0"/>
              </a:rPr>
              <a:t>(Tuesday), 10am - 12:00pm </a:t>
            </a:r>
            <a:r>
              <a:rPr lang="en-US" altLang="zh-CN" sz="14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September 7   </a:t>
            </a:r>
            <a:r>
              <a:rPr lang="en-US" altLang="zh-CN" sz="1400" b="1" dirty="0">
                <a:cs typeface="Times New Roman" panose="02020603050405020304" pitchFamily="18" charset="0"/>
              </a:rPr>
              <a:t>(Tuesday), 10am - 12:00pm </a:t>
            </a:r>
            <a:r>
              <a:rPr lang="en-US" altLang="zh-CN" sz="14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9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September </a:t>
            </a:r>
            <a:r>
              <a:rPr lang="en-US" altLang="zh-CN" sz="1400" b="1" dirty="0" smtClean="0">
                <a:solidFill>
                  <a:srgbClr val="00B050"/>
                </a:solidFill>
                <a:cs typeface="Times New Roman" panose="02020603050405020304" pitchFamily="18" charset="0"/>
              </a:rPr>
              <a:t>14 (Tuesday</a:t>
            </a:r>
            <a:r>
              <a:rPr lang="en-US" altLang="zh-CN" sz="1400" b="1" dirty="0">
                <a:solidFill>
                  <a:srgbClr val="00B050"/>
                </a:solidFill>
                <a:cs typeface="Times New Roman" panose="02020603050405020304" pitchFamily="18" charset="0"/>
              </a:rPr>
              <a:t>), 9am - 11:00pm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September </a:t>
            </a:r>
            <a:r>
              <a:rPr lang="en-US" altLang="zh-CN" sz="1400" b="1" dirty="0" smtClean="0">
                <a:solidFill>
                  <a:srgbClr val="00B050"/>
                </a:solidFill>
                <a:cs typeface="Times New Roman" panose="02020603050405020304" pitchFamily="18" charset="0"/>
              </a:rPr>
              <a:t>17 (Friday</a:t>
            </a:r>
            <a:r>
              <a:rPr lang="en-US" altLang="zh-CN" sz="1400" b="1" dirty="0">
                <a:solidFill>
                  <a:srgbClr val="00B050"/>
                </a:solidFill>
                <a:cs typeface="Times New Roman" panose="02020603050405020304" pitchFamily="18" charset="0"/>
              </a:rPr>
              <a:t>), </a:t>
            </a:r>
            <a:r>
              <a:rPr lang="en-US" altLang="zh-CN" sz="1400" b="1" dirty="0" smtClean="0">
                <a:solidFill>
                  <a:srgbClr val="00B050"/>
                </a:solidFill>
                <a:cs typeface="Times New Roman" panose="02020603050405020304" pitchFamily="18" charset="0"/>
              </a:rPr>
              <a:t>   9am </a:t>
            </a:r>
            <a:r>
              <a:rPr lang="en-US" altLang="zh-CN" sz="1400" b="1" dirty="0">
                <a:solidFill>
                  <a:srgbClr val="00B050"/>
                </a:solidFill>
                <a:cs typeface="Times New Roman" panose="02020603050405020304" pitchFamily="18" charset="0"/>
              </a:rPr>
              <a:t>- 11:00pm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September </a:t>
            </a:r>
            <a:r>
              <a:rPr lang="en-US" altLang="zh-CN" sz="1400" b="1" dirty="0" smtClean="0">
                <a:solidFill>
                  <a:srgbClr val="00B050"/>
                </a:solidFill>
                <a:cs typeface="Times New Roman" panose="02020603050405020304" pitchFamily="18" charset="0"/>
              </a:rPr>
              <a:t>20 </a:t>
            </a:r>
            <a:r>
              <a:rPr lang="en-US" altLang="zh-CN" sz="1400" b="1" dirty="0">
                <a:solidFill>
                  <a:srgbClr val="00B050"/>
                </a:solidFill>
                <a:cs typeface="Times New Roman" panose="02020603050405020304" pitchFamily="18" charset="0"/>
              </a:rPr>
              <a:t>(Monday), 9am - 11:00pm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r>
              <a:rPr lang="en-US" altLang="zh-CN" sz="1800" b="1" dirty="0">
                <a:cs typeface="Times New Roman" panose="02020603050405020304" pitchFamily="18" charset="0"/>
              </a:rPr>
              <a:t>To be 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September 28   </a:t>
            </a:r>
            <a:r>
              <a:rPr lang="en-US" altLang="zh-CN" sz="1400" b="1" dirty="0">
                <a:solidFill>
                  <a:srgbClr val="FF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strike="sngStrike" dirty="0" smtClean="0">
                <a:solidFill>
                  <a:srgbClr val="FF0000"/>
                </a:solidFill>
                <a:cs typeface="Times New Roman" panose="02020603050405020304" pitchFamily="18" charset="0"/>
              </a:rPr>
              <a:t>October 5   </a:t>
            </a:r>
            <a:r>
              <a:rPr lang="en-US" altLang="zh-CN" sz="1400" b="1" strike="sngStrike" dirty="0">
                <a:solidFill>
                  <a:srgbClr val="FF0000"/>
                </a:solidFill>
                <a:cs typeface="Times New Roman" panose="02020603050405020304" pitchFamily="18" charset="0"/>
              </a:rPr>
              <a:t>(Tuesday), 10am - 12:00pm </a:t>
            </a:r>
            <a:r>
              <a:rPr lang="en-US" altLang="zh-CN" sz="1400" b="1" strike="sngStrike" dirty="0" smtClean="0">
                <a:solidFill>
                  <a:srgbClr val="FF0000"/>
                </a:solidFill>
                <a:cs typeface="Times New Roman" panose="02020603050405020304" pitchFamily="18" charset="0"/>
              </a:rPr>
              <a:t>ET</a:t>
            </a:r>
            <a:r>
              <a:rPr lang="en-US" altLang="zh-CN" sz="1400" b="1" dirty="0">
                <a:solidFill>
                  <a:srgbClr val="FF0000"/>
                </a:solidFill>
                <a:cs typeface="Times New Roman" panose="02020603050405020304" pitchFamily="18" charset="0"/>
              </a:rPr>
              <a:t>  (Golden Week)</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October </a:t>
            </a:r>
            <a:r>
              <a:rPr lang="en-US" altLang="zh-CN" sz="1400" b="1" dirty="0" smtClean="0">
                <a:solidFill>
                  <a:srgbClr val="FF0000"/>
                </a:solidFill>
                <a:cs typeface="Times New Roman" panose="02020603050405020304" pitchFamily="18" charset="0"/>
              </a:rPr>
              <a:t>12   </a:t>
            </a:r>
            <a:r>
              <a:rPr lang="en-US" altLang="zh-CN" sz="1400" b="1" dirty="0">
                <a:solidFill>
                  <a:srgbClr val="FF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October </a:t>
            </a:r>
            <a:r>
              <a:rPr lang="en-US" altLang="zh-CN" sz="1400" b="1" dirty="0" smtClean="0">
                <a:solidFill>
                  <a:srgbClr val="FF0000"/>
                </a:solidFill>
                <a:cs typeface="Times New Roman" panose="02020603050405020304" pitchFamily="18" charset="0"/>
              </a:rPr>
              <a:t>19   </a:t>
            </a:r>
            <a:r>
              <a:rPr lang="en-US" altLang="zh-CN" sz="1400" b="1" dirty="0">
                <a:solidFill>
                  <a:srgbClr val="FF0000"/>
                </a:solidFill>
                <a:cs typeface="Times New Roman" panose="02020603050405020304" pitchFamily="18" charset="0"/>
              </a:rPr>
              <a:t>(Tuesday), 10am - 12:00pm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October </a:t>
            </a:r>
            <a:r>
              <a:rPr lang="en-US" altLang="zh-CN" sz="1400" b="1" dirty="0" smtClean="0">
                <a:solidFill>
                  <a:srgbClr val="FF0000"/>
                </a:solidFill>
                <a:cs typeface="Times New Roman" panose="02020603050405020304" pitchFamily="18" charset="0"/>
              </a:rPr>
              <a:t>26   </a:t>
            </a:r>
            <a:r>
              <a:rPr lang="en-US" altLang="zh-CN" sz="1400" b="1" dirty="0">
                <a:solidFill>
                  <a:srgbClr val="FF0000"/>
                </a:solidFill>
                <a:cs typeface="Times New Roman" panose="02020603050405020304" pitchFamily="18" charset="0"/>
              </a:rPr>
              <a:t>(Tuesday), 10am - 12:00pm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November 2 </a:t>
            </a:r>
            <a:r>
              <a:rPr lang="en-US" altLang="zh-CN" sz="1400" b="1" dirty="0">
                <a:solidFill>
                  <a:srgbClr val="FF0000"/>
                </a:solidFill>
                <a:cs typeface="Times New Roman" panose="02020603050405020304" pitchFamily="18" charset="0"/>
              </a:rPr>
              <a:t> (Tuesday), 10am - 12:00pm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70C0"/>
                </a:solidFill>
                <a:cs typeface="Times New Roman" panose="02020603050405020304" pitchFamily="18" charset="0"/>
              </a:rPr>
              <a:t>November </a:t>
            </a:r>
            <a:r>
              <a:rPr lang="en-US" altLang="zh-CN" sz="1400" b="1" dirty="0" smtClean="0">
                <a:solidFill>
                  <a:srgbClr val="0070C0"/>
                </a:solidFill>
                <a:cs typeface="Times New Roman" panose="02020603050405020304" pitchFamily="18" charset="0"/>
              </a:rPr>
              <a:t>9  </a:t>
            </a:r>
            <a:r>
              <a:rPr lang="en-US" altLang="zh-CN" sz="1400" b="1" dirty="0">
                <a:solidFill>
                  <a:srgbClr val="0070C0"/>
                </a:solidFill>
                <a:cs typeface="Times New Roman" panose="02020603050405020304" pitchFamily="18" charset="0"/>
              </a:rPr>
              <a:t>(Tuesday), </a:t>
            </a:r>
            <a:r>
              <a:rPr lang="en-US" altLang="zh-CN" sz="1400" b="1" i="1" dirty="0" smtClean="0">
                <a:solidFill>
                  <a:srgbClr val="0070C0"/>
                </a:solidFill>
                <a:cs typeface="Times New Roman" panose="02020603050405020304" pitchFamily="18" charset="0"/>
              </a:rPr>
              <a:t>9am </a:t>
            </a:r>
            <a:r>
              <a:rPr lang="en-US" altLang="zh-CN" sz="1400" b="1" i="1" dirty="0">
                <a:solidFill>
                  <a:srgbClr val="0070C0"/>
                </a:solidFill>
                <a:cs typeface="Times New Roman" panose="02020603050405020304" pitchFamily="18" charset="0"/>
              </a:rPr>
              <a:t>- </a:t>
            </a:r>
            <a:r>
              <a:rPr lang="en-US" altLang="zh-CN" sz="1400" b="1" i="1" dirty="0" smtClean="0">
                <a:solidFill>
                  <a:srgbClr val="0070C0"/>
                </a:solidFill>
                <a:cs typeface="Times New Roman" panose="02020603050405020304" pitchFamily="18" charset="0"/>
              </a:rPr>
              <a:t>11:00pm </a:t>
            </a:r>
            <a:r>
              <a:rPr lang="en-US" altLang="zh-CN" sz="1400" b="1" dirty="0" smtClean="0">
                <a:solidFill>
                  <a:srgbClr val="0070C0"/>
                </a:solidFill>
                <a:cs typeface="Times New Roman" panose="02020603050405020304" pitchFamily="18" charset="0"/>
              </a:rPr>
              <a:t>ET ------  (After Daylight Saving Time Ends)</a:t>
            </a:r>
            <a:endParaRPr lang="en-US" altLang="zh-CN" sz="1400" b="1" dirty="0">
              <a:solidFill>
                <a:srgbClr val="0070C0"/>
              </a:solidFill>
              <a:cs typeface="Times New Roman" panose="02020603050405020304" pitchFamily="18" charset="0"/>
            </a:endParaRPr>
          </a:p>
        </p:txBody>
      </p:sp>
      <p:sp>
        <p:nvSpPr>
          <p:cNvPr id="2" name="矩形 1"/>
          <p:cNvSpPr/>
          <p:nvPr/>
        </p:nvSpPr>
        <p:spPr>
          <a:xfrm>
            <a:off x="5181600" y="5257800"/>
            <a:ext cx="3757613" cy="584775"/>
          </a:xfrm>
          <a:prstGeom prst="rect">
            <a:avLst/>
          </a:prstGeom>
        </p:spPr>
        <p:txBody>
          <a:bodyPr wrap="square">
            <a:spAutoFit/>
          </a:bodyPr>
          <a:lstStyle/>
          <a:p>
            <a:r>
              <a:rPr lang="en-US" altLang="zh-CN" sz="800" b="1" dirty="0">
                <a:solidFill>
                  <a:srgbClr val="454545"/>
                </a:solidFill>
                <a:latin typeface="Helvetica" panose="020B0604020202020204" pitchFamily="34" charset="0"/>
              </a:rPr>
              <a:t>7 Nov 2021 - Daylight Saving Time Ends</a:t>
            </a:r>
          </a:p>
          <a:p>
            <a:r>
              <a:rPr lang="en-US" altLang="zh-CN" sz="800" dirty="0">
                <a:solidFill>
                  <a:srgbClr val="454545"/>
                </a:solidFill>
                <a:latin typeface="Helvetica" panose="020B0604020202020204" pitchFamily="34" charset="0"/>
              </a:rPr>
              <a:t>When local daylight time is about to reach</a:t>
            </a:r>
            <a:br>
              <a:rPr lang="en-US" altLang="zh-CN" sz="800" dirty="0">
                <a:solidFill>
                  <a:srgbClr val="454545"/>
                </a:solidFill>
                <a:latin typeface="Helvetica" panose="020B0604020202020204" pitchFamily="34" charset="0"/>
              </a:rPr>
            </a:br>
            <a:r>
              <a:rPr lang="en-US" altLang="zh-CN" sz="800" dirty="0">
                <a:solidFill>
                  <a:srgbClr val="454545"/>
                </a:solidFill>
                <a:latin typeface="Helvetica" panose="020B0604020202020204" pitchFamily="34" charset="0"/>
              </a:rPr>
              <a:t>Sunday, 7 November 2021, </a:t>
            </a:r>
            <a:r>
              <a:rPr lang="en-US" altLang="zh-CN" sz="800" b="1" dirty="0">
                <a:solidFill>
                  <a:srgbClr val="454545"/>
                </a:solidFill>
                <a:latin typeface="Helvetica" panose="020B0604020202020204" pitchFamily="34" charset="0"/>
              </a:rPr>
              <a:t>02:00:00</a:t>
            </a:r>
            <a:r>
              <a:rPr lang="en-US" altLang="zh-CN" sz="800" dirty="0">
                <a:solidFill>
                  <a:srgbClr val="454545"/>
                </a:solidFill>
                <a:latin typeface="Helvetica" panose="020B0604020202020204" pitchFamily="34" charset="0"/>
              </a:rPr>
              <a:t> clocks are turned </a:t>
            </a:r>
            <a:r>
              <a:rPr lang="en-US" altLang="zh-CN" sz="800" b="1" dirty="0">
                <a:solidFill>
                  <a:srgbClr val="454545"/>
                </a:solidFill>
                <a:latin typeface="Helvetica" panose="020B0604020202020204" pitchFamily="34" charset="0"/>
              </a:rPr>
              <a:t>backward</a:t>
            </a:r>
            <a:r>
              <a:rPr lang="en-US" altLang="zh-CN" sz="800" dirty="0">
                <a:solidFill>
                  <a:srgbClr val="454545"/>
                </a:solidFill>
                <a:latin typeface="Helvetica" panose="020B0604020202020204" pitchFamily="34" charset="0"/>
              </a:rPr>
              <a:t> 1 hour to</a:t>
            </a:r>
            <a:br>
              <a:rPr lang="en-US" altLang="zh-CN" sz="800" dirty="0">
                <a:solidFill>
                  <a:srgbClr val="454545"/>
                </a:solidFill>
                <a:latin typeface="Helvetica" panose="020B0604020202020204" pitchFamily="34" charset="0"/>
              </a:rPr>
            </a:br>
            <a:r>
              <a:rPr lang="en-US" altLang="zh-CN" sz="800" dirty="0">
                <a:solidFill>
                  <a:srgbClr val="454545"/>
                </a:solidFill>
                <a:latin typeface="Helvetica" panose="020B0604020202020204" pitchFamily="34" charset="0"/>
              </a:rPr>
              <a:t>Sunday, 7 November 2021, </a:t>
            </a:r>
            <a:r>
              <a:rPr lang="en-US" altLang="zh-CN" sz="800" b="1" dirty="0">
                <a:solidFill>
                  <a:srgbClr val="454545"/>
                </a:solidFill>
                <a:latin typeface="Helvetica" panose="020B0604020202020204" pitchFamily="34" charset="0"/>
              </a:rPr>
              <a:t>01:00:00</a:t>
            </a:r>
            <a:r>
              <a:rPr lang="en-US" altLang="zh-CN" sz="800" dirty="0">
                <a:solidFill>
                  <a:srgbClr val="454545"/>
                </a:solidFill>
                <a:latin typeface="Helvetica" panose="020B0604020202020204" pitchFamily="34" charset="0"/>
              </a:rPr>
              <a:t> local standard time instead.</a:t>
            </a:r>
            <a:endParaRPr lang="en-US" altLang="zh-CN" sz="800" b="0" i="0" dirty="0">
              <a:solidFill>
                <a:srgbClr val="454545"/>
              </a:solidFill>
              <a:effectLst/>
              <a:latin typeface="Helvetica" panose="020B0604020202020204" pitchFamily="34" charset="0"/>
            </a:endParaRPr>
          </a:p>
        </p:txBody>
      </p:sp>
    </p:spTree>
    <p:extLst>
      <p:ext uri="{BB962C8B-B14F-4D97-AF65-F5344CB8AC3E}">
        <p14:creationId xmlns:p14="http://schemas.microsoft.com/office/powerpoint/2010/main" val="3695059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29</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smtClean="0"/>
              <a:t>The </a:t>
            </a:r>
            <a:r>
              <a:rPr lang="en-US" altLang="zh-CN" sz="1600" dirty="0"/>
              <a:t>NDPA sounding defined in 11bf consists of</a:t>
            </a:r>
            <a:r>
              <a:rPr lang="en-US" altLang="zh-CN" sz="1600" dirty="0" smtClean="0"/>
              <a:t>:</a:t>
            </a:r>
            <a:endParaRPr lang="zh-CN" altLang="zh-CN" sz="1600" dirty="0" smtClean="0"/>
          </a:p>
          <a:p>
            <a:pPr lvl="2"/>
            <a:r>
              <a:rPr lang="en-US" altLang="zh-CN" sz="1400" dirty="0" smtClean="0"/>
              <a:t>The </a:t>
            </a:r>
            <a:r>
              <a:rPr lang="en-US" altLang="zh-CN" sz="1400" dirty="0"/>
              <a:t>measurement is initiated by an NDP Announcement frame. </a:t>
            </a:r>
          </a:p>
          <a:p>
            <a:pPr lvl="2"/>
            <a:r>
              <a:rPr lang="en-US" altLang="zh-CN" sz="1400" dirty="0" smtClean="0"/>
              <a:t>The </a:t>
            </a:r>
            <a:r>
              <a:rPr lang="en-US" altLang="zh-CN" sz="1400" dirty="0"/>
              <a:t>transmitter shall transmit an NDP SIFS after transmitting the NDP Announcement frame.</a:t>
            </a:r>
          </a:p>
          <a:p>
            <a:pPr lvl="2"/>
            <a:r>
              <a:rPr lang="en-US" altLang="zh-CN" sz="1400" dirty="0" smtClean="0"/>
              <a:t>The </a:t>
            </a:r>
            <a:r>
              <a:rPr lang="en-US" altLang="zh-CN" sz="1400" dirty="0"/>
              <a:t>detailed definition of the NDP Announcement frame is TBD.</a:t>
            </a:r>
          </a:p>
          <a:p>
            <a:pPr lvl="2"/>
            <a:r>
              <a:rPr lang="en-US" altLang="zh-CN" sz="1400" dirty="0" smtClean="0"/>
              <a:t>The </a:t>
            </a:r>
            <a:r>
              <a:rPr lang="en-US" altLang="zh-CN" sz="1400" dirty="0"/>
              <a:t>process to validate the STA(s) participation is TBD</a:t>
            </a:r>
          </a:p>
          <a:p>
            <a:pPr lvl="1"/>
            <a:r>
              <a:rPr lang="en-US" altLang="zh-CN" sz="1600" dirty="0" smtClean="0"/>
              <a:t>Note </a:t>
            </a:r>
            <a:r>
              <a:rPr lang="en-US" altLang="zh-CN" sz="1600" dirty="0"/>
              <a:t>: This can be applied to pre-HE STAs (i.e. not limited to HE and/or EHT STAs</a:t>
            </a:r>
            <a:r>
              <a:rPr lang="en-US" altLang="zh-CN" sz="1600" dirty="0" smtClean="0"/>
              <a:t>)</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Dongguk </a:t>
            </a:r>
            <a:r>
              <a:rPr lang="en-US" altLang="zh-CN" sz="1600" b="1" kern="0" dirty="0" smtClean="0"/>
              <a:t>Lim 	</a:t>
            </a:r>
            <a:r>
              <a:rPr lang="en-US" altLang="zh-CN" sz="1600" b="1" dirty="0" smtClean="0"/>
              <a:t>	</a:t>
            </a:r>
            <a:r>
              <a:rPr lang="en-US" altLang="zh-CN" sz="1600" b="1" kern="0" dirty="0" smtClean="0"/>
              <a:t>Second: </a:t>
            </a:r>
            <a:r>
              <a:rPr lang="en-US" altLang="zh-CN" sz="1600" b="1" kern="0" dirty="0"/>
              <a:t>Claudio da Silva</a:t>
            </a:r>
            <a:r>
              <a:rPr lang="en-US" altLang="zh-CN" sz="1600" b="1" kern="0" dirty="0" smtClean="0"/>
              <a:t>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35923990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smtClean="0">
                <a:solidFill>
                  <a:srgbClr val="0000FF"/>
                </a:solidFill>
              </a:rPr>
              <a:t>July </a:t>
            </a:r>
            <a:r>
              <a:rPr lang="en-US" altLang="en-US" dirty="0">
                <a:solidFill>
                  <a:srgbClr val="0000FF"/>
                </a:solidFill>
              </a:rPr>
              <a:t>27, August </a:t>
            </a:r>
            <a:r>
              <a:rPr lang="en-US" altLang="en-US" strike="sngStrike" dirty="0">
                <a:solidFill>
                  <a:srgbClr val="0000FF"/>
                </a:solidFill>
              </a:rPr>
              <a:t>10</a:t>
            </a:r>
            <a:r>
              <a:rPr lang="en-US" altLang="en-US" dirty="0">
                <a:solidFill>
                  <a:srgbClr val="0000FF"/>
                </a:solidFill>
              </a:rPr>
              <a:t>, 17, 24, 31, September </a:t>
            </a:r>
            <a:r>
              <a:rPr lang="en-US" altLang="en-US" dirty="0" smtClean="0">
                <a:solidFill>
                  <a:srgbClr val="0000FF"/>
                </a:solidFill>
              </a:rPr>
              <a:t>7</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b </a:t>
            </a:r>
            <a:r>
              <a:rPr lang="en-US" altLang="zh-CN" sz="2800" dirty="0" smtClean="0"/>
              <a:t>Motion </a:t>
            </a:r>
            <a:r>
              <a:rPr lang="en-US" altLang="zh-CN" sz="2800" dirty="0"/>
              <a:t>to amend</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smtClean="0"/>
              <a:t>The </a:t>
            </a:r>
            <a:r>
              <a:rPr lang="en-US" altLang="zh-CN" sz="1600" dirty="0"/>
              <a:t>NDPA sounding defined in 11bf consists of</a:t>
            </a:r>
            <a:r>
              <a:rPr lang="en-US" altLang="zh-CN" sz="1600" dirty="0" smtClean="0"/>
              <a:t>:</a:t>
            </a:r>
            <a:endParaRPr lang="zh-CN" altLang="zh-CN" sz="1600" dirty="0" smtClean="0"/>
          </a:p>
          <a:p>
            <a:pPr lvl="2"/>
            <a:r>
              <a:rPr lang="en-US" altLang="zh-CN" sz="1400" dirty="0" smtClean="0"/>
              <a:t>A </a:t>
            </a:r>
            <a:r>
              <a:rPr lang="en-US" altLang="zh-CN" sz="1400" dirty="0"/>
              <a:t>transmission of an NDP Announcement frame </a:t>
            </a:r>
          </a:p>
          <a:p>
            <a:pPr lvl="2"/>
            <a:r>
              <a:rPr lang="en-US" altLang="zh-CN" sz="1400" dirty="0" smtClean="0"/>
              <a:t>A </a:t>
            </a:r>
            <a:r>
              <a:rPr lang="en-US" altLang="zh-CN" sz="1400" dirty="0"/>
              <a:t>transmission of an NDP SIFS after transmitting the NDP Announcement </a:t>
            </a:r>
            <a:r>
              <a:rPr lang="en-US" altLang="zh-CN" sz="1400" dirty="0" smtClean="0"/>
              <a:t>frame</a:t>
            </a:r>
          </a:p>
          <a:p>
            <a:pPr lvl="2"/>
            <a:endParaRPr lang="en-US" altLang="zh-CN" sz="1400" dirty="0" smtClean="0"/>
          </a:p>
          <a:p>
            <a:pPr lvl="1"/>
            <a:r>
              <a:rPr lang="en-US" altLang="zh-CN" sz="1600" dirty="0" smtClean="0"/>
              <a:t>Note </a:t>
            </a:r>
            <a:r>
              <a:rPr lang="en-US" altLang="zh-CN" sz="1600" dirty="0"/>
              <a:t>: </a:t>
            </a:r>
            <a:r>
              <a:rPr lang="en-US" altLang="zh-CN" sz="1600" dirty="0" smtClean="0"/>
              <a:t>The detailed definition of the NDP Announcement frame is TBD.</a:t>
            </a:r>
          </a:p>
          <a:p>
            <a:pPr lvl="1"/>
            <a:r>
              <a:rPr lang="en-US" altLang="zh-CN" sz="1600" dirty="0" smtClean="0"/>
              <a:t>Note </a:t>
            </a:r>
            <a:r>
              <a:rPr lang="en-US" altLang="zh-CN" sz="1600" dirty="0"/>
              <a:t>: This may be applied to pre-HE STAs (i.e. not limited to HE and/or EHT STAs)</a:t>
            </a:r>
            <a:endParaRPr lang="en-US" altLang="zh-CN" sz="1600" dirty="0" smtClean="0"/>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a:t>
            </a:r>
            <a:r>
              <a:rPr lang="en-US" altLang="zh-CN" sz="1600" b="1" kern="0" dirty="0"/>
              <a:t>: Rui Yang </a:t>
            </a:r>
            <a:r>
              <a:rPr lang="en-US" altLang="zh-CN" sz="1600" b="1" kern="0" dirty="0" smtClean="0"/>
              <a:t>	</a:t>
            </a:r>
            <a:r>
              <a:rPr lang="en-US" altLang="zh-CN" sz="1600" b="1" dirty="0" smtClean="0"/>
              <a:t>	</a:t>
            </a:r>
            <a:r>
              <a:rPr lang="en-US" altLang="zh-CN" sz="1600" b="1" kern="0" dirty="0" smtClean="0"/>
              <a:t>Second: </a:t>
            </a:r>
            <a:r>
              <a:rPr lang="en-US" altLang="zh-CN" sz="1600" b="1" kern="0" dirty="0"/>
              <a:t> Solomon Trainin</a:t>
            </a:r>
            <a:r>
              <a:rPr lang="en-US" altLang="zh-CN" sz="1600" b="1" kern="0" dirty="0" smtClean="0"/>
              <a:t>	</a:t>
            </a:r>
          </a:p>
          <a:p>
            <a:pPr marL="342900" lvl="1" indent="-342900" algn="just">
              <a:spcBef>
                <a:spcPct val="0"/>
              </a:spcBef>
              <a:buFont typeface="Arial" panose="020B0604020202020204" pitchFamily="34" charset="0"/>
              <a:buChar char="•"/>
              <a:defRPr/>
            </a:pPr>
            <a:r>
              <a:rPr lang="en-US" altLang="zh-CN" sz="1600" b="1" kern="0" dirty="0" smtClean="0"/>
              <a:t>Result*: </a:t>
            </a:r>
            <a:r>
              <a:rPr lang="en-US" altLang="zh-CN" sz="1600" dirty="0" smtClean="0">
                <a:solidFill>
                  <a:srgbClr val="000000"/>
                </a:solidFill>
                <a:highlight>
                  <a:srgbClr val="00FF00"/>
                </a:highlight>
                <a:latin typeface="Times New Roman" panose="02020603050405020304" pitchFamily="18" charset="0"/>
                <a:cs typeface="+mn-cs"/>
              </a:rPr>
              <a:t>Approved </a:t>
            </a:r>
            <a:r>
              <a:rPr lang="en-US" altLang="zh-CN" sz="1600" dirty="0">
                <a:solidFill>
                  <a:srgbClr val="000000"/>
                </a:solidFill>
                <a:highlight>
                  <a:srgbClr val="00FF00"/>
                </a:highlight>
                <a:latin typeface="Times New Roman" panose="02020603050405020304" pitchFamily="18" charset="0"/>
                <a:cs typeface="+mn-cs"/>
              </a:rPr>
              <a:t>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smtClean="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27054504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c</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endParaRPr lang="en-US" altLang="zh-CN" sz="1600" b="1" kern="0" dirty="0" smtClean="0"/>
          </a:p>
          <a:p>
            <a:pPr marL="342900" lvl="1" indent="-342900" algn="just">
              <a:buFont typeface="Arial" panose="020B0604020202020204" pitchFamily="34" charset="0"/>
              <a:buChar char="•"/>
              <a:defRPr/>
            </a:pPr>
            <a:r>
              <a:rPr lang="en-US" altLang="zh-CN" sz="16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40539257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32</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September </a:t>
            </a:r>
            <a:r>
              <a:rPr lang="en-US" altLang="en-US" sz="3000" dirty="0">
                <a:solidFill>
                  <a:srgbClr val="0000FF"/>
                </a:solidFill>
                <a:cs typeface="Times New Roman" panose="02020603050405020304" pitchFamily="18" charset="0"/>
              </a:rPr>
              <a:t>7</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a:solidFill>
                  <a:srgbClr val="0000FF"/>
                </a:solidFill>
              </a:rPr>
              <a:t>Motion</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228925275"/>
              </p:ext>
            </p:extLst>
          </p:nvPr>
        </p:nvGraphicFramePr>
        <p:xfrm>
          <a:off x="762000" y="3483138"/>
          <a:ext cx="8229601" cy="2044386"/>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21/1322</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WLAN sensing procedure text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21/1409</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Yi </a:t>
                      </a:r>
                      <a:r>
                        <a:rPr lang="en-US" altLang="zh-CN" sz="1100" dirty="0" err="1" smtClean="0">
                          <a:solidFill>
                            <a:schemeClr val="tx1"/>
                          </a:solidFill>
                        </a:rPr>
                        <a:t>Lv</a:t>
                      </a:r>
                      <a:r>
                        <a:rPr lang="en-US" altLang="zh-CN" sz="1100" dirty="0" smtClean="0">
                          <a:solidFill>
                            <a:schemeClr val="tx1"/>
                          </a:solidFill>
                        </a:rPr>
                        <a:t>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Channel Models for WLAN Sensing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21/1331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Yuqiang</a:t>
                      </a:r>
                      <a:r>
                        <a:rPr lang="en-US" altLang="zh-CN" sz="1100" dirty="0" smtClean="0">
                          <a:solidFill>
                            <a:schemeClr val="tx1"/>
                          </a:solidFill>
                        </a:rPr>
                        <a:t> Zhang(XGIMI Technology </a:t>
                      </a:r>
                      <a:r>
                        <a:rPr lang="en-US" altLang="zh-CN" sz="1100" dirty="0" err="1" smtClean="0">
                          <a:solidFill>
                            <a:schemeClr val="tx1"/>
                          </a:solidFill>
                        </a:rPr>
                        <a:t>Co.Ltd</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Q&amp;A: Further consideration on sensing measurement flow for non-AP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Assaf Kasher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DMG-</a:t>
                      </a:r>
                      <a:r>
                        <a:rPr lang="en-US" altLang="zh-CN" sz="1100" dirty="0" err="1" smtClean="0">
                          <a:solidFill>
                            <a:schemeClr val="tx1"/>
                          </a:solidFill>
                        </a:rPr>
                        <a:t>bistatic</a:t>
                      </a:r>
                      <a:r>
                        <a:rPr lang="en-US" altLang="zh-CN" sz="1100" dirty="0" smtClean="0">
                          <a:solidFill>
                            <a:schemeClr val="tx1"/>
                          </a:solidFill>
                        </a:rPr>
                        <a:t>-radar-PHY-and-Low-MAC</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21/1438</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reporting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21/1445</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Dong Wei (NXP)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Requirements for Sensing Transmitters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0272271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33</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1400862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34</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Call for submissions for the following topics</a:t>
            </a:r>
          </a:p>
          <a:p>
            <a:pPr lvl="1" algn="just"/>
            <a:r>
              <a:rPr lang="en-US" altLang="zh-CN" sz="1800" dirty="0"/>
              <a:t>Usage models, use cases  (Need documentation and need someone to champion)</a:t>
            </a:r>
          </a:p>
          <a:p>
            <a:pPr lvl="1" algn="just"/>
            <a:r>
              <a:rPr lang="en-US" altLang="zh-CN" sz="1800" dirty="0"/>
              <a:t>Functional requirements (Need documentation and need someone to champion)</a:t>
            </a:r>
          </a:p>
          <a:p>
            <a:pPr lvl="1" algn="just"/>
            <a:r>
              <a:rPr lang="en-US" altLang="zh-CN" sz="1800" dirty="0"/>
              <a:t>Channel model (Need documentation and need someone to champion)</a:t>
            </a:r>
          </a:p>
          <a:p>
            <a:pPr lvl="1" algn="just"/>
            <a:r>
              <a:rPr lang="en-US" altLang="zh-CN" sz="1800" dirty="0"/>
              <a:t>Evaluation methodology (Need documentation and need someone to champion)</a:t>
            </a:r>
          </a:p>
          <a:p>
            <a:pPr lvl="1" algn="just"/>
            <a:r>
              <a:rPr lang="en-US" altLang="zh-CN" sz="1800" dirty="0"/>
              <a:t>Measurement and evaluation results</a:t>
            </a:r>
          </a:p>
          <a:p>
            <a:pPr lvl="1" algn="just"/>
            <a:r>
              <a:rPr lang="en-US" altLang="zh-CN" sz="1800" dirty="0"/>
              <a:t>Technology and standardization gaps to support WLAN sensing</a:t>
            </a:r>
          </a:p>
          <a:p>
            <a:pPr lvl="1" algn="just"/>
            <a:r>
              <a:rPr lang="en-US" altLang="zh-CN" sz="18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6553912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35</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219199"/>
            <a:ext cx="77724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September 7   </a:t>
            </a:r>
            <a:r>
              <a:rPr lang="en-US" altLang="zh-CN" sz="1400" b="1" dirty="0">
                <a:cs typeface="Times New Roman" panose="02020603050405020304" pitchFamily="18" charset="0"/>
              </a:rPr>
              <a:t>(Tuesday), 10am - 12:00pm </a:t>
            </a:r>
            <a:r>
              <a:rPr lang="en-US" altLang="zh-CN" sz="14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9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September </a:t>
            </a:r>
            <a:r>
              <a:rPr lang="en-US" altLang="zh-CN" sz="1400" b="1" dirty="0" smtClean="0">
                <a:solidFill>
                  <a:srgbClr val="00B050"/>
                </a:solidFill>
                <a:cs typeface="Times New Roman" panose="02020603050405020304" pitchFamily="18" charset="0"/>
              </a:rPr>
              <a:t>14 (Tuesday</a:t>
            </a:r>
            <a:r>
              <a:rPr lang="en-US" altLang="zh-CN" sz="1400" b="1" dirty="0">
                <a:solidFill>
                  <a:srgbClr val="00B050"/>
                </a:solidFill>
                <a:cs typeface="Times New Roman" panose="02020603050405020304" pitchFamily="18" charset="0"/>
              </a:rPr>
              <a:t>), 9am - 11:00pm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September </a:t>
            </a:r>
            <a:r>
              <a:rPr lang="en-US" altLang="zh-CN" sz="1400" b="1" dirty="0" smtClean="0">
                <a:solidFill>
                  <a:srgbClr val="00B050"/>
                </a:solidFill>
                <a:cs typeface="Times New Roman" panose="02020603050405020304" pitchFamily="18" charset="0"/>
              </a:rPr>
              <a:t>17 (Friday</a:t>
            </a:r>
            <a:r>
              <a:rPr lang="en-US" altLang="zh-CN" sz="1400" b="1" dirty="0">
                <a:solidFill>
                  <a:srgbClr val="00B050"/>
                </a:solidFill>
                <a:cs typeface="Times New Roman" panose="02020603050405020304" pitchFamily="18" charset="0"/>
              </a:rPr>
              <a:t>), </a:t>
            </a:r>
            <a:r>
              <a:rPr lang="en-US" altLang="zh-CN" sz="1400" b="1" dirty="0" smtClean="0">
                <a:solidFill>
                  <a:srgbClr val="00B050"/>
                </a:solidFill>
                <a:cs typeface="Times New Roman" panose="02020603050405020304" pitchFamily="18" charset="0"/>
              </a:rPr>
              <a:t>   9am </a:t>
            </a:r>
            <a:r>
              <a:rPr lang="en-US" altLang="zh-CN" sz="1400" b="1" dirty="0">
                <a:solidFill>
                  <a:srgbClr val="00B050"/>
                </a:solidFill>
                <a:cs typeface="Times New Roman" panose="02020603050405020304" pitchFamily="18" charset="0"/>
              </a:rPr>
              <a:t>- 11:00pm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September </a:t>
            </a:r>
            <a:r>
              <a:rPr lang="en-US" altLang="zh-CN" sz="1400" b="1" dirty="0" smtClean="0">
                <a:solidFill>
                  <a:srgbClr val="00B050"/>
                </a:solidFill>
                <a:cs typeface="Times New Roman" panose="02020603050405020304" pitchFamily="18" charset="0"/>
              </a:rPr>
              <a:t>20 </a:t>
            </a:r>
            <a:r>
              <a:rPr lang="en-US" altLang="zh-CN" sz="1400" b="1" dirty="0">
                <a:solidFill>
                  <a:srgbClr val="00B050"/>
                </a:solidFill>
                <a:cs typeface="Times New Roman" panose="02020603050405020304" pitchFamily="18" charset="0"/>
              </a:rPr>
              <a:t>(Monday), 9am - 11:00pm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September 28   </a:t>
            </a:r>
            <a:r>
              <a:rPr lang="en-US" altLang="zh-CN" sz="1400" b="1" dirty="0">
                <a:solidFill>
                  <a:srgbClr val="FF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strike="sngStrike" dirty="0" smtClean="0">
                <a:solidFill>
                  <a:srgbClr val="FF0000"/>
                </a:solidFill>
                <a:cs typeface="Times New Roman" panose="02020603050405020304" pitchFamily="18" charset="0"/>
              </a:rPr>
              <a:t>October 5   </a:t>
            </a:r>
            <a:r>
              <a:rPr lang="en-US" altLang="zh-CN" sz="1400" b="1" strike="sngStrike" dirty="0">
                <a:solidFill>
                  <a:srgbClr val="FF0000"/>
                </a:solidFill>
                <a:cs typeface="Times New Roman" panose="02020603050405020304" pitchFamily="18" charset="0"/>
              </a:rPr>
              <a:t>(Tuesday), 10am - 12:00pm </a:t>
            </a:r>
            <a:r>
              <a:rPr lang="en-US" altLang="zh-CN" sz="1400" b="1" strike="sngStrike" dirty="0" smtClean="0">
                <a:solidFill>
                  <a:srgbClr val="FF0000"/>
                </a:solidFill>
                <a:cs typeface="Times New Roman" panose="02020603050405020304" pitchFamily="18" charset="0"/>
              </a:rPr>
              <a:t>ET</a:t>
            </a:r>
            <a:r>
              <a:rPr lang="en-US" altLang="zh-CN" sz="1400" b="1" dirty="0">
                <a:solidFill>
                  <a:srgbClr val="FF0000"/>
                </a:solidFill>
                <a:cs typeface="Times New Roman" panose="02020603050405020304" pitchFamily="18" charset="0"/>
              </a:rPr>
              <a:t>  (Golden Week)</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October </a:t>
            </a:r>
            <a:r>
              <a:rPr lang="en-US" altLang="zh-CN" sz="1400" b="1" dirty="0" smtClean="0">
                <a:solidFill>
                  <a:srgbClr val="FF0000"/>
                </a:solidFill>
                <a:cs typeface="Times New Roman" panose="02020603050405020304" pitchFamily="18" charset="0"/>
              </a:rPr>
              <a:t>12   </a:t>
            </a:r>
            <a:r>
              <a:rPr lang="en-US" altLang="zh-CN" sz="1400" b="1" dirty="0">
                <a:solidFill>
                  <a:srgbClr val="FF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October </a:t>
            </a:r>
            <a:r>
              <a:rPr lang="en-US" altLang="zh-CN" sz="1400" b="1" dirty="0" smtClean="0">
                <a:solidFill>
                  <a:srgbClr val="FF0000"/>
                </a:solidFill>
                <a:cs typeface="Times New Roman" panose="02020603050405020304" pitchFamily="18" charset="0"/>
              </a:rPr>
              <a:t>19   </a:t>
            </a:r>
            <a:r>
              <a:rPr lang="en-US" altLang="zh-CN" sz="1400" b="1" dirty="0">
                <a:solidFill>
                  <a:srgbClr val="FF0000"/>
                </a:solidFill>
                <a:cs typeface="Times New Roman" panose="02020603050405020304" pitchFamily="18" charset="0"/>
              </a:rPr>
              <a:t>(Tuesday), 10am - 12:00pm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October </a:t>
            </a:r>
            <a:r>
              <a:rPr lang="en-US" altLang="zh-CN" sz="1400" b="1" dirty="0" smtClean="0">
                <a:solidFill>
                  <a:srgbClr val="FF0000"/>
                </a:solidFill>
                <a:cs typeface="Times New Roman" panose="02020603050405020304" pitchFamily="18" charset="0"/>
              </a:rPr>
              <a:t>26   </a:t>
            </a:r>
            <a:r>
              <a:rPr lang="en-US" altLang="zh-CN" sz="1400" b="1" dirty="0">
                <a:solidFill>
                  <a:srgbClr val="FF0000"/>
                </a:solidFill>
                <a:cs typeface="Times New Roman" panose="02020603050405020304" pitchFamily="18" charset="0"/>
              </a:rPr>
              <a:t>(Tuesday), 10am - 12:00pm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November 2 </a:t>
            </a:r>
            <a:r>
              <a:rPr lang="en-US" altLang="zh-CN" sz="1400" b="1" dirty="0">
                <a:solidFill>
                  <a:srgbClr val="FF0000"/>
                </a:solidFill>
                <a:cs typeface="Times New Roman" panose="02020603050405020304" pitchFamily="18" charset="0"/>
              </a:rPr>
              <a:t> (Tuesday), 10am - 12:00pm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70C0"/>
                </a:solidFill>
                <a:cs typeface="Times New Roman" panose="02020603050405020304" pitchFamily="18" charset="0"/>
              </a:rPr>
              <a:t>November </a:t>
            </a:r>
            <a:r>
              <a:rPr lang="en-US" altLang="zh-CN" sz="1400" b="1" dirty="0" smtClean="0">
                <a:solidFill>
                  <a:srgbClr val="0070C0"/>
                </a:solidFill>
                <a:cs typeface="Times New Roman" panose="02020603050405020304" pitchFamily="18" charset="0"/>
              </a:rPr>
              <a:t>9  </a:t>
            </a:r>
            <a:r>
              <a:rPr lang="en-US" altLang="zh-CN" sz="1400" b="1" dirty="0">
                <a:solidFill>
                  <a:srgbClr val="0070C0"/>
                </a:solidFill>
                <a:cs typeface="Times New Roman" panose="02020603050405020304" pitchFamily="18" charset="0"/>
              </a:rPr>
              <a:t>(Tuesday), </a:t>
            </a:r>
            <a:r>
              <a:rPr lang="en-US" altLang="zh-CN" sz="1400" b="1" i="1" dirty="0" smtClean="0">
                <a:solidFill>
                  <a:srgbClr val="0070C0"/>
                </a:solidFill>
                <a:cs typeface="Times New Roman" panose="02020603050405020304" pitchFamily="18" charset="0"/>
              </a:rPr>
              <a:t>9am </a:t>
            </a:r>
            <a:r>
              <a:rPr lang="en-US" altLang="zh-CN" sz="1400" b="1" i="1" dirty="0">
                <a:solidFill>
                  <a:srgbClr val="0070C0"/>
                </a:solidFill>
                <a:cs typeface="Times New Roman" panose="02020603050405020304" pitchFamily="18" charset="0"/>
              </a:rPr>
              <a:t>- </a:t>
            </a:r>
            <a:r>
              <a:rPr lang="en-US" altLang="zh-CN" sz="1400" b="1" i="1" dirty="0" smtClean="0">
                <a:solidFill>
                  <a:srgbClr val="0070C0"/>
                </a:solidFill>
                <a:cs typeface="Times New Roman" panose="02020603050405020304" pitchFamily="18" charset="0"/>
              </a:rPr>
              <a:t>11:00pm </a:t>
            </a:r>
            <a:r>
              <a:rPr lang="en-US" altLang="zh-CN" sz="1400" b="1" dirty="0" smtClean="0">
                <a:solidFill>
                  <a:srgbClr val="0070C0"/>
                </a:solidFill>
                <a:cs typeface="Times New Roman" panose="02020603050405020304" pitchFamily="18" charset="0"/>
              </a:rPr>
              <a:t>ET ------  (After Daylight Saving Time Ends)</a:t>
            </a:r>
            <a:endParaRPr lang="en-US" altLang="zh-CN" sz="1400" b="1" dirty="0">
              <a:solidFill>
                <a:srgbClr val="0070C0"/>
              </a:solidFill>
              <a:cs typeface="Times New Roman" panose="02020603050405020304" pitchFamily="18" charset="0"/>
            </a:endParaRPr>
          </a:p>
        </p:txBody>
      </p:sp>
      <p:sp>
        <p:nvSpPr>
          <p:cNvPr id="2" name="矩形 1"/>
          <p:cNvSpPr/>
          <p:nvPr/>
        </p:nvSpPr>
        <p:spPr>
          <a:xfrm>
            <a:off x="5181600" y="4343400"/>
            <a:ext cx="3757613" cy="584775"/>
          </a:xfrm>
          <a:prstGeom prst="rect">
            <a:avLst/>
          </a:prstGeom>
        </p:spPr>
        <p:txBody>
          <a:bodyPr wrap="square">
            <a:spAutoFit/>
          </a:bodyPr>
          <a:lstStyle/>
          <a:p>
            <a:r>
              <a:rPr lang="en-US" altLang="zh-CN" sz="800" b="1" dirty="0">
                <a:solidFill>
                  <a:srgbClr val="454545"/>
                </a:solidFill>
                <a:latin typeface="Helvetica" panose="020B0604020202020204" pitchFamily="34" charset="0"/>
              </a:rPr>
              <a:t>7 Nov 2021 - Daylight Saving Time Ends</a:t>
            </a:r>
          </a:p>
          <a:p>
            <a:r>
              <a:rPr lang="en-US" altLang="zh-CN" sz="800" dirty="0">
                <a:solidFill>
                  <a:srgbClr val="454545"/>
                </a:solidFill>
                <a:latin typeface="Helvetica" panose="020B0604020202020204" pitchFamily="34" charset="0"/>
              </a:rPr>
              <a:t>When local daylight time is about to reach</a:t>
            </a:r>
            <a:br>
              <a:rPr lang="en-US" altLang="zh-CN" sz="800" dirty="0">
                <a:solidFill>
                  <a:srgbClr val="454545"/>
                </a:solidFill>
                <a:latin typeface="Helvetica" panose="020B0604020202020204" pitchFamily="34" charset="0"/>
              </a:rPr>
            </a:br>
            <a:r>
              <a:rPr lang="en-US" altLang="zh-CN" sz="800" dirty="0">
                <a:solidFill>
                  <a:srgbClr val="454545"/>
                </a:solidFill>
                <a:latin typeface="Helvetica" panose="020B0604020202020204" pitchFamily="34" charset="0"/>
              </a:rPr>
              <a:t>Sunday, 7 November 2021, </a:t>
            </a:r>
            <a:r>
              <a:rPr lang="en-US" altLang="zh-CN" sz="800" b="1" dirty="0">
                <a:solidFill>
                  <a:srgbClr val="454545"/>
                </a:solidFill>
                <a:latin typeface="Helvetica" panose="020B0604020202020204" pitchFamily="34" charset="0"/>
              </a:rPr>
              <a:t>02:00:00</a:t>
            </a:r>
            <a:r>
              <a:rPr lang="en-US" altLang="zh-CN" sz="800" dirty="0">
                <a:solidFill>
                  <a:srgbClr val="454545"/>
                </a:solidFill>
                <a:latin typeface="Helvetica" panose="020B0604020202020204" pitchFamily="34" charset="0"/>
              </a:rPr>
              <a:t> clocks are turned </a:t>
            </a:r>
            <a:r>
              <a:rPr lang="en-US" altLang="zh-CN" sz="800" b="1" dirty="0">
                <a:solidFill>
                  <a:srgbClr val="454545"/>
                </a:solidFill>
                <a:latin typeface="Helvetica" panose="020B0604020202020204" pitchFamily="34" charset="0"/>
              </a:rPr>
              <a:t>backward</a:t>
            </a:r>
            <a:r>
              <a:rPr lang="en-US" altLang="zh-CN" sz="800" dirty="0">
                <a:solidFill>
                  <a:srgbClr val="454545"/>
                </a:solidFill>
                <a:latin typeface="Helvetica" panose="020B0604020202020204" pitchFamily="34" charset="0"/>
              </a:rPr>
              <a:t> 1 hour to</a:t>
            </a:r>
            <a:br>
              <a:rPr lang="en-US" altLang="zh-CN" sz="800" dirty="0">
                <a:solidFill>
                  <a:srgbClr val="454545"/>
                </a:solidFill>
                <a:latin typeface="Helvetica" panose="020B0604020202020204" pitchFamily="34" charset="0"/>
              </a:rPr>
            </a:br>
            <a:r>
              <a:rPr lang="en-US" altLang="zh-CN" sz="800" dirty="0">
                <a:solidFill>
                  <a:srgbClr val="454545"/>
                </a:solidFill>
                <a:latin typeface="Helvetica" panose="020B0604020202020204" pitchFamily="34" charset="0"/>
              </a:rPr>
              <a:t>Sunday, 7 November 2021, </a:t>
            </a:r>
            <a:r>
              <a:rPr lang="en-US" altLang="zh-CN" sz="800" b="1" dirty="0">
                <a:solidFill>
                  <a:srgbClr val="454545"/>
                </a:solidFill>
                <a:latin typeface="Helvetica" panose="020B0604020202020204" pitchFamily="34" charset="0"/>
              </a:rPr>
              <a:t>01:00:00</a:t>
            </a:r>
            <a:r>
              <a:rPr lang="en-US" altLang="zh-CN" sz="800" dirty="0">
                <a:solidFill>
                  <a:srgbClr val="454545"/>
                </a:solidFill>
                <a:latin typeface="Helvetica" panose="020B0604020202020204" pitchFamily="34" charset="0"/>
              </a:rPr>
              <a:t> local standard time instead.</a:t>
            </a:r>
            <a:endParaRPr lang="en-US" altLang="zh-CN" sz="800" b="0" i="0" dirty="0">
              <a:solidFill>
                <a:srgbClr val="454545"/>
              </a:solidFill>
              <a:effectLst/>
              <a:latin typeface="Helvetica" panose="020B0604020202020204" pitchFamily="34" charset="0"/>
            </a:endParaRPr>
          </a:p>
        </p:txBody>
      </p:sp>
    </p:spTree>
    <p:extLst>
      <p:ext uri="{BB962C8B-B14F-4D97-AF65-F5344CB8AC3E}">
        <p14:creationId xmlns:p14="http://schemas.microsoft.com/office/powerpoint/2010/main" val="158247207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smtClean="0"/>
              <a:t>The </a:t>
            </a:r>
            <a:r>
              <a:rPr lang="en-US" altLang="zh-CN" sz="1600" dirty="0"/>
              <a:t>TF sounding procedure defined in 11bf consists </a:t>
            </a:r>
            <a:r>
              <a:rPr lang="en-US" altLang="zh-CN" sz="1600" dirty="0" smtClean="0"/>
              <a:t>of:</a:t>
            </a:r>
            <a:endParaRPr lang="zh-CN" altLang="zh-CN" sz="1600" dirty="0" smtClean="0"/>
          </a:p>
          <a:p>
            <a:pPr lvl="2"/>
            <a:r>
              <a:rPr lang="en-US" altLang="zh-CN" sz="1400" dirty="0" smtClean="0"/>
              <a:t>A </a:t>
            </a:r>
            <a:r>
              <a:rPr lang="en-US" altLang="zh-CN" sz="1400" dirty="0"/>
              <a:t>Trigger frame is used to solicit the NDP transmission(s).  </a:t>
            </a:r>
          </a:p>
          <a:p>
            <a:pPr lvl="2"/>
            <a:r>
              <a:rPr lang="en-US" altLang="zh-CN" sz="1400" dirty="0" smtClean="0"/>
              <a:t>The </a:t>
            </a:r>
            <a:r>
              <a:rPr lang="en-US" altLang="zh-CN" sz="1400" dirty="0"/>
              <a:t>transmitter(s) shall transmit an NDP SIFS after receiving the Trigger frame.</a:t>
            </a:r>
          </a:p>
          <a:p>
            <a:pPr lvl="2"/>
            <a:r>
              <a:rPr lang="en-US" altLang="zh-CN" sz="1400" dirty="0" smtClean="0"/>
              <a:t>The </a:t>
            </a:r>
            <a:r>
              <a:rPr lang="en-US" altLang="zh-CN" sz="1400" dirty="0"/>
              <a:t>detailed definition of the Trigger frame is TBD</a:t>
            </a:r>
            <a:r>
              <a:rPr lang="en-US" altLang="zh-CN" sz="1400" dirty="0" smtClean="0"/>
              <a:t>.</a:t>
            </a:r>
            <a:endParaRPr lang="en-US" altLang="zh-CN" sz="1400" dirty="0"/>
          </a:p>
          <a:p>
            <a:pPr lvl="1"/>
            <a:r>
              <a:rPr lang="en-US" altLang="zh-CN" sz="1600" dirty="0" smtClean="0"/>
              <a:t>Note </a:t>
            </a:r>
            <a:r>
              <a:rPr lang="en-US" altLang="zh-CN" sz="1600" dirty="0"/>
              <a:t>: </a:t>
            </a:r>
            <a:r>
              <a:rPr lang="en-US" altLang="zh-CN" sz="1600" dirty="0" smtClean="0"/>
              <a:t>This </a:t>
            </a:r>
            <a:r>
              <a:rPr lang="en-US" altLang="zh-CN" sz="1600" dirty="0"/>
              <a:t>is for HE and/or EHT STAs. Supporting other STAs are </a:t>
            </a:r>
            <a:r>
              <a:rPr lang="en-US" altLang="zh-CN" sz="1600" dirty="0" smtClean="0"/>
              <a:t>TBD.</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Dongguk </a:t>
            </a:r>
            <a:r>
              <a:rPr lang="en-US" altLang="zh-CN" sz="1600" b="1" kern="0" dirty="0" smtClean="0"/>
              <a:t>Lim 	</a:t>
            </a:r>
            <a:r>
              <a:rPr lang="en-US" altLang="zh-CN" sz="1600" b="1" dirty="0" smtClean="0"/>
              <a:t>	</a:t>
            </a:r>
            <a:r>
              <a:rPr lang="en-US" altLang="zh-CN" sz="1600" b="1" kern="0" dirty="0" smtClean="0"/>
              <a:t>Second: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29Y/0N/7A ( </a:t>
            </a:r>
            <a:r>
              <a:rPr lang="en-US" altLang="zh-CN" sz="1100" kern="0" dirty="0"/>
              <a:t>Y/ N/ A)</a:t>
            </a:r>
          </a:p>
        </p:txBody>
      </p:sp>
    </p:spTree>
    <p:extLst>
      <p:ext uri="{BB962C8B-B14F-4D97-AF65-F5344CB8AC3E}">
        <p14:creationId xmlns:p14="http://schemas.microsoft.com/office/powerpoint/2010/main" val="1021775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108221</TotalTime>
  <Words>3675</Words>
  <Application>Microsoft Office PowerPoint</Application>
  <PresentationFormat>全屏显示(4:3)</PresentationFormat>
  <Paragraphs>668</Paragraphs>
  <Slides>36</Slides>
  <Notes>36</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36</vt:i4>
      </vt:variant>
    </vt:vector>
  </HeadingPairs>
  <TitlesOfParts>
    <vt:vector size="45"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July-September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4712</cp:revision>
  <cp:lastPrinted>2014-11-04T15:04:57Z</cp:lastPrinted>
  <dcterms:created xsi:type="dcterms:W3CDTF">2007-04-17T18:10:23Z</dcterms:created>
  <dcterms:modified xsi:type="dcterms:W3CDTF">2021-09-07T07:34:19Z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(3)UW0/GFikFvdeHEFw/Ktw7xECFjAARPc0JWPiDULFIkykETI+Bex0aPwXROm1aU42zZRaB1bb
xss7iSO17ZPCbFBklEQp4KkRt2UAsCDqH8MQyy7ZSjzMdGuKQcSnnRxrEKOrUoYBFBg54Ydk
1Whsm7Q6RIhf8bYPfP3qKKOLjyqbJmBlvUa4q292XbhKA2DO/ygvI8HGxePjQJkRwo797HNA
r4h7aH0bDvUoFBvhWz</vt:lpwstr>
  </property>
  <property fmtid="{D5CDD505-2E9C-101B-9397-08002B2CF9AE}" pid="27" name="_2015_ms_pID_7253431">
    <vt:lpwstr>kEEmA2+v4zKeY3UIHIqjGmdB0BwwpA04Z9Bby2wyogoA/xfuys7NPi
niWE7nMFQTR/XWqF6JXHzT43AEXNvAAo4ey2E2/AMtliau//1KVt1Tf/e3K33CqpZ0zIriSY
7nkK2VEfuGCb+Jvgw2LOqBVCM8XmSgkfSYgxHI5LATgwnh7j+rzgTD27tcGb0vQdlvnVN4xf
UplV7xtarKuObuhxqmKvaaoneh8QFd/21yP8</vt:lpwstr>
  </property>
  <property fmtid="{D5CDD505-2E9C-101B-9397-08002B2CF9AE}" pid="28" name="_2015_ms_pID_7253432">
    <vt:lpwstr>zg==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1629812572</vt:lpwstr>
  </property>
</Properties>
</file>