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31" r:id="rId3"/>
    <p:sldId id="440" r:id="rId4"/>
    <p:sldId id="441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11CA4-854A-4C58-AAE4-5615F3BCCB61}" v="2" dt="2021-07-20T00:41:07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 varScale="1">
        <p:scale>
          <a:sx n="69" d="100"/>
          <a:sy n="69" d="100"/>
        </p:scale>
        <p:origin x="60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 dirty="0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 dirty="0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  <a:endParaRPr lang="en-GB" altLang="en-US" sz="1400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 dirty="0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802.11-21/1200r0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2021-07-20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5717"/>
              </p:ext>
            </p:extLst>
          </p:nvPr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jkenney@us.Toyota-itc.com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72" y="604021"/>
            <a:ext cx="8498681" cy="45033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b="0" dirty="0"/>
              <a:t>The IEEE 1609 Working Group</a:t>
            </a:r>
          </a:p>
          <a:p>
            <a:pPr lvl="1">
              <a:defRPr/>
            </a:pPr>
            <a:r>
              <a:rPr lang="en-US" altLang="en-US" b="0" dirty="0"/>
              <a:t>“Middle layer” V2X protocols</a:t>
            </a:r>
          </a:p>
          <a:p>
            <a:pPr lvl="1">
              <a:defRPr/>
            </a:pPr>
            <a:r>
              <a:rPr lang="en-US" altLang="en-US" dirty="0"/>
              <a:t>Scope recently expanded to operate over LTE-V2X as well as DSRC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D13B46-D442-4C9A-A7B0-0A9740430BA6}"/>
              </a:ext>
            </a:extLst>
          </p:cNvPr>
          <p:cNvGrpSpPr/>
          <p:nvPr/>
        </p:nvGrpSpPr>
        <p:grpSpPr>
          <a:xfrm>
            <a:off x="852488" y="1900799"/>
            <a:ext cx="6985000" cy="4212282"/>
            <a:chOff x="1000125" y="1781175"/>
            <a:chExt cx="6985000" cy="4611562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F4BDF9D-4CFE-4F1E-95AE-F19DF4A93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1" y="5857875"/>
              <a:ext cx="3689350" cy="45561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7373F80-FF57-4C7C-8BEF-BD661A3C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197475"/>
              <a:ext cx="5700713" cy="452438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85362A8E-64CD-4E0D-B12B-C453DBE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225" y="3398838"/>
              <a:ext cx="2687638" cy="1389062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563EE88-0673-4C19-8405-FF428548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3" y="4200525"/>
              <a:ext cx="2605087" cy="5461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6470697A-6920-448E-B826-340A69C01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3470275"/>
              <a:ext cx="2606675" cy="454025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3B9096A-2679-4BF0-A507-B19B4E0A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2005013"/>
              <a:ext cx="2687637" cy="1057275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00896FA-D3E6-44CD-BB05-CF232236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2055813"/>
              <a:ext cx="2606675" cy="960437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168DEACF-E035-4FB9-A7BE-517072028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515" y="5880556"/>
              <a:ext cx="3673036" cy="51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DSRC PHY+MAC (IEEE 802.11p/IEEE 802.11bd)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354F576C-F47E-4703-A59E-2DD21BD67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13" y="5281613"/>
              <a:ext cx="387032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DSRC Multi-Channel MAC (IEEE 1609.4)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A92A109D-75FA-4680-A028-27FAEDEBB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7550" y="4276725"/>
              <a:ext cx="868363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IPv6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FCF7D745-1F74-4F2F-83BD-99A6CD29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3530600"/>
              <a:ext cx="1385887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TCP/UDP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01F9309-2BA7-45B2-A1C8-E635F9B87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838" y="2133600"/>
              <a:ext cx="2822575" cy="87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Message</a:t>
              </a: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 </a:t>
              </a: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Dictionary (SAE J2735</a:t>
              </a: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) </a:t>
              </a: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Application Reqs. (SAE J2945/x)</a:t>
              </a:r>
              <a:endParaRPr kumimoji="1" lang="en-US" altLang="en-US" sz="2200" dirty="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331EA149-168C-4493-AD32-E7418C3A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3813" y="2160588"/>
              <a:ext cx="2767012" cy="631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Other DSRC applications</a:t>
              </a:r>
              <a:endParaRPr kumimoji="1" lang="en-US" altLang="en-US" sz="2400" dirty="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0BF11D90-C72A-4ED3-859C-70DA038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25" y="1982788"/>
              <a:ext cx="731838" cy="2914650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AACBBBE-99F1-4717-BE9E-28A0EC00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250" y="1951038"/>
              <a:ext cx="377547" cy="3116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 wrap="square" lIns="65028" tIns="130055" rIns="65028" bIns="130055" anchor="b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aseline="30000" dirty="0">
                  <a:latin typeface="Garamond" pitchFamily="18" charset="0"/>
                  <a:cs typeface="Arial" pitchFamily="34" charset="0"/>
                </a:rPr>
                <a:t>DSRC Security (IEEE 1609.2)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376EDE92-1F65-402E-A033-1DA3C4A07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881" y="3339307"/>
              <a:ext cx="24717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DSRC WAVE Short Message Protocol (WSMP) and WAVE Service Advertisement (WSA)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(IEEE 1609.3)</a:t>
              </a: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6841239A-DAA0-4CAA-81A9-1A3F523E3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1781175"/>
              <a:ext cx="3040062" cy="31162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</p:grpSp>
      <p:sp>
        <p:nvSpPr>
          <p:cNvPr id="23" name="Rectangle 6">
            <a:extLst>
              <a:ext uri="{FF2B5EF4-FFF2-40B4-BE49-F238E27FC236}">
                <a16:creationId xmlns:a16="http://schemas.microsoft.com/office/drawing/2014/main" id="{07E14352-8829-43DB-9050-C152BC0BC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438" y="5624529"/>
            <a:ext cx="1867838" cy="416165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kumimoji="1" lang="en-US" altLang="en-US" sz="1600" dirty="0"/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30D6986F-6EFE-41EC-8B22-AA33DB0B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294" y="5677490"/>
            <a:ext cx="1152128" cy="46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03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028" tIns="130055" rIns="65028" bIns="130055" anchor="b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000" baseline="30000" dirty="0">
                <a:latin typeface="Garamond" pitchFamily="18" charset="0"/>
                <a:cs typeface="Arial" charset="0"/>
              </a:rPr>
              <a:t>LTE-V2X PC5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8D201-07F6-4EEE-BEEF-3BE90830DB6B}"/>
              </a:ext>
            </a:extLst>
          </p:cNvPr>
          <p:cNvSpPr txBox="1"/>
          <p:nvPr/>
        </p:nvSpPr>
        <p:spPr>
          <a:xfrm>
            <a:off x="3675150" y="6113081"/>
            <a:ext cx="2690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FCC moving from DSRC to LTE-V2X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FCC3B5CF-950D-419E-B145-62537CD515A8}"/>
              </a:ext>
            </a:extLst>
          </p:cNvPr>
          <p:cNvSpPr/>
          <p:nvPr/>
        </p:nvSpPr>
        <p:spPr bwMode="auto">
          <a:xfrm flipV="1">
            <a:off x="3164770" y="6067678"/>
            <a:ext cx="510380" cy="276998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Arrow: Bent 28">
            <a:extLst>
              <a:ext uri="{FF2B5EF4-FFF2-40B4-BE49-F238E27FC236}">
                <a16:creationId xmlns:a16="http://schemas.microsoft.com/office/drawing/2014/main" id="{08ADE026-01B9-4858-8283-635BAE9384A8}"/>
              </a:ext>
            </a:extLst>
          </p:cNvPr>
          <p:cNvSpPr/>
          <p:nvPr/>
        </p:nvSpPr>
        <p:spPr bwMode="auto">
          <a:xfrm rot="16200000" flipV="1">
            <a:off x="6438259" y="5919303"/>
            <a:ext cx="276998" cy="530225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39FF489E-957D-4BB3-A1DC-E703A9CC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IEEE 1609 WG has been notified of 20-day LB254 for 802.11bd</a:t>
            </a:r>
          </a:p>
          <a:p>
            <a:pPr>
              <a:defRPr/>
            </a:pPr>
            <a:r>
              <a:rPr lang="en-US" altLang="en-US" sz="2000" b="0" dirty="0"/>
              <a:t>IEEE 1609 members continue to track progress on IEEE 802.11bd</a:t>
            </a:r>
          </a:p>
          <a:p>
            <a:pPr>
              <a:defRPr/>
            </a:pPr>
            <a:r>
              <a:rPr lang="en-US" altLang="en-US" sz="2000" b="0" dirty="0"/>
              <a:t>Good alignment achieved between 802.11 and 1609 WGs</a:t>
            </a:r>
          </a:p>
          <a:p>
            <a:pPr>
              <a:defRPr/>
            </a:pPr>
            <a:r>
              <a:rPr lang="en-US" altLang="en-US" sz="2000" b="0" dirty="0"/>
              <a:t>Areas of highest interest for IEEE 1609 WG:</a:t>
            </a:r>
          </a:p>
          <a:p>
            <a:pPr lvl="1">
              <a:defRPr/>
            </a:pPr>
            <a:r>
              <a:rPr lang="en-US" altLang="en-US" sz="1800" dirty="0"/>
              <a:t>Interface and primitives between MAC/MLME and IEEE 1609 middle layers</a:t>
            </a:r>
          </a:p>
          <a:p>
            <a:pPr lvl="1">
              <a:defRPr/>
            </a:pPr>
            <a:r>
              <a:rPr lang="en-US" altLang="en-US" sz="1800" dirty="0"/>
              <a:t>IEEE 802.11bd-enabled positioning</a:t>
            </a:r>
          </a:p>
          <a:p>
            <a:pPr lvl="1">
              <a:defRPr/>
            </a:pPr>
            <a:r>
              <a:rPr lang="en-US" altLang="en-US" sz="1800" b="0" dirty="0"/>
              <a:t>IEEE-based V2X in unlicensed bands</a:t>
            </a:r>
          </a:p>
          <a:p>
            <a:pPr>
              <a:defRPr/>
            </a:pPr>
            <a:r>
              <a:rPr lang="en-US" altLang="en-US" sz="2000" b="0" dirty="0"/>
              <a:t>IEEE 1609 WG is currently focused on improvements to V2X Security standards (IEEE 1609.2, IEEE 1609.2.1)</a:t>
            </a:r>
          </a:p>
          <a:p>
            <a:pPr>
              <a:defRPr/>
            </a:pPr>
            <a:r>
              <a:rPr lang="en-US" altLang="en-US" sz="2000" b="0" dirty="0"/>
              <a:t>IEEE 1609 meeting schedule (all will be by teleconference):</a:t>
            </a:r>
            <a:endParaRPr lang="en-US" altLang="en-US" sz="1800" b="0" dirty="0"/>
          </a:p>
          <a:p>
            <a:pPr lvl="1">
              <a:defRPr/>
            </a:pPr>
            <a:r>
              <a:rPr lang="en-US" altLang="en-US" sz="1800" dirty="0"/>
              <a:t>July 20, 2021 (immediately following IEEE 802.11 closing plenary)</a:t>
            </a:r>
          </a:p>
          <a:p>
            <a:pPr lvl="1">
              <a:defRPr/>
            </a:pPr>
            <a:r>
              <a:rPr lang="en-US" altLang="en-US" sz="1800" dirty="0"/>
              <a:t>September 21, 2021 (noon-5 pm ET)</a:t>
            </a:r>
          </a:p>
          <a:p>
            <a:pPr lvl="1">
              <a:defRPr/>
            </a:pPr>
            <a:r>
              <a:rPr lang="en-US" altLang="en-US" sz="1800" dirty="0"/>
              <a:t>November 2, 2021 (noon-5 pm ET) - tentative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D63FE2A-D3A4-48B8-82AB-E3630ADFFA47}"/>
              </a:ext>
            </a:extLst>
          </p:cNvPr>
          <p:cNvSpPr/>
          <p:nvPr/>
        </p:nvSpPr>
        <p:spPr bwMode="auto">
          <a:xfrm>
            <a:off x="3203848" y="3789040"/>
            <a:ext cx="274592" cy="56009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66C53-FC6D-4733-8CAD-F9F74CBF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309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2021-07-20T00:41:16Z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