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  <p:sldMasterId id="2147483710" r:id="rId6"/>
  </p:sldMasterIdLst>
  <p:notesMasterIdLst>
    <p:notesMasterId r:id="rId21"/>
  </p:notesMasterIdLst>
  <p:handoutMasterIdLst>
    <p:handoutMasterId r:id="rId22"/>
  </p:handoutMasterIdLst>
  <p:sldIdLst>
    <p:sldId id="534" r:id="rId7"/>
    <p:sldId id="739" r:id="rId8"/>
    <p:sldId id="694" r:id="rId9"/>
    <p:sldId id="724" r:id="rId10"/>
    <p:sldId id="656" r:id="rId11"/>
    <p:sldId id="772" r:id="rId12"/>
    <p:sldId id="777" r:id="rId13"/>
    <p:sldId id="773" r:id="rId14"/>
    <p:sldId id="776" r:id="rId15"/>
    <p:sldId id="757" r:id="rId16"/>
    <p:sldId id="758" r:id="rId17"/>
    <p:sldId id="760" r:id="rId18"/>
    <p:sldId id="762" r:id="rId19"/>
    <p:sldId id="740" r:id="rId20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8">
          <p15:clr>
            <a:srgbClr val="A4A3A4"/>
          </p15:clr>
        </p15:guide>
        <p15:guide id="2" pos="29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8000"/>
    <a:srgbClr val="FFFF66"/>
    <a:srgbClr val="FFC047"/>
    <a:srgbClr val="FEA955"/>
    <a:srgbClr val="FEA853"/>
    <a:srgbClr val="CA8643"/>
    <a:srgbClr val="F5A351"/>
    <a:srgbClr val="0000FF"/>
    <a:srgbClr val="0073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92" autoAdjust="0"/>
    <p:restoredTop sz="91159" autoAdjust="0"/>
  </p:normalViewPr>
  <p:slideViewPr>
    <p:cSldViewPr>
      <p:cViewPr varScale="1">
        <p:scale>
          <a:sx n="121" d="100"/>
          <a:sy n="121" d="100"/>
        </p:scale>
        <p:origin x="1008" y="176"/>
      </p:cViewPr>
      <p:guideLst>
        <p:guide orient="horz" pos="845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92796"/>
            <a:ext cx="8305800" cy="4860540"/>
          </a:xfrm>
        </p:spPr>
        <p:txBody>
          <a:bodyPr/>
          <a:lstStyle>
            <a:lvl1pPr>
              <a:defRPr sz="18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6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2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2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20688"/>
            <a:ext cx="8305800" cy="914400"/>
          </a:xfrm>
        </p:spPr>
        <p:txBody>
          <a:bodyPr/>
          <a:lstStyle>
            <a:lvl1pPr>
              <a:defRPr sz="2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3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F3D46-C5B2-594D-A9C5-B81D29BF1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12676"/>
            <a:ext cx="8305800" cy="5040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59C4E5-1855-584E-A891-4F7F9F7923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4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5A9D1-D892-8249-B1AF-D0AC96B18B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700808"/>
            <a:ext cx="6858000" cy="684076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BAC9C2A-1038-A545-8122-BCD2B7B078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52748" y="6649325"/>
            <a:ext cx="1795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85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99DC6-1D97-884E-B4D3-E0259C28F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4320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E3660-D95A-7A40-8E96-1EE733151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92696"/>
            <a:ext cx="7886700" cy="548426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FDC59E-6B26-7249-AC8E-9834E799AEC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52748" y="6649325"/>
            <a:ext cx="1795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0641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C9B0-8EA5-3343-B652-28BE3651E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43204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12AAB265-9D8D-C649-9E56-8FC788456E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52748" y="6649325"/>
            <a:ext cx="1795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334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8C422D5A-5AA7-3448-B020-0F0D93DA8E5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52748" y="6649325"/>
            <a:ext cx="1795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329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20688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92796"/>
            <a:ext cx="8305800" cy="486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38321" y="6525344"/>
            <a:ext cx="20839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b="0"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796136" y="6525344"/>
            <a:ext cx="287142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  <a:latin typeface="Times New Roman"/>
                <a:cs typeface="Times New Roman"/>
              </a:rPr>
              <a:t>Menzo Wentink, Qualcomm</a:t>
            </a:r>
            <a:endParaRPr lang="en-US" sz="1400" b="0" kern="1200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3231331" y="317240"/>
            <a:ext cx="5457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err="1">
                <a:solidFill>
                  <a:schemeClr val="tx1"/>
                </a:solidFill>
                <a:latin typeface="+mn-lt"/>
              </a:rPr>
              <a:t>doc.:IEEE 802.11-21/1191r0</a:t>
            </a:r>
            <a:endParaRPr lang="en-US" sz="18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17240"/>
            <a:ext cx="19082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latin typeface="+mj-lt"/>
                <a:cs typeface="Calibri" pitchFamily="34" charset="0"/>
              </a:rPr>
              <a:t>July </a:t>
            </a:r>
            <a:r>
              <a:rPr lang="en-US" sz="1800" b="1" baseline="0" dirty="0">
                <a:latin typeface="+mj-lt"/>
                <a:cs typeface="Calibri" pitchFamily="34" charset="0"/>
              </a:rPr>
              <a:t>2021</a:t>
            </a:r>
            <a:endParaRPr lang="en-US" sz="18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395536" y="6525344"/>
            <a:ext cx="21873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  <a:latin typeface="Times New Roman"/>
                <a:cs typeface="Times New Roman"/>
              </a:rPr>
              <a:t>Submission</a:t>
            </a:r>
            <a:endParaRPr lang="en-US" sz="1400" b="0" kern="1200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7" r:id="rId3"/>
    <p:sldLayoutId id="2147483709" r:id="rId4"/>
    <p:sldLayoutId id="2147483706" r:id="rId5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Calibri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BACFE83-1261-6442-B996-34199354DA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0648"/>
            <a:ext cx="83058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BAFD76F-1A66-1441-9044-8BBF3F83FA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92696"/>
            <a:ext cx="8305800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35FBD4C-E689-E545-83D4-DB63038BF6E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52748" y="6649325"/>
            <a:ext cx="1795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Line 8">
            <a:extLst>
              <a:ext uri="{FF2B5EF4-FFF2-40B4-BE49-F238E27FC236}">
                <a16:creationId xmlns:a16="http://schemas.microsoft.com/office/drawing/2014/main" id="{A8355FA3-6F86-8349-A9D5-DE954433494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224644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Line 10">
            <a:extLst>
              <a:ext uri="{FF2B5EF4-FFF2-40B4-BE49-F238E27FC236}">
                <a16:creationId xmlns:a16="http://schemas.microsoft.com/office/drawing/2014/main" id="{BC674C0F-0E2F-4E4B-9742-3DB311A517D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95536" y="6633356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857F0E9-9B93-0B44-96E5-023AFF8290B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796136" y="6649325"/>
            <a:ext cx="28714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solidFill>
                  <a:schemeClr val="tx1"/>
                </a:solidFill>
                <a:latin typeface="Times New Roman"/>
                <a:cs typeface="Times New Roman"/>
              </a:rPr>
              <a:t>Menzo Wentink, Qualcomm</a:t>
            </a:r>
            <a:endParaRPr lang="en-US" sz="1200" b="0" kern="1200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82AF78-0CEC-B943-90F6-0F0F4B6505F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31331" y="24617"/>
            <a:ext cx="54578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err="1">
                <a:solidFill>
                  <a:schemeClr val="tx1"/>
                </a:solidFill>
                <a:latin typeface="+mn-lt"/>
              </a:rPr>
              <a:t>BRAN(21)110045</a:t>
            </a:r>
            <a:endParaRPr lang="en-US" sz="12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53EC3C4A-763D-5C4C-9507-A9C5FA5AF6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59532" y="24617"/>
            <a:ext cx="19082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latin typeface="+mj-lt"/>
                <a:cs typeface="Calibri" pitchFamily="34" charset="0"/>
              </a:rPr>
              <a:t>June </a:t>
            </a:r>
            <a:r>
              <a:rPr lang="en-US" sz="1200" b="1" baseline="0" dirty="0">
                <a:latin typeface="+mj-lt"/>
                <a:cs typeface="Calibri" pitchFamily="34" charset="0"/>
              </a:rPr>
              <a:t>2021</a:t>
            </a:r>
            <a:endParaRPr lang="en-US" sz="12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0D0D0273-95A2-6040-AA28-19E3AC170B3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95536" y="6649325"/>
            <a:ext cx="21873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solidFill>
                  <a:schemeClr val="tx1"/>
                </a:solidFill>
                <a:latin typeface="Times New Roman"/>
                <a:cs typeface="Times New Roman"/>
              </a:rPr>
              <a:t>Submission</a:t>
            </a:r>
            <a:endParaRPr lang="en-US" sz="1200" b="0" kern="1200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2784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6" r:id="rId3"/>
    <p:sldLayoutId id="2147483717" r:id="rId4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806847"/>
            <a:ext cx="7772400" cy="1470025"/>
          </a:xfrm>
        </p:spPr>
        <p:txBody>
          <a:bodyPr/>
          <a:lstStyle/>
          <a:p>
            <a:r>
              <a:rPr lang="en-US" dirty="0"/>
              <a:t>NB Coexistence in 6 GHz – eDAA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202484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Author: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772277"/>
              </p:ext>
            </p:extLst>
          </p:nvPr>
        </p:nvGraphicFramePr>
        <p:xfrm>
          <a:off x="622300" y="2743200"/>
          <a:ext cx="7823200" cy="914400"/>
        </p:xfrm>
        <a:graphic>
          <a:graphicData uri="http://schemas.openxmlformats.org/drawingml/2006/table">
            <a:tbl>
              <a:tblPr/>
              <a:tblGrid>
                <a:gridCol w="146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7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Affiliation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Address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Phone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Email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Menzo Wentink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Qualcomm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Utrecht,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The Netherlands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mwentink qti.qualcomm.com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8D328A3-1925-6C4A-992E-E4179894B3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86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BFAA7-A321-AC41-90EF-5EAE0154F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NB/NB test setup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2B268A4-7810-4C47-A54D-7DB75CC5C7EF}"/>
              </a:ext>
            </a:extLst>
          </p:cNvPr>
          <p:cNvCxnSpPr>
            <a:cxnSpLocks/>
          </p:cNvCxnSpPr>
          <p:nvPr/>
        </p:nvCxnSpPr>
        <p:spPr>
          <a:xfrm>
            <a:off x="2519772" y="2708920"/>
            <a:ext cx="3924436" cy="1728192"/>
          </a:xfrm>
          <a:prstGeom prst="line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7907CF-CD8B-D64D-A234-6B511D28A693}"/>
              </a:ext>
            </a:extLst>
          </p:cNvPr>
          <p:cNvCxnSpPr>
            <a:cxnSpLocks/>
          </p:cNvCxnSpPr>
          <p:nvPr/>
        </p:nvCxnSpPr>
        <p:spPr>
          <a:xfrm flipH="1">
            <a:off x="2519772" y="2708920"/>
            <a:ext cx="3924436" cy="1728192"/>
          </a:xfrm>
          <a:prstGeom prst="line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B59A0F0D-3541-544F-A1CD-F1B5D0C2F3EC}"/>
              </a:ext>
            </a:extLst>
          </p:cNvPr>
          <p:cNvSpPr/>
          <p:nvPr/>
        </p:nvSpPr>
        <p:spPr>
          <a:xfrm>
            <a:off x="1959665" y="2017934"/>
            <a:ext cx="805070" cy="665922"/>
          </a:xfrm>
          <a:prstGeom prst="rect">
            <a:avLst/>
          </a:prstGeom>
          <a:solidFill>
            <a:srgbClr val="FFFFFF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NB1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10 dBm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846C59-2247-1043-8961-C0C2244FC18E}"/>
              </a:ext>
            </a:extLst>
          </p:cNvPr>
          <p:cNvSpPr/>
          <p:nvPr/>
        </p:nvSpPr>
        <p:spPr>
          <a:xfrm>
            <a:off x="6177169" y="2017934"/>
            <a:ext cx="805070" cy="665922"/>
          </a:xfrm>
          <a:prstGeom prst="rect">
            <a:avLst/>
          </a:prstGeom>
          <a:solidFill>
            <a:srgbClr val="FFFFFF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NB2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10 dBm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865E81-5549-7948-8345-BE52B472F6A1}"/>
              </a:ext>
            </a:extLst>
          </p:cNvPr>
          <p:cNvSpPr/>
          <p:nvPr/>
        </p:nvSpPr>
        <p:spPr>
          <a:xfrm>
            <a:off x="1959665" y="4486150"/>
            <a:ext cx="805070" cy="665922"/>
          </a:xfrm>
          <a:prstGeom prst="rect">
            <a:avLst/>
          </a:prstGeom>
          <a:solidFill>
            <a:srgbClr val="FFFFFF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NB3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10 dBm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F7E345-66AD-134A-8FC5-C65418F80038}"/>
              </a:ext>
            </a:extLst>
          </p:cNvPr>
          <p:cNvSpPr/>
          <p:nvPr/>
        </p:nvSpPr>
        <p:spPr>
          <a:xfrm>
            <a:off x="6177169" y="4486150"/>
            <a:ext cx="805070" cy="665922"/>
          </a:xfrm>
          <a:prstGeom prst="rect">
            <a:avLst/>
          </a:prstGeom>
          <a:solidFill>
            <a:srgbClr val="FFFFFF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NB4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10 dBm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DCF2A7-3C12-5744-BDA2-D62BA493C4C7}"/>
              </a:ext>
            </a:extLst>
          </p:cNvPr>
          <p:cNvSpPr/>
          <p:nvPr/>
        </p:nvSpPr>
        <p:spPr>
          <a:xfrm>
            <a:off x="3828221" y="3237134"/>
            <a:ext cx="1285462" cy="665922"/>
          </a:xfrm>
          <a:prstGeom prst="rect">
            <a:avLst/>
          </a:prstGeom>
          <a:solidFill>
            <a:srgbClr val="FFFFFF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Variable Attenuation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A dB (20 – 120 dB)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2C70DDD-982C-9C4A-8B67-EF8B8EC0BA7A}"/>
              </a:ext>
            </a:extLst>
          </p:cNvPr>
          <p:cNvCxnSpPr>
            <a:cxnSpLocks/>
            <a:stCxn id="12" idx="2"/>
            <a:endCxn id="15" idx="0"/>
          </p:cNvCxnSpPr>
          <p:nvPr/>
        </p:nvCxnSpPr>
        <p:spPr>
          <a:xfrm>
            <a:off x="6579704" y="2683856"/>
            <a:ext cx="0" cy="1802294"/>
          </a:xfrm>
          <a:prstGeom prst="line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114384-E19D-294B-B1F7-D7A66EE45BBA}"/>
              </a:ext>
            </a:extLst>
          </p:cNvPr>
          <p:cNvCxnSpPr>
            <a:cxnSpLocks/>
            <a:stCxn id="11" idx="2"/>
            <a:endCxn id="14" idx="0"/>
          </p:cNvCxnSpPr>
          <p:nvPr/>
        </p:nvCxnSpPr>
        <p:spPr>
          <a:xfrm>
            <a:off x="2362200" y="2683856"/>
            <a:ext cx="0" cy="1802294"/>
          </a:xfrm>
          <a:prstGeom prst="line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CF0D8D-38F5-A740-854A-86FEE85480F3}"/>
              </a:ext>
            </a:extLst>
          </p:cNvPr>
          <p:cNvCxnSpPr>
            <a:cxnSpLocks/>
          </p:cNvCxnSpPr>
          <p:nvPr/>
        </p:nvCxnSpPr>
        <p:spPr>
          <a:xfrm>
            <a:off x="2782957" y="2353848"/>
            <a:ext cx="3399182" cy="0"/>
          </a:xfrm>
          <a:prstGeom prst="line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CE5C923-E175-414A-B116-5DA33EAE1476}"/>
              </a:ext>
            </a:extLst>
          </p:cNvPr>
          <p:cNvCxnSpPr>
            <a:cxnSpLocks/>
          </p:cNvCxnSpPr>
          <p:nvPr/>
        </p:nvCxnSpPr>
        <p:spPr>
          <a:xfrm>
            <a:off x="2766392" y="4833156"/>
            <a:ext cx="3399182" cy="0"/>
          </a:xfrm>
          <a:prstGeom prst="line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C267942-A64B-BB43-B2CB-A25FCDAF3C87}"/>
              </a:ext>
            </a:extLst>
          </p:cNvPr>
          <p:cNvSpPr txBox="1"/>
          <p:nvPr/>
        </p:nvSpPr>
        <p:spPr>
          <a:xfrm>
            <a:off x="4249112" y="2348880"/>
            <a:ext cx="46358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>
                <a:latin typeface="+mj-lt"/>
              </a:rPr>
              <a:t>60 dB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C60479E-0E85-214F-BB56-885F30C84934}"/>
              </a:ext>
            </a:extLst>
          </p:cNvPr>
          <p:cNvSpPr txBox="1"/>
          <p:nvPr/>
        </p:nvSpPr>
        <p:spPr>
          <a:xfrm>
            <a:off x="4252427" y="4602324"/>
            <a:ext cx="46358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>
                <a:latin typeface="+mj-lt"/>
              </a:rPr>
              <a:t>60 dB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044B2A4-E588-1449-BFE2-3866016427ED}"/>
              </a:ext>
            </a:extLst>
          </p:cNvPr>
          <p:cNvSpPr txBox="1"/>
          <p:nvPr/>
        </p:nvSpPr>
        <p:spPr>
          <a:xfrm>
            <a:off x="6031242" y="3450196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>
                <a:latin typeface="+mj-lt"/>
              </a:rPr>
              <a:t>A dB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56455F5-1BE5-D042-A4BE-EA6359319535}"/>
              </a:ext>
            </a:extLst>
          </p:cNvPr>
          <p:cNvSpPr txBox="1"/>
          <p:nvPr/>
        </p:nvSpPr>
        <p:spPr>
          <a:xfrm>
            <a:off x="5411504" y="4206280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>
                <a:latin typeface="+mj-lt"/>
              </a:rPr>
              <a:t>A dB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6A6CD14-52B7-2643-99C2-BBBB23D74EFB}"/>
              </a:ext>
            </a:extLst>
          </p:cNvPr>
          <p:cNvSpPr txBox="1"/>
          <p:nvPr/>
        </p:nvSpPr>
        <p:spPr>
          <a:xfrm>
            <a:off x="5411504" y="2730116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>
                <a:latin typeface="+mj-lt"/>
              </a:rPr>
              <a:t>A dB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07F1C4D-A39F-634C-97C4-AE7355AA5A42}"/>
              </a:ext>
            </a:extLst>
          </p:cNvPr>
          <p:cNvSpPr txBox="1"/>
          <p:nvPr/>
        </p:nvSpPr>
        <p:spPr>
          <a:xfrm>
            <a:off x="2495180" y="3450196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>
                <a:latin typeface="+mj-lt"/>
              </a:rPr>
              <a:t>A dB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D1E13C5-ECA0-8845-8785-BF6493FE2C34}"/>
              </a:ext>
            </a:extLst>
          </p:cNvPr>
          <p:cNvSpPr txBox="1"/>
          <p:nvPr/>
        </p:nvSpPr>
        <p:spPr>
          <a:xfrm>
            <a:off x="4050804" y="1952836"/>
            <a:ext cx="87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1">
                <a:latin typeface="+mj-lt"/>
              </a:rPr>
              <a:t>NB link</a:t>
            </a:r>
            <a:endParaRPr lang="en-US" sz="900">
              <a:latin typeface="+mj-lt"/>
            </a:endParaRPr>
          </a:p>
          <a:p>
            <a:pPr algn="ctr"/>
            <a:r>
              <a:rPr lang="en-US" sz="900">
                <a:latin typeface="+mj-lt"/>
              </a:rPr>
              <a:t>(details below)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19F2E35-6FD8-9948-BD0A-496082F65848}"/>
              </a:ext>
            </a:extLst>
          </p:cNvPr>
          <p:cNvSpPr txBox="1"/>
          <p:nvPr/>
        </p:nvSpPr>
        <p:spPr>
          <a:xfrm>
            <a:off x="3141376" y="4869160"/>
            <a:ext cx="2659702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1">
                <a:latin typeface="+mj-lt"/>
              </a:rPr>
              <a:t>NB link</a:t>
            </a:r>
          </a:p>
          <a:p>
            <a:pPr algn="ctr"/>
            <a:r>
              <a:rPr lang="en-US" sz="900">
                <a:latin typeface="+mj-lt"/>
              </a:rPr>
              <a:t>79 MHz, 79 hops</a:t>
            </a:r>
          </a:p>
          <a:p>
            <a:pPr algn="ctr"/>
            <a:r>
              <a:rPr lang="en-US" sz="900">
                <a:latin typeface="+mj-lt"/>
              </a:rPr>
              <a:t>1 MHz hop width</a:t>
            </a:r>
          </a:p>
          <a:p>
            <a:pPr algn="ctr"/>
            <a:r>
              <a:rPr lang="en-US" sz="900">
                <a:latin typeface="+mj-lt"/>
              </a:rPr>
              <a:t>625 μs dwell time</a:t>
            </a:r>
          </a:p>
          <a:p>
            <a:pPr algn="ctr"/>
            <a:r>
              <a:rPr lang="en-US" sz="900">
                <a:latin typeface="+mj-lt"/>
              </a:rPr>
              <a:t>425 </a:t>
            </a:r>
            <a:r>
              <a:rPr lang="el-GR" sz="900">
                <a:latin typeface="+mj-lt"/>
              </a:rPr>
              <a:t>μ</a:t>
            </a:r>
            <a:r>
              <a:rPr lang="en-US" sz="900">
                <a:latin typeface="+mj-lt"/>
              </a:rPr>
              <a:t>s Tx time, 200 </a:t>
            </a:r>
            <a:r>
              <a:rPr lang="el-GR" sz="900">
                <a:latin typeface="+mj-lt"/>
              </a:rPr>
              <a:t>μ</a:t>
            </a:r>
            <a:r>
              <a:rPr lang="en-US" sz="900">
                <a:latin typeface="+mj-lt"/>
              </a:rPr>
              <a:t>s switch time (68% duty cycle)</a:t>
            </a:r>
          </a:p>
          <a:p>
            <a:pPr algn="ctr"/>
            <a:r>
              <a:rPr lang="en-US" sz="900">
                <a:latin typeface="+mj-lt"/>
              </a:rPr>
              <a:t>3 Mbps max PHY rate (EDR 8-DPSK)</a:t>
            </a:r>
          </a:p>
          <a:p>
            <a:pPr algn="ctr"/>
            <a:r>
              <a:rPr lang="en-US" sz="900">
                <a:latin typeface="+mj-lt"/>
              </a:rPr>
              <a:t>(2 Mbps effective throughput at 68% duty cycle)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37DCD0-5396-2A40-828A-9D7A15D715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465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9C117-C4DE-6D4D-B333-0881C6257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settings NB/NB, 79 hops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3449E-5230-404D-AA99-44E2088B1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NB links</a:t>
            </a:r>
          </a:p>
          <a:p>
            <a:pPr lvl="1"/>
            <a:r>
              <a:rPr lang="en-US" sz="1400"/>
              <a:t>79 hops, 1 MHz hop width, 79 MHz hopping bandwidth</a:t>
            </a:r>
          </a:p>
          <a:p>
            <a:pPr lvl="1"/>
            <a:r>
              <a:rPr lang="en-US" sz="1400"/>
              <a:t>hopping sequence randomly spread over the 79 channels</a:t>
            </a:r>
          </a:p>
          <a:p>
            <a:pPr lvl="1"/>
            <a:r>
              <a:rPr lang="en-US" sz="1400"/>
              <a:t>625 μs dwell time</a:t>
            </a:r>
          </a:p>
          <a:p>
            <a:pPr lvl="2"/>
            <a:r>
              <a:rPr lang="en-US" sz="1200"/>
              <a:t>425 μs Tx time, 200 μs switch time (68% duty cycle)</a:t>
            </a:r>
          </a:p>
          <a:p>
            <a:pPr lvl="2"/>
            <a:r>
              <a:rPr lang="en-US" sz="1200"/>
              <a:t>based on Bluetooth (BT) numerology</a:t>
            </a:r>
          </a:p>
          <a:p>
            <a:pPr lvl="1"/>
            <a:r>
              <a:rPr lang="en-US" sz="1400"/>
              <a:t>3 Mbps PHY rate</a:t>
            </a:r>
          </a:p>
          <a:p>
            <a:pPr lvl="2"/>
            <a:r>
              <a:rPr lang="en-US" sz="1200"/>
              <a:t>2 Mbps effective bitrate at 68% duty cycle</a:t>
            </a:r>
          </a:p>
          <a:p>
            <a:pPr lvl="1"/>
            <a:r>
              <a:rPr lang="en-US" sz="1400"/>
              <a:t>NB is on the same channel as the Wi-Fi link (co-channel interference)</a:t>
            </a:r>
          </a:p>
          <a:p>
            <a:pPr lvl="1"/>
            <a:r>
              <a:rPr lang="en-US" sz="1400"/>
              <a:t>eDAA with exponential unavailability time up to 40 s, 0.5 s before CCA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4BEA9A-8DC0-414C-B0DC-84347DF25E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370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22857B4-78EE-D142-872C-83B54591B7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000" y="1555200"/>
            <a:ext cx="6400800" cy="4800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54FA05-A400-C249-971B-2C6C9F577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eDAA – throughput as a function of time</a:t>
            </a:r>
            <a:br>
              <a:rPr lang="en-US"/>
            </a:br>
            <a:r>
              <a:rPr lang="en-US" sz="1800"/>
              <a:t>(NB/NB, 79 hops, high interference level, transient behavior)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079AE5-71BF-034F-A997-6E04677EE873}"/>
              </a:ext>
            </a:extLst>
          </p:cNvPr>
          <p:cNvSpPr txBox="1"/>
          <p:nvPr/>
        </p:nvSpPr>
        <p:spPr>
          <a:xfrm>
            <a:off x="2051720" y="3830851"/>
            <a:ext cx="49685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with eDAA, the NB throughput fluctates heavily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F74384-E200-0348-893E-08DE6A116E8E}"/>
              </a:ext>
            </a:extLst>
          </p:cNvPr>
          <p:cNvSpPr txBox="1"/>
          <p:nvPr/>
        </p:nvSpPr>
        <p:spPr>
          <a:xfrm>
            <a:off x="7200292" y="3825044"/>
            <a:ext cx="162018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- simulation at high interference level</a:t>
            </a:r>
          </a:p>
          <a:p>
            <a:pPr algn="ctr"/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- eDAA with exponential unavailability time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CFD2F2-0E91-5A49-B3A2-793CD3BE211B}"/>
              </a:ext>
            </a:extLst>
          </p:cNvPr>
          <p:cNvSpPr txBox="1"/>
          <p:nvPr/>
        </p:nvSpPr>
        <p:spPr>
          <a:xfrm>
            <a:off x="6984268" y="2456892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the NB throughput fluctuates heavily as well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ADA52-1B22-134B-A770-734209C68C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780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428FE37-D97A-BA4E-ACD2-65A36AEF2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000" y="1555200"/>
            <a:ext cx="6400800" cy="4800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54FA05-A400-C249-971B-2C6C9F577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LBT – throughput as a function of time</a:t>
            </a:r>
            <a:br>
              <a:rPr lang="en-US"/>
            </a:br>
            <a:r>
              <a:rPr lang="en-US" sz="1800"/>
              <a:t>(NB/NB, 79 hops, high interference level, transient behavior)</a:t>
            </a: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F74384-E200-0348-893E-08DE6A116E8E}"/>
              </a:ext>
            </a:extLst>
          </p:cNvPr>
          <p:cNvSpPr txBox="1"/>
          <p:nvPr/>
        </p:nvSpPr>
        <p:spPr>
          <a:xfrm>
            <a:off x="7200292" y="3825044"/>
            <a:ext cx="1620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- simulation at high interference level</a:t>
            </a:r>
          </a:p>
          <a:p>
            <a:pPr algn="ctr"/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- LBT (FBE)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540D0C-BC16-2042-9E09-6BAAD5EBD3D4}"/>
              </a:ext>
            </a:extLst>
          </p:cNvPr>
          <p:cNvSpPr txBox="1"/>
          <p:nvPr/>
        </p:nvSpPr>
        <p:spPr>
          <a:xfrm>
            <a:off x="2051720" y="3830851"/>
            <a:ext cx="49685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with LBT, the NB throughput is essentially flat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407995-1725-944D-A651-B3C178246A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765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B52C7-B5D6-2C49-B2FA-82BF35A11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1DECFD-DFE4-0541-B01C-A3A7C1459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NB with eDAA may cause latency issues at Wi-Fi</a:t>
            </a:r>
          </a:p>
          <a:p>
            <a:pPr lvl="1"/>
            <a:r>
              <a:rPr lang="en-US"/>
              <a:t>the interruptions for Wi-Fi can be 0.5 s, occurring periodically</a:t>
            </a:r>
          </a:p>
          <a:p>
            <a:pPr lvl="1"/>
            <a:r>
              <a:rPr lang="en-US"/>
              <a:t>a starting Wi-Fi stream will experience 0.5 s delay before any meaningful throughput will occur</a:t>
            </a:r>
          </a:p>
          <a:p>
            <a:endParaRPr lang="en-US"/>
          </a:p>
          <a:p>
            <a:r>
              <a:rPr lang="en-US"/>
              <a:t>eDAA also appears inadequate for NB/NB sharing</a:t>
            </a:r>
          </a:p>
          <a:p>
            <a:pPr lvl="1"/>
            <a:r>
              <a:rPr lang="en-US"/>
              <a:t>the throughput is unstable and there can be very high latency spikes, due to the very high penalty on hop collisions</a:t>
            </a:r>
          </a:p>
          <a:p>
            <a:pPr lvl="1"/>
            <a:r>
              <a:rPr lang="en-US"/>
              <a:t>NB links may be unable to share the same spectrum when eDAA is used</a:t>
            </a:r>
          </a:p>
          <a:p>
            <a:endParaRPr lang="en-US"/>
          </a:p>
          <a:p>
            <a:r>
              <a:rPr lang="en-US"/>
              <a:t>LBT shows no issues for either Wi-Fi/NB or NB/NB coexistence</a:t>
            </a:r>
          </a:p>
          <a:p>
            <a:endParaRPr lang="en-US"/>
          </a:p>
          <a:p>
            <a:r>
              <a:rPr lang="en-US"/>
              <a:t>The eDAA coexistence issues pointed out in this analysis should make it unlikely that a notified body can certify 'no-LBT' NB equipment</a:t>
            </a:r>
          </a:p>
          <a:p>
            <a:pPr lvl="1"/>
            <a:r>
              <a:rPr lang="en-US"/>
              <a:t>eDAA does not appear to satisfy the requirement of an 'adequate spectrum sharing mechanism' as required by the ECC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340829-1399-A443-95DB-3480064AE9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137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56792"/>
            <a:ext cx="8305800" cy="4860540"/>
          </a:xfrm>
        </p:spPr>
        <p:txBody>
          <a:bodyPr/>
          <a:lstStyle/>
          <a:p>
            <a:r>
              <a:rPr lang="en-US" sz="1600"/>
              <a:t>Several submissions have been made in relation to NB in 6 GHz</a:t>
            </a:r>
          </a:p>
          <a:p>
            <a:pPr lvl="1"/>
            <a:r>
              <a:rPr lang="en-US" sz="1400"/>
              <a:t>11-21-0832-00-coex-Narrowband-Coexistence-with-Wi-Fi-in-6-GHz</a:t>
            </a:r>
          </a:p>
          <a:p>
            <a:pPr lvl="1"/>
            <a:r>
              <a:rPr lang="en-US" sz="1400"/>
              <a:t>BRAN(20)108038 (6 GHz VLP Narrowband)</a:t>
            </a:r>
          </a:p>
          <a:p>
            <a:pPr lvl="2"/>
            <a:r>
              <a:rPr lang="en-US" sz="1200"/>
              <a:t>introduces NB within the existing LBT framework</a:t>
            </a:r>
          </a:p>
          <a:p>
            <a:pPr lvl="1"/>
            <a:r>
              <a:rPr lang="en-US" sz="1400"/>
              <a:t>BRAN(21)109e003r1 (EN 303 687 NB Inputs)</a:t>
            </a:r>
          </a:p>
          <a:p>
            <a:pPr lvl="2"/>
            <a:r>
              <a:rPr lang="en-US" sz="1200"/>
              <a:t>this document proposes to use the NB channel access rules from EN 300 328 (2.4 GHz), like DAA, MU-factor</a:t>
            </a:r>
            <a:endParaRPr lang="en-US" sz="900"/>
          </a:p>
          <a:p>
            <a:pPr lvl="1"/>
            <a:r>
              <a:rPr lang="en-US" sz="1400"/>
              <a:t>BRAN(21)109e003r1 (EN 303 687 NB Inputs)</a:t>
            </a:r>
          </a:p>
          <a:p>
            <a:pPr lvl="2"/>
            <a:r>
              <a:rPr lang="en-US" sz="1200"/>
              <a:t>presents interference measurements between BT and Wi-Fi</a:t>
            </a:r>
          </a:p>
          <a:p>
            <a:pPr lvl="2"/>
            <a:r>
              <a:rPr lang="en-US" sz="1200"/>
              <a:t>the results omit several key parameters, such as impact on Wi-Fi latency and full buffer throughput, and it omits several intermediate data points, suggesting a gradual reduction in throughput</a:t>
            </a:r>
          </a:p>
          <a:p>
            <a:pPr lvl="1"/>
            <a:r>
              <a:rPr lang="en-US" sz="1400"/>
              <a:t>BRAN(21)109e008 (Wifi BT Test Setup Simulations) and </a:t>
            </a:r>
          </a:p>
          <a:p>
            <a:pPr lvl="1"/>
            <a:r>
              <a:rPr lang="en-US" sz="1400"/>
              <a:t>BRAN(21)109h007 (NB coexistence with WB in 6 GHz)</a:t>
            </a:r>
          </a:p>
          <a:p>
            <a:pPr lvl="2"/>
            <a:r>
              <a:rPr lang="en-US" sz="1200"/>
              <a:t>presents simulation results on coexistence between BT and Wi-Fi</a:t>
            </a:r>
          </a:p>
          <a:p>
            <a:pPr lvl="2"/>
            <a:r>
              <a:rPr lang="en-US" sz="1200"/>
              <a:t>shows that coexistence between BT and Wi-Fi is very poor based on the EN 300 328 NB adaptivity rules, and that coexistence in 2.4 GHz is not based on the EN 300 328 mechanisms, but by Wi-Fi using FDMA and TDMA</a:t>
            </a:r>
          </a:p>
          <a:p>
            <a:pPr lvl="1"/>
            <a:r>
              <a:rPr lang="en-US" sz="1400"/>
              <a:t>BRAN(21)109h004r2 (EN 303 687 NB Proposals for DAA Optimisation)</a:t>
            </a:r>
          </a:p>
          <a:p>
            <a:pPr lvl="2"/>
            <a:r>
              <a:rPr lang="en-US" sz="1200"/>
              <a:t>introduces eDAA, r2 adds the exponential unavailability time</a:t>
            </a:r>
          </a:p>
          <a:p>
            <a:pPr lvl="1"/>
            <a:r>
              <a:rPr lang="en-US" sz="1400"/>
              <a:t>BRAN(21)109j004 (NB coexistence with WB in 6 GHz eDAA)</a:t>
            </a:r>
          </a:p>
          <a:p>
            <a:pPr lvl="2"/>
            <a:r>
              <a:rPr lang="en-US" sz="1200"/>
              <a:t>analysis of eDAA without exponential unavailability time</a:t>
            </a:r>
            <a:endParaRPr lang="en-US" sz="1600"/>
          </a:p>
          <a:p>
            <a:pPr lvl="1"/>
            <a:r>
              <a:rPr lang="en-US" sz="1400"/>
              <a:t>The current submission analyzes eDAA with exponential unavailability time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45F8B7-B230-9148-9198-ECEFD487BD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759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3104B-FC62-E843-A5AE-73B6694DA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Enhanced Detect and Avoid (eDAA)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471E8-E3DC-D149-8FBC-D9D1D093A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Enhanced Detect and Avoid (eDAA) has been proposed in BRAN as a method to make Wi-Fi and NB coexist</a:t>
            </a:r>
          </a:p>
          <a:p>
            <a:pPr lvl="1"/>
            <a:r>
              <a:rPr lang="en-US"/>
              <a:t>the basic DAA rules are specified in EN 300 328 (2.4 GHz)</a:t>
            </a:r>
          </a:p>
          <a:p>
            <a:pPr lvl="1"/>
            <a:r>
              <a:rPr lang="en-US"/>
              <a:t>the enhancements to DAA are proposed in BRAN(21)109h004r2</a:t>
            </a:r>
          </a:p>
          <a:p>
            <a:pPr lvl="2"/>
            <a:r>
              <a:rPr lang="en-US"/>
              <a:t>time between eDAA CCAs: 0.5 s</a:t>
            </a:r>
          </a:p>
          <a:p>
            <a:pPr lvl="2"/>
            <a:r>
              <a:rPr lang="en-US"/>
              <a:t>channel unavailability time: 2.5 s, doubling for consecutive CCA busy events up to 40 s</a:t>
            </a:r>
          </a:p>
          <a:p>
            <a:pPr lvl="2"/>
            <a:r>
              <a:rPr lang="en-US"/>
              <a:t>20 MHz block unavailability</a:t>
            </a:r>
          </a:p>
          <a:p>
            <a:pPr lvl="2"/>
            <a:r>
              <a:rPr lang="en-US"/>
              <a:t>return after 500 ms when channel is idle (not simulated yet)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37AD36-18B0-E845-AAD5-FEFD25FB13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657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BFAA7-A321-AC41-90EF-5EAE0154F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Wi-Fi/NB test setup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2B268A4-7810-4C47-A54D-7DB75CC5C7EF}"/>
              </a:ext>
            </a:extLst>
          </p:cNvPr>
          <p:cNvCxnSpPr>
            <a:cxnSpLocks/>
          </p:cNvCxnSpPr>
          <p:nvPr/>
        </p:nvCxnSpPr>
        <p:spPr>
          <a:xfrm>
            <a:off x="2519772" y="2708920"/>
            <a:ext cx="3924436" cy="1728192"/>
          </a:xfrm>
          <a:prstGeom prst="line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7907CF-CD8B-D64D-A234-6B511D28A693}"/>
              </a:ext>
            </a:extLst>
          </p:cNvPr>
          <p:cNvCxnSpPr>
            <a:cxnSpLocks/>
          </p:cNvCxnSpPr>
          <p:nvPr/>
        </p:nvCxnSpPr>
        <p:spPr>
          <a:xfrm flipH="1">
            <a:off x="2519772" y="2708920"/>
            <a:ext cx="3924436" cy="1728192"/>
          </a:xfrm>
          <a:prstGeom prst="line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B59A0F0D-3541-544F-A1CD-F1B5D0C2F3EC}"/>
              </a:ext>
            </a:extLst>
          </p:cNvPr>
          <p:cNvSpPr/>
          <p:nvPr/>
        </p:nvSpPr>
        <p:spPr>
          <a:xfrm>
            <a:off x="1959665" y="2017934"/>
            <a:ext cx="805070" cy="665922"/>
          </a:xfrm>
          <a:prstGeom prst="rect">
            <a:avLst/>
          </a:prstGeom>
          <a:solidFill>
            <a:srgbClr val="FFFFFF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AP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10 dBm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846C59-2247-1043-8961-C0C2244FC18E}"/>
              </a:ext>
            </a:extLst>
          </p:cNvPr>
          <p:cNvSpPr/>
          <p:nvPr/>
        </p:nvSpPr>
        <p:spPr>
          <a:xfrm>
            <a:off x="6177169" y="2017934"/>
            <a:ext cx="805070" cy="665922"/>
          </a:xfrm>
          <a:prstGeom prst="rect">
            <a:avLst/>
          </a:prstGeom>
          <a:solidFill>
            <a:srgbClr val="FFFFFF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STA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10 dBm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865E81-5549-7948-8345-BE52B472F6A1}"/>
              </a:ext>
            </a:extLst>
          </p:cNvPr>
          <p:cNvSpPr/>
          <p:nvPr/>
        </p:nvSpPr>
        <p:spPr>
          <a:xfrm>
            <a:off x="1959665" y="4486150"/>
            <a:ext cx="805070" cy="665922"/>
          </a:xfrm>
          <a:prstGeom prst="rect">
            <a:avLst/>
          </a:prstGeom>
          <a:solidFill>
            <a:srgbClr val="FFFFFF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NB1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10 dBm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F7E345-66AD-134A-8FC5-C65418F80038}"/>
              </a:ext>
            </a:extLst>
          </p:cNvPr>
          <p:cNvSpPr/>
          <p:nvPr/>
        </p:nvSpPr>
        <p:spPr>
          <a:xfrm>
            <a:off x="6177169" y="4486150"/>
            <a:ext cx="805070" cy="665922"/>
          </a:xfrm>
          <a:prstGeom prst="rect">
            <a:avLst/>
          </a:prstGeom>
          <a:solidFill>
            <a:srgbClr val="FFFFFF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NB2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10 dBm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DCF2A7-3C12-5744-BDA2-D62BA493C4C7}"/>
              </a:ext>
            </a:extLst>
          </p:cNvPr>
          <p:cNvSpPr/>
          <p:nvPr/>
        </p:nvSpPr>
        <p:spPr>
          <a:xfrm>
            <a:off x="3828221" y="3237134"/>
            <a:ext cx="1285462" cy="665922"/>
          </a:xfrm>
          <a:prstGeom prst="rect">
            <a:avLst/>
          </a:prstGeom>
          <a:solidFill>
            <a:srgbClr val="FFFFFF"/>
          </a:solidFill>
          <a:ln w="1270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Variable Attenuation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+mj-lt"/>
              </a:rPr>
              <a:t>A dB (20 – 120 dB)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2C70DDD-982C-9C4A-8B67-EF8B8EC0BA7A}"/>
              </a:ext>
            </a:extLst>
          </p:cNvPr>
          <p:cNvCxnSpPr>
            <a:cxnSpLocks/>
            <a:stCxn id="12" idx="2"/>
            <a:endCxn id="15" idx="0"/>
          </p:cNvCxnSpPr>
          <p:nvPr/>
        </p:nvCxnSpPr>
        <p:spPr>
          <a:xfrm>
            <a:off x="6579704" y="2683856"/>
            <a:ext cx="0" cy="1802294"/>
          </a:xfrm>
          <a:prstGeom prst="line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114384-E19D-294B-B1F7-D7A66EE45BBA}"/>
              </a:ext>
            </a:extLst>
          </p:cNvPr>
          <p:cNvCxnSpPr>
            <a:cxnSpLocks/>
            <a:stCxn id="11" idx="2"/>
            <a:endCxn id="14" idx="0"/>
          </p:cNvCxnSpPr>
          <p:nvPr/>
        </p:nvCxnSpPr>
        <p:spPr>
          <a:xfrm>
            <a:off x="2362200" y="2683856"/>
            <a:ext cx="0" cy="1802294"/>
          </a:xfrm>
          <a:prstGeom prst="line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CF0D8D-38F5-A740-854A-86FEE85480F3}"/>
              </a:ext>
            </a:extLst>
          </p:cNvPr>
          <p:cNvCxnSpPr>
            <a:cxnSpLocks/>
          </p:cNvCxnSpPr>
          <p:nvPr/>
        </p:nvCxnSpPr>
        <p:spPr>
          <a:xfrm>
            <a:off x="2782957" y="2353848"/>
            <a:ext cx="3399182" cy="0"/>
          </a:xfrm>
          <a:prstGeom prst="line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CE5C923-E175-414A-B116-5DA33EAE1476}"/>
              </a:ext>
            </a:extLst>
          </p:cNvPr>
          <p:cNvCxnSpPr>
            <a:cxnSpLocks/>
          </p:cNvCxnSpPr>
          <p:nvPr/>
        </p:nvCxnSpPr>
        <p:spPr>
          <a:xfrm>
            <a:off x="2766392" y="4833156"/>
            <a:ext cx="3399182" cy="0"/>
          </a:xfrm>
          <a:prstGeom prst="line">
            <a:avLst/>
          </a:prstGeom>
          <a:ln>
            <a:prstDash val="dash"/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C267942-A64B-BB43-B2CB-A25FCDAF3C87}"/>
              </a:ext>
            </a:extLst>
          </p:cNvPr>
          <p:cNvSpPr txBox="1"/>
          <p:nvPr/>
        </p:nvSpPr>
        <p:spPr>
          <a:xfrm>
            <a:off x="4249112" y="2348880"/>
            <a:ext cx="46358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>
                <a:latin typeface="+mj-lt"/>
              </a:rPr>
              <a:t>60 dB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C60479E-0E85-214F-BB56-885F30C84934}"/>
              </a:ext>
            </a:extLst>
          </p:cNvPr>
          <p:cNvSpPr txBox="1"/>
          <p:nvPr/>
        </p:nvSpPr>
        <p:spPr>
          <a:xfrm>
            <a:off x="4252427" y="4602324"/>
            <a:ext cx="46358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>
                <a:latin typeface="+mj-lt"/>
              </a:rPr>
              <a:t>60 dB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044B2A4-E588-1449-BFE2-3866016427ED}"/>
              </a:ext>
            </a:extLst>
          </p:cNvPr>
          <p:cNvSpPr txBox="1"/>
          <p:nvPr/>
        </p:nvSpPr>
        <p:spPr>
          <a:xfrm>
            <a:off x="6031242" y="3450196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>
                <a:latin typeface="+mj-lt"/>
              </a:rPr>
              <a:t>A dB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56455F5-1BE5-D042-A4BE-EA6359319535}"/>
              </a:ext>
            </a:extLst>
          </p:cNvPr>
          <p:cNvSpPr txBox="1"/>
          <p:nvPr/>
        </p:nvSpPr>
        <p:spPr>
          <a:xfrm>
            <a:off x="5411504" y="4206280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>
                <a:latin typeface="+mj-lt"/>
              </a:rPr>
              <a:t>A dB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6A6CD14-52B7-2643-99C2-BBBB23D74EFB}"/>
              </a:ext>
            </a:extLst>
          </p:cNvPr>
          <p:cNvSpPr txBox="1"/>
          <p:nvPr/>
        </p:nvSpPr>
        <p:spPr>
          <a:xfrm>
            <a:off x="5411504" y="2730116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>
                <a:latin typeface="+mj-lt"/>
              </a:rPr>
              <a:t>A dB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07F1C4D-A39F-634C-97C4-AE7355AA5A42}"/>
              </a:ext>
            </a:extLst>
          </p:cNvPr>
          <p:cNvSpPr txBox="1"/>
          <p:nvPr/>
        </p:nvSpPr>
        <p:spPr>
          <a:xfrm>
            <a:off x="2495180" y="3450196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>
                <a:latin typeface="+mj-lt"/>
              </a:rPr>
              <a:t>A dB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D1E13C5-ECA0-8845-8785-BF6493FE2C34}"/>
              </a:ext>
            </a:extLst>
          </p:cNvPr>
          <p:cNvSpPr txBox="1"/>
          <p:nvPr/>
        </p:nvSpPr>
        <p:spPr>
          <a:xfrm>
            <a:off x="3275752" y="1666545"/>
            <a:ext cx="24240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1">
                <a:latin typeface="+mj-lt"/>
              </a:rPr>
              <a:t>11ax Wi-Fi link</a:t>
            </a:r>
            <a:endParaRPr lang="en-US" sz="900">
              <a:latin typeface="+mj-lt"/>
            </a:endParaRPr>
          </a:p>
          <a:p>
            <a:pPr algn="ctr"/>
            <a:r>
              <a:rPr lang="en-US" sz="900">
                <a:latin typeface="+mj-lt"/>
              </a:rPr>
              <a:t>80 MHz, 2ss</a:t>
            </a:r>
          </a:p>
          <a:p>
            <a:pPr algn="ctr"/>
            <a:r>
              <a:rPr lang="en-US" sz="900">
                <a:latin typeface="+mj-lt"/>
              </a:rPr>
              <a:t>1201 Mbps max PHY rate</a:t>
            </a:r>
          </a:p>
          <a:p>
            <a:pPr algn="ctr"/>
            <a:r>
              <a:rPr lang="en-US" sz="900">
                <a:latin typeface="+mj-lt"/>
              </a:rPr>
              <a:t>(HE MCS11, 996-tone RU, NSS = 2, 800 ns GI)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19F2E35-6FD8-9948-BD0A-496082F65848}"/>
              </a:ext>
            </a:extLst>
          </p:cNvPr>
          <p:cNvSpPr txBox="1"/>
          <p:nvPr/>
        </p:nvSpPr>
        <p:spPr>
          <a:xfrm>
            <a:off x="3141376" y="4869160"/>
            <a:ext cx="2659702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1">
                <a:latin typeface="+mj-lt"/>
              </a:rPr>
              <a:t>NB link</a:t>
            </a:r>
          </a:p>
          <a:p>
            <a:pPr algn="ctr"/>
            <a:r>
              <a:rPr lang="en-US" sz="900">
                <a:latin typeface="+mj-lt"/>
              </a:rPr>
              <a:t>79 MHz, 79 hops</a:t>
            </a:r>
          </a:p>
          <a:p>
            <a:pPr algn="ctr"/>
            <a:r>
              <a:rPr lang="en-US" sz="900">
                <a:latin typeface="+mj-lt"/>
              </a:rPr>
              <a:t>1 MHz hop width</a:t>
            </a:r>
          </a:p>
          <a:p>
            <a:pPr algn="ctr"/>
            <a:r>
              <a:rPr lang="en-US" sz="900">
                <a:latin typeface="+mj-lt"/>
              </a:rPr>
              <a:t>625 μs dwell time</a:t>
            </a:r>
          </a:p>
          <a:p>
            <a:pPr algn="ctr"/>
            <a:r>
              <a:rPr lang="en-US" sz="900">
                <a:latin typeface="+mj-lt"/>
              </a:rPr>
              <a:t>425 </a:t>
            </a:r>
            <a:r>
              <a:rPr lang="el-GR" sz="900">
                <a:latin typeface="+mj-lt"/>
              </a:rPr>
              <a:t>μ</a:t>
            </a:r>
            <a:r>
              <a:rPr lang="en-US" sz="900">
                <a:latin typeface="+mj-lt"/>
              </a:rPr>
              <a:t>s Tx time, 200 </a:t>
            </a:r>
            <a:r>
              <a:rPr lang="el-GR" sz="900">
                <a:latin typeface="+mj-lt"/>
              </a:rPr>
              <a:t>μ</a:t>
            </a:r>
            <a:r>
              <a:rPr lang="en-US" sz="900">
                <a:latin typeface="+mj-lt"/>
              </a:rPr>
              <a:t>s switch time (68% duty cycle)</a:t>
            </a:r>
          </a:p>
          <a:p>
            <a:pPr algn="ctr"/>
            <a:r>
              <a:rPr lang="en-US" sz="900">
                <a:latin typeface="+mj-lt"/>
              </a:rPr>
              <a:t>3 Mbps max PHY rate (EDR 8-DPSK)</a:t>
            </a:r>
          </a:p>
          <a:p>
            <a:pPr algn="ctr"/>
            <a:r>
              <a:rPr lang="en-US" sz="900">
                <a:latin typeface="+mj-lt"/>
              </a:rPr>
              <a:t>(2 Mbps effective throughput at 68% duty cycle)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1185F-F529-924D-BB59-147D87CEC6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862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9C117-C4DE-6D4D-B333-0881C6257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Simulation settings Wi-Fi/NB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3449E-5230-404D-AA99-44E2088B1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/>
              <a:t>11ax Wi-Fi link</a:t>
            </a:r>
          </a:p>
          <a:p>
            <a:pPr lvl="1"/>
            <a:r>
              <a:rPr lang="en-US" sz="1400"/>
              <a:t>80 MHz channel width, HE (11ax), Nss = 2</a:t>
            </a:r>
          </a:p>
          <a:p>
            <a:pPr lvl="1"/>
            <a:r>
              <a:rPr lang="en-US" sz="1400"/>
              <a:t>Maximum throughput about 1.1 Gbps (HE MCS11, 996-tone RU, 800 ns GI, 80 MHz, 1201 Mbps)</a:t>
            </a:r>
          </a:p>
          <a:p>
            <a:pPr lvl="1"/>
            <a:r>
              <a:rPr lang="en-US" sz="1400"/>
              <a:t>Receive bitrate based on SINR and MCS sensitivities for MCS0 – MCS11 (genie rate adaptation)</a:t>
            </a:r>
          </a:p>
          <a:p>
            <a:pPr lvl="1"/>
            <a:endParaRPr lang="en-US" sz="1400"/>
          </a:p>
          <a:p>
            <a:r>
              <a:rPr lang="en-US" sz="1600"/>
              <a:t>NB link</a:t>
            </a:r>
          </a:p>
          <a:p>
            <a:pPr lvl="1"/>
            <a:r>
              <a:rPr lang="en-US" sz="1400"/>
              <a:t>79 hops, 1 MHz hop width, 79 MHz hopping bandwidth</a:t>
            </a:r>
          </a:p>
          <a:p>
            <a:pPr lvl="1"/>
            <a:r>
              <a:rPr lang="en-US" sz="1400"/>
              <a:t>hopping sequence randomly spread equally over the 79 channels</a:t>
            </a:r>
          </a:p>
          <a:p>
            <a:pPr lvl="1"/>
            <a:r>
              <a:rPr lang="en-US" sz="1400"/>
              <a:t>625 μs</a:t>
            </a:r>
            <a:r>
              <a:rPr lang="en-US" sz="1400">
                <a:effectLst/>
              </a:rPr>
              <a:t> dwell time</a:t>
            </a:r>
          </a:p>
          <a:p>
            <a:pPr lvl="2"/>
            <a:r>
              <a:rPr lang="en-US" sz="1200"/>
              <a:t>425 μs Tx time, 200 μs switch time (68% duty cycle)</a:t>
            </a:r>
            <a:endParaRPr lang="en-US" sz="1200">
              <a:effectLst/>
            </a:endParaRPr>
          </a:p>
          <a:p>
            <a:pPr lvl="2"/>
            <a:r>
              <a:rPr lang="en-US" sz="1200"/>
              <a:t>based on Bluetooth (BT) numerology</a:t>
            </a:r>
          </a:p>
          <a:p>
            <a:pPr lvl="1"/>
            <a:r>
              <a:rPr lang="en-US" sz="1400"/>
              <a:t>3 Mbps PHY rate</a:t>
            </a:r>
          </a:p>
          <a:p>
            <a:pPr lvl="2"/>
            <a:r>
              <a:rPr lang="en-US" sz="1200"/>
              <a:t>2 Mbps effective bitrate at 68% duty cycle</a:t>
            </a:r>
          </a:p>
          <a:p>
            <a:pPr lvl="1"/>
            <a:r>
              <a:rPr lang="en-US" sz="1400"/>
              <a:t>NB is on the same channel as the Wi-Fi link (co-channel interference)</a:t>
            </a:r>
          </a:p>
          <a:p>
            <a:pPr lvl="1"/>
            <a:r>
              <a:rPr lang="en-US" sz="1400"/>
              <a:t>eDAA with exponential unavailability time up to 40 s, 0.5 s before CCA</a:t>
            </a:r>
          </a:p>
          <a:p>
            <a:pPr marL="457200" lvl="1" indent="0">
              <a:buNone/>
            </a:pPr>
            <a:endParaRPr lang="en-US" sz="14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E767F-6335-9245-B085-6AD2B1276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128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85959A-7691-F14F-A41F-C66936E1D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000" y="1555200"/>
            <a:ext cx="6400800" cy="48006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99E7254-CC37-AE4C-9CC9-62339AA91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Throughput (NB uses eDAA)</a:t>
            </a:r>
            <a:br>
              <a:rPr lang="en-US"/>
            </a:br>
            <a:r>
              <a:rPr lang="en-US" sz="1800"/>
              <a:t>(Wi-Fi/NB, interference level sweep, HE 2ss)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DE451A-DA2E-8E45-8802-CA0E122863F4}"/>
              </a:ext>
            </a:extLst>
          </p:cNvPr>
          <p:cNvSpPr txBox="1"/>
          <p:nvPr/>
        </p:nvSpPr>
        <p:spPr>
          <a:xfrm>
            <a:off x="7200292" y="3825044"/>
            <a:ext cx="16201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- interference level sweep</a:t>
            </a:r>
          </a:p>
          <a:p>
            <a:pPr algn="ctr"/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- NB uses eDAA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177BDF-02CF-3946-8678-4D6762E5C6A2}"/>
              </a:ext>
            </a:extLst>
          </p:cNvPr>
          <p:cNvSpPr txBox="1"/>
          <p:nvPr/>
        </p:nvSpPr>
        <p:spPr>
          <a:xfrm>
            <a:off x="7020272" y="5445224"/>
            <a:ext cx="1394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Blue: Wi-Fi throughput</a:t>
            </a:r>
          </a:p>
          <a:p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Red: NB throughput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4C2DBD-40C7-B647-AB1F-D592D860B8EE}"/>
              </a:ext>
            </a:extLst>
          </p:cNvPr>
          <p:cNvSpPr txBox="1"/>
          <p:nvPr/>
        </p:nvSpPr>
        <p:spPr>
          <a:xfrm>
            <a:off x="2915816" y="3415062"/>
            <a:ext cx="13681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the average Wi-Fi throughput is fine when eDAA is active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88C40-B713-8D4A-B9C0-ECFBEB1139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480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BFBE343-BFC7-EB42-991E-9485BB5CE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000" y="1555200"/>
            <a:ext cx="6400800" cy="48006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99E7254-CC37-AE4C-9CC9-62339AA91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Throughput (NB uses LBT)</a:t>
            </a:r>
            <a:br>
              <a:rPr lang="en-US"/>
            </a:br>
            <a:r>
              <a:rPr lang="en-US" sz="1800"/>
              <a:t>(Wi-Fi/NB, interference level sweep, HE 2ss)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DE451A-DA2E-8E45-8802-CA0E122863F4}"/>
              </a:ext>
            </a:extLst>
          </p:cNvPr>
          <p:cNvSpPr txBox="1"/>
          <p:nvPr/>
        </p:nvSpPr>
        <p:spPr>
          <a:xfrm>
            <a:off x="7200292" y="3825044"/>
            <a:ext cx="16201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- interference level sweep</a:t>
            </a:r>
          </a:p>
          <a:p>
            <a:pPr algn="ctr"/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- NB uses LBT (FBE)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177BDF-02CF-3946-8678-4D6762E5C6A2}"/>
              </a:ext>
            </a:extLst>
          </p:cNvPr>
          <p:cNvSpPr txBox="1"/>
          <p:nvPr/>
        </p:nvSpPr>
        <p:spPr>
          <a:xfrm>
            <a:off x="7020272" y="5445224"/>
            <a:ext cx="1394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Blue: Wi-Fi throughput</a:t>
            </a:r>
          </a:p>
          <a:p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Red: NB throughput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4C2DBD-40C7-B647-AB1F-D592D860B8EE}"/>
              </a:ext>
            </a:extLst>
          </p:cNvPr>
          <p:cNvSpPr txBox="1"/>
          <p:nvPr/>
        </p:nvSpPr>
        <p:spPr>
          <a:xfrm>
            <a:off x="2915816" y="3415062"/>
            <a:ext cx="13681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the average Wi-Fi throughput is also fine when LBT is active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9EFBF7-3B38-9A4F-A946-48DFB50C46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126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46F023E-24AB-7642-973D-19E717455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000" y="1555200"/>
            <a:ext cx="6400800" cy="48006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2ACF9CE-BBA5-AB4F-9F13-73595ED90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delay (NB uses eDAA)</a:t>
            </a:r>
            <a:br>
              <a:rPr lang="en-US"/>
            </a:br>
            <a:r>
              <a:rPr lang="en-US" sz="1800"/>
              <a:t>(Wi-Fi/NB, interference level sweep, HE 2ss)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9E9B3D-DF51-D643-B26D-BED708B76B96}"/>
              </a:ext>
            </a:extLst>
          </p:cNvPr>
          <p:cNvSpPr txBox="1"/>
          <p:nvPr/>
        </p:nvSpPr>
        <p:spPr>
          <a:xfrm>
            <a:off x="2879812" y="3055022"/>
            <a:ext cx="13321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but eDAA causes very high latency at both NB and Wi-Fi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14C12E-85F9-A542-9E16-9A6C54919C18}"/>
              </a:ext>
            </a:extLst>
          </p:cNvPr>
          <p:cNvSpPr txBox="1"/>
          <p:nvPr/>
        </p:nvSpPr>
        <p:spPr>
          <a:xfrm>
            <a:off x="7200292" y="3825044"/>
            <a:ext cx="16201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- interference level sweep</a:t>
            </a:r>
          </a:p>
          <a:p>
            <a:pPr algn="ctr"/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- NB uses eDAA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B1D15F-BA78-594C-ABC0-8E7FF5BF07F5}"/>
              </a:ext>
            </a:extLst>
          </p:cNvPr>
          <p:cNvSpPr txBox="1"/>
          <p:nvPr/>
        </p:nvSpPr>
        <p:spPr>
          <a:xfrm>
            <a:off x="7020272" y="5445224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Blue: Wi-Fi latency</a:t>
            </a:r>
          </a:p>
          <a:p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Red: NB latency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AC13E-2974-B94C-8A6A-C1AC81DC2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454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0BB25EE-9FA8-CD4E-8905-4DE9EB6F4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000" y="1555200"/>
            <a:ext cx="6400800" cy="48006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32ACF9CE-BBA5-AB4F-9F13-73595ED90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delay (NB uses LBT)</a:t>
            </a:r>
            <a:br>
              <a:rPr lang="en-US"/>
            </a:br>
            <a:r>
              <a:rPr lang="en-US" sz="1800"/>
              <a:t>(Wi-Fi/NB, interference level sweep, HE 2ss)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9E9B3D-DF51-D643-B26D-BED708B76B96}"/>
              </a:ext>
            </a:extLst>
          </p:cNvPr>
          <p:cNvSpPr txBox="1"/>
          <p:nvPr/>
        </p:nvSpPr>
        <p:spPr>
          <a:xfrm>
            <a:off x="2771800" y="4761148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while LBT causes low latency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C9BE55-CD3E-3D4F-8013-281DB625C2AF}"/>
              </a:ext>
            </a:extLst>
          </p:cNvPr>
          <p:cNvSpPr txBox="1"/>
          <p:nvPr/>
        </p:nvSpPr>
        <p:spPr>
          <a:xfrm>
            <a:off x="7200292" y="3825044"/>
            <a:ext cx="16201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- interference level sweep</a:t>
            </a:r>
          </a:p>
          <a:p>
            <a:pPr algn="ctr"/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- NB uses LBT (FBE)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F39401-F8D2-3640-A8F4-24A129262773}"/>
              </a:ext>
            </a:extLst>
          </p:cNvPr>
          <p:cNvSpPr txBox="1"/>
          <p:nvPr/>
        </p:nvSpPr>
        <p:spPr>
          <a:xfrm>
            <a:off x="7020272" y="5445224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Blue: Wi-Fi latency</a:t>
            </a:r>
          </a:p>
          <a:p>
            <a:r>
              <a:rPr 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Red: NB latency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8A1A29-771A-4243-8B88-E42FD15E7E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668105"/>
      </p:ext>
    </p:extLst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94628</TotalTime>
  <Words>1251</Words>
  <Application>Microsoft Macintosh PowerPoint</Application>
  <PresentationFormat>On-screen Show (4:3)</PresentationFormat>
  <Paragraphs>185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Extend Submission Template</vt:lpstr>
      <vt:lpstr>Office Theme</vt:lpstr>
      <vt:lpstr>NB Coexistence in 6 GHz – eDAA</vt:lpstr>
      <vt:lpstr>Introduction</vt:lpstr>
      <vt:lpstr>Enhanced Detect and Avoid (eDAA)</vt:lpstr>
      <vt:lpstr>Wi-Fi/NB test setup</vt:lpstr>
      <vt:lpstr>Simulation settings Wi-Fi/NB</vt:lpstr>
      <vt:lpstr>Throughput (NB uses eDAA) (Wi-Fi/NB, interference level sweep, HE 2ss)</vt:lpstr>
      <vt:lpstr>Throughput (NB uses LBT) (Wi-Fi/NB, interference level sweep, HE 2ss)</vt:lpstr>
      <vt:lpstr>Access delay (NB uses eDAA) (Wi-Fi/NB, interference level sweep, HE 2ss)</vt:lpstr>
      <vt:lpstr>Access delay (NB uses LBT) (Wi-Fi/NB, interference level sweep, HE 2ss)</vt:lpstr>
      <vt:lpstr>NB/NB test setup</vt:lpstr>
      <vt:lpstr>Simulation settings NB/NB, 79 hops</vt:lpstr>
      <vt:lpstr>eDAA – throughput as a function of time (NB/NB, 79 hops, high interference level, transient behavior)</vt:lpstr>
      <vt:lpstr>LBT – throughput as a function of time (NB/NB, 79 hops, high interference level, transient behavior)</vt:lpstr>
      <vt:lpstr>Conclusions</vt:lpstr>
    </vt:vector>
  </TitlesOfParts>
  <Manager/>
  <Company>Qualcomm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EIFS-after-Ack Issue</dc:title>
  <dc:subject/>
  <dc:creator>Menzo Wentink</dc:creator>
  <cp:keywords/>
  <dc:description/>
  <cp:lastModifiedBy>Menzo Wentink</cp:lastModifiedBy>
  <cp:revision>3245</cp:revision>
  <dcterms:created xsi:type="dcterms:W3CDTF">2008-10-07T17:07:33Z</dcterms:created>
  <dcterms:modified xsi:type="dcterms:W3CDTF">2021-07-18T17:19:23Z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-1566240483</vt:i4>
  </property>
  <property fmtid="{D5CDD505-2E9C-101B-9397-08002B2CF9AE}" pid="5" name="_EmailSubject">
    <vt:lpwstr>Short beacon Presentation</vt:lpwstr>
  </property>
  <property fmtid="{D5CDD505-2E9C-101B-9397-08002B2CF9AE}" pid="6" name="_AuthorEmail">
    <vt:lpwstr>sabraham@qualcomm.com</vt:lpwstr>
  </property>
  <property fmtid="{D5CDD505-2E9C-101B-9397-08002B2CF9AE}" pid="7" name="_AuthorEmailDisplayName">
    <vt:lpwstr>Abraham, Santosh</vt:lpwstr>
  </property>
  <property fmtid="{D5CDD505-2E9C-101B-9397-08002B2CF9AE}" pid="8" name="_PreviousAdHocReviewCycleID">
    <vt:i4>508146781</vt:i4>
  </property>
</Properties>
</file>