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6" r:id="rId4"/>
    <p:sldId id="262" r:id="rId5"/>
    <p:sldId id="267" r:id="rId6"/>
    <p:sldId id="265" r:id="rId7"/>
    <p:sldId id="263" r:id="rId8"/>
    <p:sldId id="268" r:id="rId9"/>
    <p:sldId id="271" r:id="rId10"/>
    <p:sldId id="269" r:id="rId11"/>
    <p:sldId id="270" r:id="rId12"/>
    <p:sldId id="272" r:id="rId13"/>
    <p:sldId id="26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6AA19F-9629-4E25-8F6D-386CD62E769D}" v="2" dt="2021-09-15T14:16:16.5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3" autoAdjust="0"/>
    <p:restoredTop sz="94660"/>
  </p:normalViewPr>
  <p:slideViewPr>
    <p:cSldViewPr>
      <p:cViewPr varScale="1">
        <p:scale>
          <a:sx n="74" d="100"/>
          <a:sy n="74" d="100"/>
        </p:scale>
        <p:origin x="1362"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84" d="100"/>
          <a:sy n="84" d="100"/>
        </p:scale>
        <p:origin x="381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18922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4CFD17-DAA6-463A-B6C4-26D9F0EDF28D}"/>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8C622525-5FB5-4178-B658-FD07D28AE6F1}"/>
              </a:ext>
            </a:extLst>
          </p:cNvPr>
          <p:cNvSpPr>
            <a:spLocks noGrp="1"/>
          </p:cNvSpPr>
          <p:nvPr>
            <p:ph type="ftr" idx="11"/>
          </p:nvPr>
        </p:nvSpPr>
        <p:spPr/>
        <p:txBody>
          <a:bodyPr/>
          <a:lstStyle/>
          <a:p>
            <a:r>
              <a:rPr lang="en-GB"/>
              <a:t>Kurt Lumbatis, CommScope</a:t>
            </a:r>
            <a:endParaRPr lang="en-GB" dirty="0"/>
          </a:p>
        </p:txBody>
      </p:sp>
      <p:sp>
        <p:nvSpPr>
          <p:cNvPr id="7" name="Slide Number Placeholder 6">
            <a:extLst>
              <a:ext uri="{FF2B5EF4-FFF2-40B4-BE49-F238E27FC236}">
                <a16:creationId xmlns:a16="http://schemas.microsoft.com/office/drawing/2014/main" id="{AAED042E-4D5D-427F-9B4B-4C9003DB5985}"/>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dirty="0"/>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684214"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802.11-21/1183r4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4" y="333375"/>
            <a:ext cx="2303451" cy="273050"/>
          </a:xfrm>
        </p:spPr>
        <p:txBody>
          <a:bodyPr/>
          <a:lstStyle/>
          <a:p>
            <a:r>
              <a:rPr lang="en-US"/>
              <a:t>September 2021</a:t>
            </a:r>
            <a:endParaRPr lang="en-GB" dirty="0"/>
          </a:p>
        </p:txBody>
      </p:sp>
      <p:sp>
        <p:nvSpPr>
          <p:cNvPr id="7" name="Footer Placeholder 4"/>
          <p:cNvSpPr>
            <a:spLocks noGrp="1"/>
          </p:cNvSpPr>
          <p:nvPr>
            <p:ph type="ftr" idx="11"/>
          </p:nvPr>
        </p:nvSpPr>
        <p:spPr>
          <a:xfrm>
            <a:off x="5500694" y="6475415"/>
            <a:ext cx="3041644" cy="180975"/>
          </a:xfrm>
        </p:spPr>
        <p:txBody>
          <a:bodyPr/>
          <a:lstStyle/>
          <a:p>
            <a:r>
              <a:rPr lang="en-GB" dirty="0"/>
              <a:t>Kurt Lumbatis, CommScope</a:t>
            </a:r>
          </a:p>
        </p:txBody>
      </p:sp>
      <p:sp>
        <p:nvSpPr>
          <p:cNvPr id="8" name="Slide Number Placeholder 5"/>
          <p:cNvSpPr>
            <a:spLocks noGrp="1"/>
          </p:cNvSpPr>
          <p:nvPr>
            <p:ph type="sldNum" idx="12"/>
          </p:nvPr>
        </p:nvSpPr>
        <p:spPr>
          <a:xfrm>
            <a:off x="4344990" y="6475415"/>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Device Fingerprinting Leading to PCI Capture</a:t>
            </a:r>
            <a:endParaRPr lang="en-GB" dirty="0"/>
          </a:p>
        </p:txBody>
      </p:sp>
      <p:sp>
        <p:nvSpPr>
          <p:cNvPr id="3074" name="Rectangle 2"/>
          <p:cNvSpPr>
            <a:spLocks noGrp="1" noChangeArrowheads="1"/>
          </p:cNvSpPr>
          <p:nvPr>
            <p:ph type="body" idx="1"/>
          </p:nvPr>
        </p:nvSpPr>
        <p:spPr>
          <a:xfrm>
            <a:off x="685800" y="15240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2021-08-12</a:t>
            </a:r>
          </a:p>
        </p:txBody>
      </p:sp>
      <p:graphicFrame>
        <p:nvGraphicFramePr>
          <p:cNvPr id="3075" name="Object 3"/>
          <p:cNvGraphicFramePr>
            <a:graphicFrameLocks noChangeAspect="1"/>
          </p:cNvGraphicFramePr>
          <p:nvPr>
            <p:extLst>
              <p:ext uri="{D42A27DB-BD31-4B8C-83A1-F6EECF244321}">
                <p14:modId xmlns:p14="http://schemas.microsoft.com/office/powerpoint/2010/main" val="1802270832"/>
              </p:ext>
            </p:extLst>
          </p:nvPr>
        </p:nvGraphicFramePr>
        <p:xfrm>
          <a:off x="515938" y="2268538"/>
          <a:ext cx="8066087" cy="4271962"/>
        </p:xfrm>
        <a:graphic>
          <a:graphicData uri="http://schemas.openxmlformats.org/presentationml/2006/ole">
            <mc:AlternateContent xmlns:mc="http://schemas.openxmlformats.org/markup-compatibility/2006">
              <mc:Choice xmlns:v="urn:schemas-microsoft-com:vml" Requires="v">
                <p:oleObj name="Document" r:id="rId3" imgW="8079698" imgH="4279687" progId="Word.Document.8">
                  <p:embed/>
                </p:oleObj>
              </mc:Choice>
              <mc:Fallback>
                <p:oleObj name="Document" r:id="rId3" imgW="8079698" imgH="4279687" progId="Word.Document.8">
                  <p:embed/>
                  <p:pic>
                    <p:nvPicPr>
                      <p:cNvPr id="3075" name="Object 3"/>
                      <p:cNvPicPr>
                        <a:picLocks noChangeAspect="1" noChangeArrowheads="1"/>
                      </p:cNvPicPr>
                      <p:nvPr/>
                    </p:nvPicPr>
                    <p:blipFill>
                      <a:blip r:embed="rId4"/>
                      <a:srcRect/>
                      <a:stretch>
                        <a:fillRect/>
                      </a:stretch>
                    </p:blipFill>
                    <p:spPr bwMode="auto">
                      <a:xfrm>
                        <a:off x="515938" y="2268538"/>
                        <a:ext cx="8066087" cy="4271962"/>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13156-CE65-4923-8081-B08F3E1D14F5}"/>
              </a:ext>
            </a:extLst>
          </p:cNvPr>
          <p:cNvSpPr>
            <a:spLocks noGrp="1"/>
          </p:cNvSpPr>
          <p:nvPr>
            <p:ph type="title"/>
          </p:nvPr>
        </p:nvSpPr>
        <p:spPr/>
        <p:txBody>
          <a:bodyPr/>
          <a:lstStyle/>
          <a:p>
            <a:r>
              <a:rPr lang="en-US" dirty="0"/>
              <a:t>Directed Probes</a:t>
            </a:r>
          </a:p>
        </p:txBody>
      </p:sp>
      <p:sp>
        <p:nvSpPr>
          <p:cNvPr id="3" name="Content Placeholder 2">
            <a:extLst>
              <a:ext uri="{FF2B5EF4-FFF2-40B4-BE49-F238E27FC236}">
                <a16:creationId xmlns:a16="http://schemas.microsoft.com/office/drawing/2014/main" id="{EA66FB4C-5BEE-4F17-A31B-3E8A82FD842E}"/>
              </a:ext>
            </a:extLst>
          </p:cNvPr>
          <p:cNvSpPr>
            <a:spLocks noGrp="1"/>
          </p:cNvSpPr>
          <p:nvPr>
            <p:ph idx="1"/>
          </p:nvPr>
        </p:nvSpPr>
        <p:spPr/>
        <p:txBody>
          <a:bodyPr/>
          <a:lstStyle/>
          <a:p>
            <a:r>
              <a:rPr lang="en-US" dirty="0"/>
              <a:t>Straw Poll 1)</a:t>
            </a:r>
          </a:p>
          <a:p>
            <a:r>
              <a:rPr lang="en-US" dirty="0"/>
              <a:t>	Does the .11bi working group wish to add to its list of data privacy concerns the inclusion of 1) SSID Elements or 2) SSID List Elements in Probe Requests which could lead to device fingerprinting and PCI or PII data being captured for devices?</a:t>
            </a:r>
          </a:p>
          <a:p>
            <a:endParaRPr lang="en-US" dirty="0"/>
          </a:p>
          <a:p>
            <a:r>
              <a:rPr lang="en-US" dirty="0"/>
              <a:t>	Y/N/A</a:t>
            </a:r>
          </a:p>
          <a:p>
            <a:endParaRPr lang="en-US" dirty="0"/>
          </a:p>
          <a:p>
            <a:endParaRPr lang="en-US" dirty="0"/>
          </a:p>
        </p:txBody>
      </p:sp>
      <p:sp>
        <p:nvSpPr>
          <p:cNvPr id="4" name="Date Placeholder 3">
            <a:extLst>
              <a:ext uri="{FF2B5EF4-FFF2-40B4-BE49-F238E27FC236}">
                <a16:creationId xmlns:a16="http://schemas.microsoft.com/office/drawing/2014/main" id="{364A8514-E6D2-4186-B239-22C3CC74BD08}"/>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0BC4D4DB-B758-4452-B30D-5573D0C91D01}"/>
              </a:ext>
            </a:extLst>
          </p:cNvPr>
          <p:cNvSpPr>
            <a:spLocks noGrp="1"/>
          </p:cNvSpPr>
          <p:nvPr>
            <p:ph type="ftr" idx="11"/>
          </p:nvPr>
        </p:nvSpPr>
        <p:spPr/>
        <p:txBody>
          <a:bodyPr/>
          <a:lstStyle/>
          <a:p>
            <a:r>
              <a:rPr lang="en-GB"/>
              <a:t>Kurt Lumbatis, CommScope</a:t>
            </a:r>
            <a:endParaRPr lang="en-GB" dirty="0"/>
          </a:p>
        </p:txBody>
      </p:sp>
      <p:sp>
        <p:nvSpPr>
          <p:cNvPr id="6" name="Slide Number Placeholder 5">
            <a:extLst>
              <a:ext uri="{FF2B5EF4-FFF2-40B4-BE49-F238E27FC236}">
                <a16:creationId xmlns:a16="http://schemas.microsoft.com/office/drawing/2014/main" id="{659E12E4-2FE5-4FC0-B48B-130F3BE42C3F}"/>
              </a:ext>
            </a:extLst>
          </p:cNvPr>
          <p:cNvSpPr>
            <a:spLocks noGrp="1"/>
          </p:cNvSpPr>
          <p:nvPr>
            <p:ph type="sldNum" idx="12"/>
          </p:nvPr>
        </p:nvSpPr>
        <p:spPr/>
        <p:txBody>
          <a:bodyPr/>
          <a:lstStyle/>
          <a:p>
            <a:r>
              <a:rPr lang="en-GB"/>
              <a:t>Slide </a:t>
            </a:r>
            <a:fld id="{D09C756B-EB39-4236-ADBB-73052B179AE4}" type="slidenum">
              <a:rPr lang="en-GB" smtClean="0"/>
              <a:pPr/>
              <a:t>10</a:t>
            </a:fld>
            <a:endParaRPr lang="en-GB"/>
          </a:p>
        </p:txBody>
      </p:sp>
    </p:spTree>
    <p:extLst>
      <p:ext uri="{BB962C8B-B14F-4D97-AF65-F5344CB8AC3E}">
        <p14:creationId xmlns:p14="http://schemas.microsoft.com/office/powerpoint/2010/main" val="1293494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6DDA-7F16-4068-A29B-279E7C2737A8}"/>
              </a:ext>
            </a:extLst>
          </p:cNvPr>
          <p:cNvSpPr>
            <a:spLocks noGrp="1"/>
          </p:cNvSpPr>
          <p:nvPr>
            <p:ph type="title"/>
          </p:nvPr>
        </p:nvSpPr>
        <p:spPr/>
        <p:txBody>
          <a:bodyPr/>
          <a:lstStyle/>
          <a:p>
            <a:r>
              <a:rPr lang="en-US" dirty="0"/>
              <a:t>Capabilities Advertisements</a:t>
            </a:r>
          </a:p>
        </p:txBody>
      </p:sp>
      <p:sp>
        <p:nvSpPr>
          <p:cNvPr id="3" name="Content Placeholder 2">
            <a:extLst>
              <a:ext uri="{FF2B5EF4-FFF2-40B4-BE49-F238E27FC236}">
                <a16:creationId xmlns:a16="http://schemas.microsoft.com/office/drawing/2014/main" id="{D194458A-52B4-4489-BFAC-75BE658CEA4A}"/>
              </a:ext>
            </a:extLst>
          </p:cNvPr>
          <p:cNvSpPr>
            <a:spLocks noGrp="1"/>
          </p:cNvSpPr>
          <p:nvPr>
            <p:ph idx="1"/>
          </p:nvPr>
        </p:nvSpPr>
        <p:spPr/>
        <p:txBody>
          <a:bodyPr/>
          <a:lstStyle/>
          <a:p>
            <a:r>
              <a:rPr lang="en-US" dirty="0"/>
              <a:t>Straw Poll 2)</a:t>
            </a:r>
          </a:p>
          <a:p>
            <a:r>
              <a:rPr lang="en-US" dirty="0"/>
              <a:t>	Removed already covered in 21/0641 </a:t>
            </a:r>
          </a:p>
          <a:p>
            <a:r>
              <a:rPr lang="en-US" dirty="0"/>
              <a:t>	</a:t>
            </a:r>
          </a:p>
        </p:txBody>
      </p:sp>
      <p:sp>
        <p:nvSpPr>
          <p:cNvPr id="4" name="Date Placeholder 3">
            <a:extLst>
              <a:ext uri="{FF2B5EF4-FFF2-40B4-BE49-F238E27FC236}">
                <a16:creationId xmlns:a16="http://schemas.microsoft.com/office/drawing/2014/main" id="{BCE6E6E5-390F-42D5-93E8-4C20D5659782}"/>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3841BFD4-6D72-4D72-8C7F-1544A6ADE3CD}"/>
              </a:ext>
            </a:extLst>
          </p:cNvPr>
          <p:cNvSpPr>
            <a:spLocks noGrp="1"/>
          </p:cNvSpPr>
          <p:nvPr>
            <p:ph type="ftr" idx="11"/>
          </p:nvPr>
        </p:nvSpPr>
        <p:spPr/>
        <p:txBody>
          <a:bodyPr/>
          <a:lstStyle/>
          <a:p>
            <a:r>
              <a:rPr lang="en-GB"/>
              <a:t>Kurt Lumbatis, CommScope</a:t>
            </a:r>
            <a:endParaRPr lang="en-GB" dirty="0"/>
          </a:p>
        </p:txBody>
      </p:sp>
      <p:sp>
        <p:nvSpPr>
          <p:cNvPr id="6" name="Slide Number Placeholder 5">
            <a:extLst>
              <a:ext uri="{FF2B5EF4-FFF2-40B4-BE49-F238E27FC236}">
                <a16:creationId xmlns:a16="http://schemas.microsoft.com/office/drawing/2014/main" id="{013E7EB1-C008-4613-BA8D-4367B2CC33FC}"/>
              </a:ext>
            </a:extLst>
          </p:cNvPr>
          <p:cNvSpPr>
            <a:spLocks noGrp="1"/>
          </p:cNvSpPr>
          <p:nvPr>
            <p:ph type="sldNum" idx="12"/>
          </p:nvPr>
        </p:nvSpPr>
        <p:spPr/>
        <p:txBody>
          <a:bodyPr/>
          <a:lstStyle/>
          <a:p>
            <a:r>
              <a:rPr lang="en-GB"/>
              <a:t>Slide </a:t>
            </a:r>
            <a:fld id="{D09C756B-EB39-4236-ADBB-73052B179AE4}" type="slidenum">
              <a:rPr lang="en-GB" smtClean="0"/>
              <a:pPr/>
              <a:t>11</a:t>
            </a:fld>
            <a:endParaRPr lang="en-GB"/>
          </a:p>
        </p:txBody>
      </p:sp>
    </p:spTree>
    <p:extLst>
      <p:ext uri="{BB962C8B-B14F-4D97-AF65-F5344CB8AC3E}">
        <p14:creationId xmlns:p14="http://schemas.microsoft.com/office/powerpoint/2010/main" val="1591153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6DDA-7F16-4068-A29B-279E7C2737A8}"/>
              </a:ext>
            </a:extLst>
          </p:cNvPr>
          <p:cNvSpPr>
            <a:spLocks noGrp="1"/>
          </p:cNvSpPr>
          <p:nvPr>
            <p:ph type="title"/>
          </p:nvPr>
        </p:nvSpPr>
        <p:spPr/>
        <p:txBody>
          <a:bodyPr/>
          <a:lstStyle/>
          <a:p>
            <a:r>
              <a:rPr lang="en-US" dirty="0"/>
              <a:t>Vendor Specific Information</a:t>
            </a:r>
          </a:p>
        </p:txBody>
      </p:sp>
      <p:sp>
        <p:nvSpPr>
          <p:cNvPr id="3" name="Content Placeholder 2">
            <a:extLst>
              <a:ext uri="{FF2B5EF4-FFF2-40B4-BE49-F238E27FC236}">
                <a16:creationId xmlns:a16="http://schemas.microsoft.com/office/drawing/2014/main" id="{D194458A-52B4-4489-BFAC-75BE658CEA4A}"/>
              </a:ext>
            </a:extLst>
          </p:cNvPr>
          <p:cNvSpPr>
            <a:spLocks noGrp="1"/>
          </p:cNvSpPr>
          <p:nvPr>
            <p:ph idx="1"/>
          </p:nvPr>
        </p:nvSpPr>
        <p:spPr/>
        <p:txBody>
          <a:bodyPr/>
          <a:lstStyle/>
          <a:p>
            <a:r>
              <a:rPr lang="en-US" dirty="0"/>
              <a:t>Straw Poll 3</a:t>
            </a:r>
          </a:p>
          <a:p>
            <a:r>
              <a:rPr lang="en-US" dirty="0"/>
              <a:t>	Removed already covered in 21/0641 </a:t>
            </a:r>
          </a:p>
          <a:p>
            <a:r>
              <a:rPr lang="en-US" dirty="0"/>
              <a:t>	</a:t>
            </a:r>
          </a:p>
        </p:txBody>
      </p:sp>
      <p:sp>
        <p:nvSpPr>
          <p:cNvPr id="4" name="Date Placeholder 3">
            <a:extLst>
              <a:ext uri="{FF2B5EF4-FFF2-40B4-BE49-F238E27FC236}">
                <a16:creationId xmlns:a16="http://schemas.microsoft.com/office/drawing/2014/main" id="{BCE6E6E5-390F-42D5-93E8-4C20D5659782}"/>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3841BFD4-6D72-4D72-8C7F-1544A6ADE3CD}"/>
              </a:ext>
            </a:extLst>
          </p:cNvPr>
          <p:cNvSpPr>
            <a:spLocks noGrp="1"/>
          </p:cNvSpPr>
          <p:nvPr>
            <p:ph type="ftr" idx="11"/>
          </p:nvPr>
        </p:nvSpPr>
        <p:spPr/>
        <p:txBody>
          <a:bodyPr/>
          <a:lstStyle/>
          <a:p>
            <a:r>
              <a:rPr lang="en-GB"/>
              <a:t>Kurt Lumbatis, CommScope</a:t>
            </a:r>
            <a:endParaRPr lang="en-GB" dirty="0"/>
          </a:p>
        </p:txBody>
      </p:sp>
      <p:sp>
        <p:nvSpPr>
          <p:cNvPr id="6" name="Slide Number Placeholder 5">
            <a:extLst>
              <a:ext uri="{FF2B5EF4-FFF2-40B4-BE49-F238E27FC236}">
                <a16:creationId xmlns:a16="http://schemas.microsoft.com/office/drawing/2014/main" id="{013E7EB1-C008-4613-BA8D-4367B2CC33FC}"/>
              </a:ext>
            </a:extLst>
          </p:cNvPr>
          <p:cNvSpPr>
            <a:spLocks noGrp="1"/>
          </p:cNvSpPr>
          <p:nvPr>
            <p:ph type="sldNum" idx="12"/>
          </p:nvPr>
        </p:nvSpPr>
        <p:spPr/>
        <p:txBody>
          <a:bodyPr/>
          <a:lstStyle/>
          <a:p>
            <a:r>
              <a:rPr lang="en-GB"/>
              <a:t>Slide </a:t>
            </a:r>
            <a:fld id="{D09C756B-EB39-4236-ADBB-73052B179AE4}" type="slidenum">
              <a:rPr lang="en-GB" smtClean="0"/>
              <a:pPr/>
              <a:t>12</a:t>
            </a:fld>
            <a:endParaRPr lang="en-GB"/>
          </a:p>
        </p:txBody>
      </p:sp>
    </p:spTree>
    <p:extLst>
      <p:ext uri="{BB962C8B-B14F-4D97-AF65-F5344CB8AC3E}">
        <p14:creationId xmlns:p14="http://schemas.microsoft.com/office/powerpoint/2010/main" val="2870211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50" y="357166"/>
            <a:ext cx="2374889" cy="273050"/>
          </a:xfrm>
        </p:spPr>
        <p:txBody>
          <a:bodyPr/>
          <a:lstStyle/>
          <a:p>
            <a:r>
              <a:rPr lang="en-US"/>
              <a:t>September 2021</a:t>
            </a:r>
            <a:endParaRPr lang="en-GB"/>
          </a:p>
        </p:txBody>
      </p:sp>
      <p:sp>
        <p:nvSpPr>
          <p:cNvPr id="5" name="Footer Placeholder 4"/>
          <p:cNvSpPr>
            <a:spLocks noGrp="1"/>
          </p:cNvSpPr>
          <p:nvPr>
            <p:ph type="ftr" idx="11"/>
          </p:nvPr>
        </p:nvSpPr>
        <p:spPr>
          <a:xfrm>
            <a:off x="6215074" y="6475415"/>
            <a:ext cx="2327264" cy="180975"/>
          </a:xfrm>
        </p:spPr>
        <p:txBody>
          <a:bodyPr/>
          <a:lstStyle/>
          <a:p>
            <a:r>
              <a:rPr lang="en-GB"/>
              <a:t>Kurt Lumbatis, CommScope</a:t>
            </a:r>
            <a:endParaRPr lang="en-GB" dirty="0"/>
          </a:p>
        </p:txBody>
      </p:sp>
      <p:sp>
        <p:nvSpPr>
          <p:cNvPr id="6" name="Slide Number Placeholder 5"/>
          <p:cNvSpPr>
            <a:spLocks noGrp="1"/>
          </p:cNvSpPr>
          <p:nvPr>
            <p:ph type="sldNum" idx="12"/>
          </p:nvPr>
        </p:nvSpPr>
        <p:spPr>
          <a:xfrm>
            <a:off x="4344990" y="6475415"/>
            <a:ext cx="528637" cy="363537"/>
          </a:xfrm>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2"/>
            <a:ext cx="7772400" cy="4208463"/>
          </a:xfrm>
          <a:ln/>
        </p:spPr>
        <p:txBody>
          <a:bodyPr/>
          <a:lstStyle/>
          <a:p>
            <a:r>
              <a:rPr lang="en-US" dirty="0"/>
              <a:t>Document references</a:t>
            </a:r>
          </a:p>
          <a:p>
            <a:pPr>
              <a:buFont typeface="Arial" panose="020B0604020202020204" pitchFamily="34" charset="0"/>
              <a:buChar char="•"/>
            </a:pPr>
            <a:r>
              <a:rPr lang="en-US" b="0" dirty="0"/>
              <a:t>Why MAC Address Randomization is not Enough: An Analysis of Wi-Fi Network Discovery Mechanisms</a:t>
            </a:r>
          </a:p>
          <a:p>
            <a:pPr>
              <a:buFont typeface="Arial" panose="020B0604020202020204" pitchFamily="34" charset="0"/>
              <a:buChar char="•"/>
            </a:pPr>
            <a:r>
              <a:rPr lang="en-US" b="0" dirty="0"/>
              <a:t>11-21-0839r0, 11-19-0489r0, 11-20-940r0, 11-20-746r1</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4" y="333375"/>
            <a:ext cx="2589203" cy="273050"/>
          </a:xfrm>
        </p:spPr>
        <p:txBody>
          <a:bodyPr/>
          <a:lstStyle/>
          <a:p>
            <a:r>
              <a:rPr lang="en-US"/>
              <a:t>September 2021</a:t>
            </a:r>
            <a:endParaRPr lang="en-GB" dirty="0"/>
          </a:p>
        </p:txBody>
      </p:sp>
      <p:sp>
        <p:nvSpPr>
          <p:cNvPr id="5" name="Footer Placeholder 4"/>
          <p:cNvSpPr>
            <a:spLocks noGrp="1"/>
          </p:cNvSpPr>
          <p:nvPr>
            <p:ph type="ftr" idx="11"/>
          </p:nvPr>
        </p:nvSpPr>
        <p:spPr>
          <a:xfrm>
            <a:off x="5500694" y="6475415"/>
            <a:ext cx="3041644" cy="180975"/>
          </a:xfrm>
        </p:spPr>
        <p:txBody>
          <a:bodyPr/>
          <a:lstStyle/>
          <a:p>
            <a:r>
              <a:rPr lang="en-GB"/>
              <a:t>Kurt Lumbatis, CommScope</a:t>
            </a:r>
            <a:endParaRPr lang="en-GB" dirty="0"/>
          </a:p>
        </p:txBody>
      </p:sp>
      <p:sp>
        <p:nvSpPr>
          <p:cNvPr id="6" name="Slide Number Placeholder 5"/>
          <p:cNvSpPr>
            <a:spLocks noGrp="1"/>
          </p:cNvSpPr>
          <p:nvPr>
            <p:ph type="sldNum" idx="12"/>
          </p:nvPr>
        </p:nvSpPr>
        <p:spPr>
          <a:xfrm>
            <a:off x="4344990" y="6475415"/>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Personally Correlated Information may be captured and utilized to obtain Personally Identifiable Information from unencrypted frames (Probe Request, Authentication, Association).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4BD2A-A82A-4EA5-BC68-6E67AF39397C}"/>
              </a:ext>
            </a:extLst>
          </p:cNvPr>
          <p:cNvSpPr>
            <a:spLocks noGrp="1"/>
          </p:cNvSpPr>
          <p:nvPr>
            <p:ph type="title"/>
          </p:nvPr>
        </p:nvSpPr>
        <p:spPr>
          <a:xfrm>
            <a:off x="685802" y="685801"/>
            <a:ext cx="7770813" cy="457200"/>
          </a:xfrm>
        </p:spPr>
        <p:txBody>
          <a:bodyPr/>
          <a:lstStyle/>
          <a:p>
            <a:r>
              <a:rPr lang="en-US" dirty="0"/>
              <a:t>Background</a:t>
            </a:r>
          </a:p>
        </p:txBody>
      </p:sp>
      <p:sp>
        <p:nvSpPr>
          <p:cNvPr id="3" name="Content Placeholder 2">
            <a:extLst>
              <a:ext uri="{FF2B5EF4-FFF2-40B4-BE49-F238E27FC236}">
                <a16:creationId xmlns:a16="http://schemas.microsoft.com/office/drawing/2014/main" id="{9D0B66BA-E328-4482-BE75-36863CEA8310}"/>
              </a:ext>
            </a:extLst>
          </p:cNvPr>
          <p:cNvSpPr>
            <a:spLocks noGrp="1"/>
          </p:cNvSpPr>
          <p:nvPr>
            <p:ph idx="1"/>
          </p:nvPr>
        </p:nvSpPr>
        <p:spPr>
          <a:xfrm>
            <a:off x="685802" y="1222378"/>
            <a:ext cx="7770813" cy="4872036"/>
          </a:xfrm>
        </p:spPr>
        <p:txBody>
          <a:bodyPr/>
          <a:lstStyle/>
          <a:p>
            <a:pPr>
              <a:buFont typeface="Arial" panose="020B0604020202020204" pitchFamily="34" charset="0"/>
              <a:buChar char="•"/>
            </a:pPr>
            <a:r>
              <a:rPr lang="en-US" dirty="0"/>
              <a:t>Capturing many different 802.11 packet flows and performing analysis on them has led to some conclusions with regards to information which may be gathered from devices.</a:t>
            </a:r>
          </a:p>
          <a:p>
            <a:pPr>
              <a:buFont typeface="Arial" panose="020B0604020202020204" pitchFamily="34" charset="0"/>
              <a:buChar char="•"/>
            </a:pPr>
            <a:r>
              <a:rPr lang="en-US" dirty="0"/>
              <a:t>Per previous presentations around ‘device fingerprinting’ I’ve done some analysis on data captures and will offer some use cases where this data may be used to:</a:t>
            </a:r>
          </a:p>
          <a:p>
            <a:pPr marL="857250" lvl="1" indent="-457200">
              <a:buAutoNum type="arabicParenR"/>
            </a:pPr>
            <a:r>
              <a:rPr lang="en-US" dirty="0"/>
              <a:t>Correlate Information on devices</a:t>
            </a:r>
          </a:p>
          <a:p>
            <a:pPr marL="857250" lvl="1" indent="-457200">
              <a:buAutoNum type="arabicParenR"/>
            </a:pPr>
            <a:r>
              <a:rPr lang="en-US" dirty="0"/>
              <a:t>Provide PCI from devices</a:t>
            </a:r>
          </a:p>
          <a:p>
            <a:pPr marL="857250" lvl="1" indent="-457200">
              <a:buAutoNum type="arabicParenR"/>
            </a:pPr>
            <a:r>
              <a:rPr lang="en-US" dirty="0"/>
              <a:t>Possibly provide PII from devices</a:t>
            </a:r>
          </a:p>
          <a:p>
            <a:pPr marL="0" indent="0"/>
            <a:r>
              <a:rPr lang="en-US" dirty="0"/>
              <a:t> </a:t>
            </a:r>
          </a:p>
        </p:txBody>
      </p:sp>
      <p:sp>
        <p:nvSpPr>
          <p:cNvPr id="4" name="Date Placeholder 3">
            <a:extLst>
              <a:ext uri="{FF2B5EF4-FFF2-40B4-BE49-F238E27FC236}">
                <a16:creationId xmlns:a16="http://schemas.microsoft.com/office/drawing/2014/main" id="{4518F660-E38B-4004-BB70-3F6F1BC2E9CC}"/>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A1FD0C69-EFB6-46BE-9729-7A7E42F281FC}"/>
              </a:ext>
            </a:extLst>
          </p:cNvPr>
          <p:cNvSpPr>
            <a:spLocks noGrp="1"/>
          </p:cNvSpPr>
          <p:nvPr>
            <p:ph type="ftr" idx="11"/>
          </p:nvPr>
        </p:nvSpPr>
        <p:spPr/>
        <p:txBody>
          <a:bodyPr/>
          <a:lstStyle/>
          <a:p>
            <a:r>
              <a:rPr lang="en-GB"/>
              <a:t>Kurt Lumbatis, CommScope</a:t>
            </a:r>
            <a:endParaRPr lang="en-GB" dirty="0"/>
          </a:p>
        </p:txBody>
      </p:sp>
      <p:sp>
        <p:nvSpPr>
          <p:cNvPr id="6" name="Slide Number Placeholder 5">
            <a:extLst>
              <a:ext uri="{FF2B5EF4-FFF2-40B4-BE49-F238E27FC236}">
                <a16:creationId xmlns:a16="http://schemas.microsoft.com/office/drawing/2014/main" id="{EB6183C8-A680-48C8-8FD4-00F7B0A29B0E}"/>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78441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50" y="357166"/>
            <a:ext cx="2374889" cy="273050"/>
          </a:xfrm>
        </p:spPr>
        <p:txBody>
          <a:bodyPr/>
          <a:lstStyle/>
          <a:p>
            <a:r>
              <a:rPr lang="en-US"/>
              <a:t>September 2021</a:t>
            </a:r>
            <a:endParaRPr lang="en-GB"/>
          </a:p>
        </p:txBody>
      </p:sp>
      <p:sp>
        <p:nvSpPr>
          <p:cNvPr id="5" name="Footer Placeholder 4"/>
          <p:cNvSpPr>
            <a:spLocks noGrp="1"/>
          </p:cNvSpPr>
          <p:nvPr>
            <p:ph type="ftr" idx="11"/>
          </p:nvPr>
        </p:nvSpPr>
        <p:spPr>
          <a:xfrm>
            <a:off x="6286512" y="6475415"/>
            <a:ext cx="2255826" cy="180975"/>
          </a:xfrm>
        </p:spPr>
        <p:txBody>
          <a:bodyPr/>
          <a:lstStyle/>
          <a:p>
            <a:r>
              <a:rPr lang="en-GB"/>
              <a:t>Kurt Lumbatis, CommScope</a:t>
            </a:r>
            <a:endParaRPr lang="en-GB" dirty="0"/>
          </a:p>
        </p:txBody>
      </p:sp>
      <p:sp>
        <p:nvSpPr>
          <p:cNvPr id="6" name="Slide Number Placeholder 5"/>
          <p:cNvSpPr>
            <a:spLocks noGrp="1"/>
          </p:cNvSpPr>
          <p:nvPr>
            <p:ph type="sldNum" idx="12"/>
          </p:nvPr>
        </p:nvSpPr>
        <p:spPr>
          <a:xfrm>
            <a:off x="4344990" y="6475415"/>
            <a:ext cx="528637" cy="363537"/>
          </a:xfrm>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5"/>
            <a:ext cx="7772400" cy="611187"/>
          </a:xfrm>
          <a:ln/>
        </p:spPr>
        <p:txBody>
          <a:bodyPr vert="horz" wrap="square" lIns="90000" tIns="46800" rIns="90000" bIns="46800" numCol="1" anchor="ctr" anchorCtr="0" compatLnSpc="1">
            <a:prstTxWarp prst="textNoShape">
              <a:avLst/>
            </a:prstTxWarp>
          </a:bodyPr>
          <a:lstStyle/>
          <a:p>
            <a:r>
              <a:rPr lang="en-US" dirty="0"/>
              <a:t>Directed Probes</a:t>
            </a:r>
          </a:p>
        </p:txBody>
      </p:sp>
      <p:sp>
        <p:nvSpPr>
          <p:cNvPr id="9218" name="Rectangle 2"/>
          <p:cNvSpPr>
            <a:spLocks noGrp="1" noChangeArrowheads="1"/>
          </p:cNvSpPr>
          <p:nvPr>
            <p:ph type="body" idx="1"/>
          </p:nvPr>
        </p:nvSpPr>
        <p:spPr>
          <a:xfrm>
            <a:off x="685800" y="1219200"/>
            <a:ext cx="7772400" cy="4876800"/>
          </a:xfrm>
          <a:ln/>
        </p:spPr>
        <p:txBody>
          <a:bodyPr/>
          <a:lstStyle/>
          <a:p>
            <a:pPr>
              <a:buFont typeface="Times New Roman" pitchFamily="16" charset="0"/>
              <a:buChar char="•"/>
            </a:pPr>
            <a:r>
              <a:rPr lang="en-GB" dirty="0"/>
              <a:t>Clients which actively probe by placing an SSID in the SSID Parameter TLV become trivial to track.</a:t>
            </a:r>
          </a:p>
          <a:p>
            <a:pPr marL="457200" lvl="1" indent="0"/>
            <a:r>
              <a:rPr lang="en-GB" sz="1600" dirty="0"/>
              <a:t> Tag: SSID parameter set: ARRIS-IOT-5G</a:t>
            </a:r>
          </a:p>
          <a:p>
            <a:pPr marL="457200" lvl="1" indent="0"/>
            <a:r>
              <a:rPr lang="en-GB" sz="1600" dirty="0"/>
              <a:t>            Tag Number: SSID parameter set (0)</a:t>
            </a:r>
          </a:p>
          <a:p>
            <a:pPr marL="457200" lvl="1" indent="0"/>
            <a:r>
              <a:rPr lang="en-GB" sz="1600" dirty="0"/>
              <a:t>            Tag length: 12</a:t>
            </a:r>
          </a:p>
          <a:p>
            <a:pPr marL="457200" lvl="1" indent="0"/>
            <a:r>
              <a:rPr lang="en-GB" sz="1600" dirty="0"/>
              <a:t>            SSID: ARRIS-IOT-5G</a:t>
            </a:r>
          </a:p>
          <a:p>
            <a:pPr marL="400050">
              <a:buFont typeface="Arial" panose="020B0604020202020204" pitchFamily="34" charset="0"/>
              <a:buChar char="•"/>
            </a:pPr>
            <a:r>
              <a:rPr lang="en-GB" dirty="0"/>
              <a:t>Multiple Directed Probes from the same device makes the device even easier to track</a:t>
            </a:r>
          </a:p>
          <a:p>
            <a:pPr marL="800100" lvl="1">
              <a:buFont typeface="Arial" panose="020B0604020202020204" pitchFamily="34" charset="0"/>
              <a:buChar char="•"/>
            </a:pPr>
            <a:r>
              <a:rPr lang="en-GB" sz="1600" dirty="0"/>
              <a:t>Apple_b1:a9:f0        Broadcast             802.11   217    Probe Request, SN=847, FN=0, Flags=........C, SSID=</a:t>
            </a:r>
            <a:r>
              <a:rPr lang="en-GB" sz="1600" dirty="0" err="1"/>
              <a:t>TMobileWingman</a:t>
            </a:r>
            <a:endParaRPr lang="en-GB" sz="1600" dirty="0"/>
          </a:p>
          <a:p>
            <a:pPr marL="800100" lvl="1">
              <a:buFont typeface="Arial" panose="020B0604020202020204" pitchFamily="34" charset="0"/>
              <a:buChar char="•"/>
            </a:pPr>
            <a:r>
              <a:rPr lang="en-US" sz="1600" dirty="0"/>
              <a:t>Apple_b1:a9:f0        Broadcast             802.11   183    Probe Request, SN=788, FN=0, Flags=........C, SSID=ARRIS-IOT-5G</a:t>
            </a:r>
            <a:endParaRPr lang="en-GB" sz="1600" dirty="0"/>
          </a:p>
          <a:p>
            <a:pPr marL="800100" lvl="1">
              <a:buFont typeface="Arial" panose="020B0604020202020204" pitchFamily="34"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F919A-25FA-4B4C-924E-69A10ACA6E3A}"/>
              </a:ext>
            </a:extLst>
          </p:cNvPr>
          <p:cNvSpPr>
            <a:spLocks noGrp="1"/>
          </p:cNvSpPr>
          <p:nvPr>
            <p:ph type="title"/>
          </p:nvPr>
        </p:nvSpPr>
        <p:spPr/>
        <p:txBody>
          <a:bodyPr/>
          <a:lstStyle/>
          <a:p>
            <a:r>
              <a:rPr lang="en-US" dirty="0"/>
              <a:t>Directed Probes</a:t>
            </a:r>
          </a:p>
        </p:txBody>
      </p:sp>
      <p:sp>
        <p:nvSpPr>
          <p:cNvPr id="3" name="Content Placeholder 2">
            <a:extLst>
              <a:ext uri="{FF2B5EF4-FFF2-40B4-BE49-F238E27FC236}">
                <a16:creationId xmlns:a16="http://schemas.microsoft.com/office/drawing/2014/main" id="{9BA7CA9B-3060-4119-9E41-461643D0512B}"/>
              </a:ext>
            </a:extLst>
          </p:cNvPr>
          <p:cNvSpPr>
            <a:spLocks noGrp="1"/>
          </p:cNvSpPr>
          <p:nvPr>
            <p:ph idx="1"/>
          </p:nvPr>
        </p:nvSpPr>
        <p:spPr>
          <a:xfrm>
            <a:off x="685802" y="1600202"/>
            <a:ext cx="7770813" cy="4494213"/>
          </a:xfrm>
        </p:spPr>
        <p:txBody>
          <a:bodyPr/>
          <a:lstStyle/>
          <a:p>
            <a:pPr marL="400050">
              <a:buFont typeface="Arial" panose="020B0604020202020204" pitchFamily="34" charset="0"/>
              <a:buChar char="•"/>
              <a:defRPr/>
            </a:pPr>
            <a:r>
              <a:rPr lang="en-GB" dirty="0">
                <a:latin typeface="Times New Roman"/>
                <a:ea typeface="MS Gothic"/>
              </a:rPr>
              <a:t>Users who utilize personally identifiable information in their network’s SSID open themselves to further information gathering including PII. </a:t>
            </a:r>
          </a:p>
          <a:p>
            <a:pPr marL="514350" lvl="1" indent="0">
              <a:defRPr/>
            </a:pPr>
            <a:r>
              <a:rPr lang="en-GB" sz="1600" dirty="0">
                <a:latin typeface="Times New Roman"/>
                <a:ea typeface="MS Gothic"/>
              </a:rPr>
              <a:t> </a:t>
            </a:r>
          </a:p>
          <a:p>
            <a:pPr marL="514350" lvl="1" indent="0">
              <a:defRPr/>
            </a:pPr>
            <a:r>
              <a:rPr lang="en-GB" sz="1600" dirty="0">
                <a:latin typeface="Times New Roman"/>
                <a:ea typeface="MS Gothic"/>
              </a:rPr>
              <a:t>Tag: SSID parameter set: JohnDoe24 (name changed to protect the innocent)</a:t>
            </a:r>
          </a:p>
          <a:p>
            <a:pPr marL="514350" lvl="1" indent="0">
              <a:defRPr/>
            </a:pPr>
            <a:r>
              <a:rPr lang="en-GB" sz="1600" dirty="0">
                <a:latin typeface="Times New Roman"/>
                <a:ea typeface="MS Gothic"/>
              </a:rPr>
              <a:t>            Tag Number: SSID parameter set (0)</a:t>
            </a:r>
          </a:p>
          <a:p>
            <a:pPr marL="514350" lvl="1" indent="0">
              <a:defRPr/>
            </a:pPr>
            <a:r>
              <a:rPr lang="en-GB" sz="1600" dirty="0">
                <a:latin typeface="Times New Roman"/>
                <a:ea typeface="MS Gothic"/>
              </a:rPr>
              <a:t>            Tag length: 12</a:t>
            </a:r>
          </a:p>
          <a:p>
            <a:pPr marL="514350" lvl="1" indent="0">
              <a:defRPr/>
            </a:pPr>
            <a:r>
              <a:rPr lang="en-GB" sz="1600" dirty="0">
                <a:latin typeface="Times New Roman"/>
                <a:ea typeface="MS Gothic"/>
              </a:rPr>
              <a:t>            SSID: JohnDoe24 (name changed to protect the innocent</a:t>
            </a:r>
            <a:endParaRPr lang="en-US" dirty="0"/>
          </a:p>
        </p:txBody>
      </p:sp>
      <p:sp>
        <p:nvSpPr>
          <p:cNvPr id="4" name="Date Placeholder 3">
            <a:extLst>
              <a:ext uri="{FF2B5EF4-FFF2-40B4-BE49-F238E27FC236}">
                <a16:creationId xmlns:a16="http://schemas.microsoft.com/office/drawing/2014/main" id="{38AEF78D-3558-476F-B695-566B65E0532D}"/>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359F9A81-DD48-46BA-ACBC-C1DA69B13E04}"/>
              </a:ext>
            </a:extLst>
          </p:cNvPr>
          <p:cNvSpPr>
            <a:spLocks noGrp="1"/>
          </p:cNvSpPr>
          <p:nvPr>
            <p:ph type="ftr" idx="11"/>
          </p:nvPr>
        </p:nvSpPr>
        <p:spPr/>
        <p:txBody>
          <a:bodyPr/>
          <a:lstStyle/>
          <a:p>
            <a:r>
              <a:rPr lang="en-GB"/>
              <a:t>Kurt Lumbatis, CommScope</a:t>
            </a:r>
            <a:endParaRPr lang="en-GB" dirty="0"/>
          </a:p>
        </p:txBody>
      </p:sp>
      <p:sp>
        <p:nvSpPr>
          <p:cNvPr id="6" name="Slide Number Placeholder 5">
            <a:extLst>
              <a:ext uri="{FF2B5EF4-FFF2-40B4-BE49-F238E27FC236}">
                <a16:creationId xmlns:a16="http://schemas.microsoft.com/office/drawing/2014/main" id="{C3ED7351-2D43-4231-A8FF-17334C9DF478}"/>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2217664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50" y="357166"/>
            <a:ext cx="2374889" cy="273050"/>
          </a:xfrm>
        </p:spPr>
        <p:txBody>
          <a:bodyPr/>
          <a:lstStyle/>
          <a:p>
            <a:r>
              <a:rPr lang="en-US"/>
              <a:t>September 2021</a:t>
            </a:r>
            <a:endParaRPr lang="en-GB"/>
          </a:p>
        </p:txBody>
      </p:sp>
      <p:sp>
        <p:nvSpPr>
          <p:cNvPr id="5" name="Footer Placeholder 4"/>
          <p:cNvSpPr>
            <a:spLocks noGrp="1"/>
          </p:cNvSpPr>
          <p:nvPr>
            <p:ph type="ftr" idx="11"/>
          </p:nvPr>
        </p:nvSpPr>
        <p:spPr>
          <a:xfrm>
            <a:off x="6286512" y="6475415"/>
            <a:ext cx="2255826" cy="180975"/>
          </a:xfrm>
        </p:spPr>
        <p:txBody>
          <a:bodyPr/>
          <a:lstStyle/>
          <a:p>
            <a:r>
              <a:rPr lang="en-GB"/>
              <a:t>Kurt Lumbatis, CommScope</a:t>
            </a:r>
            <a:endParaRPr lang="en-GB" dirty="0"/>
          </a:p>
        </p:txBody>
      </p:sp>
      <p:sp>
        <p:nvSpPr>
          <p:cNvPr id="6" name="Slide Number Placeholder 5"/>
          <p:cNvSpPr>
            <a:spLocks noGrp="1"/>
          </p:cNvSpPr>
          <p:nvPr>
            <p:ph type="sldNum" idx="12"/>
          </p:nvPr>
        </p:nvSpPr>
        <p:spPr>
          <a:xfrm>
            <a:off x="4344990" y="6475415"/>
            <a:ext cx="528637" cy="363537"/>
          </a:xfrm>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5"/>
            <a:ext cx="7772400" cy="611187"/>
          </a:xfrm>
          <a:ln/>
        </p:spPr>
        <p:txBody>
          <a:bodyPr vert="horz" wrap="square" lIns="90000" tIns="46800" rIns="90000" bIns="46800" numCol="1" anchor="ctr" anchorCtr="0" compatLnSpc="1">
            <a:prstTxWarp prst="textNoShape">
              <a:avLst/>
            </a:prstTxWarp>
          </a:bodyPr>
          <a:lstStyle/>
          <a:p>
            <a:r>
              <a:rPr lang="en-US" dirty="0"/>
              <a:t>Directed Probes</a:t>
            </a:r>
          </a:p>
        </p:txBody>
      </p:sp>
      <p:sp>
        <p:nvSpPr>
          <p:cNvPr id="9218" name="Rectangle 2"/>
          <p:cNvSpPr>
            <a:spLocks noGrp="1" noChangeArrowheads="1"/>
          </p:cNvSpPr>
          <p:nvPr>
            <p:ph type="body" idx="1"/>
          </p:nvPr>
        </p:nvSpPr>
        <p:spPr>
          <a:xfrm>
            <a:off x="685800" y="1219200"/>
            <a:ext cx="7772400" cy="4876800"/>
          </a:xfrm>
          <a:ln/>
        </p:spPr>
        <p:txBody>
          <a:bodyPr/>
          <a:lstStyle/>
          <a:p>
            <a:pPr marL="285750" indent="-285750">
              <a:buFont typeface="Arial" panose="020B0604020202020204" pitchFamily="34" charset="0"/>
              <a:buChar char="•"/>
            </a:pPr>
            <a:r>
              <a:rPr lang="en-GB" dirty="0"/>
              <a:t>A system capturing Probe Requests for analysis may obtain PCI and sometimes PII from devices which perform directed Probe Requests.</a:t>
            </a:r>
          </a:p>
          <a:p>
            <a:pPr marL="285750" indent="-285750">
              <a:buFont typeface="Arial" panose="020B0604020202020204" pitchFamily="34" charset="0"/>
              <a:buChar char="•"/>
            </a:pPr>
            <a:r>
              <a:rPr lang="en-GB" dirty="0"/>
              <a:t>This will be difficult to address without a loss of some speed in (re)association times when (re)joining a network.</a:t>
            </a:r>
          </a:p>
          <a:p>
            <a:pPr marL="685800" lvl="1">
              <a:buFont typeface="Arial" panose="020B0604020202020204" pitchFamily="34" charset="0"/>
              <a:buChar char="•"/>
            </a:pPr>
            <a:r>
              <a:rPr lang="en-GB" dirty="0"/>
              <a:t>Possible Solutions</a:t>
            </a:r>
          </a:p>
          <a:p>
            <a:pPr marL="1085850" lvl="2">
              <a:buFont typeface="Arial" panose="020B0604020202020204" pitchFamily="34" charset="0"/>
              <a:buChar char="•"/>
            </a:pPr>
            <a:r>
              <a:rPr lang="en-GB" dirty="0"/>
              <a:t>Only use directed probes when in proximity to the ‘known’ network</a:t>
            </a:r>
          </a:p>
          <a:p>
            <a:pPr marL="1543050" lvl="3">
              <a:buFont typeface="Arial" panose="020B0604020202020204" pitchFamily="34" charset="0"/>
              <a:buChar char="•"/>
            </a:pPr>
            <a:r>
              <a:rPr lang="en-GB" dirty="0"/>
              <a:t>Drawback is time to perform passive scans prior to directed Probes</a:t>
            </a:r>
          </a:p>
          <a:p>
            <a:pPr marL="1085850" lvl="2">
              <a:buFont typeface="Arial" panose="020B0604020202020204" pitchFamily="34" charset="0"/>
              <a:buChar char="•"/>
            </a:pPr>
            <a:r>
              <a:rPr lang="en-GB" dirty="0"/>
              <a:t>Advise STA devices to NOT perform directed probes, only Wildcard SSID Probes.</a:t>
            </a:r>
          </a:p>
          <a:p>
            <a:pPr marL="1543050" lvl="3">
              <a:buFont typeface="Arial" panose="020B0604020202020204" pitchFamily="34" charset="0"/>
              <a:buChar char="•"/>
            </a:pPr>
            <a:r>
              <a:rPr lang="en-GB" dirty="0"/>
              <a:t>May break current functionality or increase association times.</a:t>
            </a:r>
          </a:p>
        </p:txBody>
      </p:sp>
    </p:spTree>
    <p:extLst>
      <p:ext uri="{BB962C8B-B14F-4D97-AF65-F5344CB8AC3E}">
        <p14:creationId xmlns:p14="http://schemas.microsoft.com/office/powerpoint/2010/main" val="4162339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2" y="685801"/>
            <a:ext cx="7770813" cy="533400"/>
          </a:xfrm>
          <a:ln/>
        </p:spPr>
        <p:txBody>
          <a:bodyPr vert="horz" wrap="square" lIns="90000" tIns="46800" rIns="90000" bIns="46800" numCol="1" anchor="ctr" anchorCtr="0" compatLnSpc="1">
            <a:prstTxWarp prst="textNoShape">
              <a:avLst/>
            </a:prstTxWarp>
          </a:bodyPr>
          <a:lstStyle/>
          <a:p>
            <a:r>
              <a:rPr lang="en-US" dirty="0"/>
              <a:t>Capabilities Reporting </a:t>
            </a:r>
          </a:p>
        </p:txBody>
      </p:sp>
      <p:sp>
        <p:nvSpPr>
          <p:cNvPr id="10242" name="Rectangle 2"/>
          <p:cNvSpPr>
            <a:spLocks noGrp="1" noChangeArrowheads="1"/>
          </p:cNvSpPr>
          <p:nvPr>
            <p:ph sz="half" idx="1"/>
          </p:nvPr>
        </p:nvSpPr>
        <p:spPr>
          <a:xfrm>
            <a:off x="685802" y="2498908"/>
            <a:ext cx="3808413" cy="3595507"/>
          </a:xfrm>
          <a:ln/>
        </p:spPr>
        <p:txBody>
          <a:bodyPr/>
          <a:lstStyle/>
          <a:p>
            <a:pPr lvl="1"/>
            <a:r>
              <a:rPr lang="en-US" sz="1400" dirty="0"/>
              <a:t>IEEE 802.11 Wireless Management</a:t>
            </a:r>
          </a:p>
          <a:p>
            <a:pPr lvl="1"/>
            <a:r>
              <a:rPr lang="en-US" sz="1400" dirty="0"/>
              <a:t>    Tagged parameters (153 bytes)</a:t>
            </a:r>
          </a:p>
          <a:p>
            <a:pPr lvl="1"/>
            <a:r>
              <a:rPr lang="en-US" sz="1400" dirty="0"/>
              <a:t>	Tag: HT Capabilities (802.11n D1.10)</a:t>
            </a:r>
          </a:p>
          <a:p>
            <a:pPr lvl="1"/>
            <a:r>
              <a:rPr lang="en-US" sz="1400" dirty="0"/>
              <a:t>        Tag: Extended Capabilities (8 octets)</a:t>
            </a:r>
          </a:p>
          <a:p>
            <a:pPr lvl="1"/>
            <a:r>
              <a:rPr lang="en-US" sz="1400" dirty="0"/>
              <a:t>        Tag: Interworking</a:t>
            </a:r>
          </a:p>
          <a:p>
            <a:pPr lvl="1"/>
            <a:r>
              <a:rPr lang="en-US" sz="1400" dirty="0"/>
              <a:t>        Tag: VHT Capabilities</a:t>
            </a:r>
          </a:p>
          <a:p>
            <a:pPr lvl="1"/>
            <a:endParaRPr lang="en-US" sz="1400" dirty="0"/>
          </a:p>
          <a:p>
            <a:pPr lvl="1"/>
            <a:r>
              <a:rPr lang="en-US" sz="1400" dirty="0"/>
              <a:t>IEEE 802.11 Wireless Management</a:t>
            </a:r>
          </a:p>
          <a:p>
            <a:pPr lvl="1"/>
            <a:r>
              <a:rPr lang="en-US" sz="1400" dirty="0"/>
              <a:t>    Tagged parameters (63 bytes)</a:t>
            </a:r>
          </a:p>
          <a:p>
            <a:pPr lvl="1"/>
            <a:r>
              <a:rPr lang="en-US" sz="1400" dirty="0"/>
              <a:t>        Tag: SSID parameter set: </a:t>
            </a:r>
            <a:r>
              <a:rPr lang="en-US" sz="1400" dirty="0" err="1"/>
              <a:t>home_ssid</a:t>
            </a:r>
            <a:endParaRPr lang="en-US" sz="1400" dirty="0"/>
          </a:p>
          <a:p>
            <a:pPr lvl="1"/>
            <a:r>
              <a:rPr lang="en-US" sz="1400" dirty="0"/>
              <a:t>        Tag: Supported Rates 6, 9, 12, 18, 24, 36, 48, 54, [Mbit/sec]</a:t>
            </a:r>
          </a:p>
          <a:p>
            <a:pPr lvl="1"/>
            <a:r>
              <a:rPr lang="en-US" sz="1400" dirty="0"/>
              <a:t>        Tag: HT Capabilities (802.11n D1.10)</a:t>
            </a:r>
          </a:p>
          <a:p>
            <a:pPr lvl="1"/>
            <a:r>
              <a:rPr lang="en-US" sz="1400" dirty="0"/>
              <a:t>        Tag: VHT Capabilities</a:t>
            </a:r>
          </a:p>
        </p:txBody>
      </p:sp>
      <p:sp>
        <p:nvSpPr>
          <p:cNvPr id="3" name="Content Placeholder 2">
            <a:extLst>
              <a:ext uri="{FF2B5EF4-FFF2-40B4-BE49-F238E27FC236}">
                <a16:creationId xmlns:a16="http://schemas.microsoft.com/office/drawing/2014/main" id="{179447A5-BA50-4B12-8728-ED80C80CDC62}"/>
              </a:ext>
            </a:extLst>
          </p:cNvPr>
          <p:cNvSpPr>
            <a:spLocks noGrp="1"/>
          </p:cNvSpPr>
          <p:nvPr>
            <p:ph sz="half" idx="2"/>
          </p:nvPr>
        </p:nvSpPr>
        <p:spPr>
          <a:xfrm>
            <a:off x="4646613" y="2498908"/>
            <a:ext cx="3810000" cy="3595507"/>
          </a:xfrm>
        </p:spPr>
        <p:txBody>
          <a:bodyPr/>
          <a:lstStyle/>
          <a:p>
            <a:r>
              <a:rPr lang="en-US" sz="1400" b="0" dirty="0"/>
              <a:t>IEEE 802.11 Wireless Management</a:t>
            </a:r>
          </a:p>
          <a:p>
            <a:r>
              <a:rPr lang="en-US" sz="1400" b="0" dirty="0"/>
              <a:t>    Tagged parameters (137 bytes)</a:t>
            </a:r>
          </a:p>
          <a:p>
            <a:r>
              <a:rPr lang="en-US" sz="1400" b="0" dirty="0"/>
              <a:t>      Tag: Supported Rates 1(B), 2(B), 5.5(B), 11(B), [Mbit/sec]</a:t>
            </a:r>
          </a:p>
          <a:p>
            <a:r>
              <a:rPr lang="en-US" sz="1400" b="0" dirty="0"/>
              <a:t>        Tag: Extended Supported Rates 6, 9, 12, 18, 24, 36, 48, 54, [Mbit/sec]</a:t>
            </a:r>
          </a:p>
          <a:p>
            <a:r>
              <a:rPr lang="en-US" sz="1400" b="0" dirty="0"/>
              <a:t>        Tag: DS Parameter set: Current Channel: 6</a:t>
            </a:r>
          </a:p>
          <a:p>
            <a:r>
              <a:rPr lang="en-US" sz="1400" b="0" dirty="0"/>
              <a:t>        Tag: HT Capabilities (802.11n D1.10)</a:t>
            </a:r>
          </a:p>
          <a:p>
            <a:r>
              <a:rPr lang="en-US" sz="1400" b="0" dirty="0"/>
              <a:t>        Tag: Extended Capabilities (8 octets)</a:t>
            </a:r>
          </a:p>
          <a:p>
            <a:r>
              <a:rPr lang="en-US" sz="1400" b="0" dirty="0"/>
              <a:t>        Ext Tag: HE Capabilities (IEEE Std 802.11ax/D3.0)</a:t>
            </a:r>
          </a:p>
        </p:txBody>
      </p:sp>
      <p:sp>
        <p:nvSpPr>
          <p:cNvPr id="4" name="Date Placeholder 3"/>
          <p:cNvSpPr>
            <a:spLocks noGrp="1"/>
          </p:cNvSpPr>
          <p:nvPr>
            <p:ph type="dt" idx="10"/>
          </p:nvPr>
        </p:nvSpPr>
        <p:spPr/>
        <p:txBody>
          <a:bodyPr/>
          <a:lstStyle/>
          <a:p>
            <a:r>
              <a:rPr lang="en-US"/>
              <a:t>September 2021</a:t>
            </a:r>
            <a:endParaRPr lang="en-GB"/>
          </a:p>
        </p:txBody>
      </p:sp>
      <p:sp>
        <p:nvSpPr>
          <p:cNvPr id="5" name="Footer Placeholder 4"/>
          <p:cNvSpPr>
            <a:spLocks noGrp="1"/>
          </p:cNvSpPr>
          <p:nvPr>
            <p:ph type="ftr" idx="11"/>
          </p:nvPr>
        </p:nvSpPr>
        <p:spPr/>
        <p:txBody>
          <a:bodyPr/>
          <a:lstStyle/>
          <a:p>
            <a:r>
              <a:rPr lang="en-GB"/>
              <a:t>Kurt Lumbatis, CommScope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7" name="TextBox 6">
            <a:extLst>
              <a:ext uri="{FF2B5EF4-FFF2-40B4-BE49-F238E27FC236}">
                <a16:creationId xmlns:a16="http://schemas.microsoft.com/office/drawing/2014/main" id="{5F3454F0-EB79-4F4F-8484-F7854C889617}"/>
              </a:ext>
            </a:extLst>
          </p:cNvPr>
          <p:cNvSpPr txBox="1"/>
          <p:nvPr/>
        </p:nvSpPr>
        <p:spPr>
          <a:xfrm>
            <a:off x="1214439" y="1752602"/>
            <a:ext cx="184731" cy="46166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FC2D4489-8DCD-40A4-BB32-204C030A3E12}"/>
              </a:ext>
            </a:extLst>
          </p:cNvPr>
          <p:cNvSpPr txBox="1"/>
          <p:nvPr/>
        </p:nvSpPr>
        <p:spPr>
          <a:xfrm>
            <a:off x="381002" y="1298579"/>
            <a:ext cx="8075613" cy="1200329"/>
          </a:xfrm>
          <a:prstGeom prst="rect">
            <a:avLst/>
          </a:prstGeom>
          <a:noFill/>
        </p:spPr>
        <p:txBody>
          <a:bodyPr wrap="square" rtlCol="0">
            <a:spAutoFit/>
          </a:bodyPr>
          <a:lstStyle/>
          <a:p>
            <a:pPr marL="457200" indent="-457200" eaLnBrk="1" hangingPunct="1">
              <a:spcBef>
                <a:spcPts val="600"/>
              </a:spcBef>
              <a:buFont typeface="Arial" panose="020B0604020202020204" pitchFamily="34" charset="0"/>
              <a:buChar char="•"/>
              <a:defRPr/>
            </a:pPr>
            <a:r>
              <a:rPr lang="en-US" b="1" kern="0" dirty="0">
                <a:solidFill>
                  <a:srgbClr val="000000"/>
                </a:solidFill>
                <a:latin typeface="Times New Roman"/>
                <a:ea typeface="MS Gothic"/>
              </a:rPr>
              <a:t>Most STAs when Probing include a great amount of information regarding Device Capabilities.  Examples are given below:</a:t>
            </a:r>
          </a:p>
        </p:txBody>
      </p:sp>
      <p:cxnSp>
        <p:nvCxnSpPr>
          <p:cNvPr id="10" name="Straight Connector 9">
            <a:extLst>
              <a:ext uri="{FF2B5EF4-FFF2-40B4-BE49-F238E27FC236}">
                <a16:creationId xmlns:a16="http://schemas.microsoft.com/office/drawing/2014/main" id="{5375FB49-B7CF-4621-8B07-2BAF99047B77}"/>
              </a:ext>
            </a:extLst>
          </p:cNvPr>
          <p:cNvCxnSpPr>
            <a:stCxn id="10242" idx="1"/>
          </p:cNvCxnSpPr>
          <p:nvPr/>
        </p:nvCxnSpPr>
        <p:spPr bwMode="auto">
          <a:xfrm flipV="1">
            <a:off x="685800" y="4267200"/>
            <a:ext cx="3659188" cy="2946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A624277-24C9-4892-9A27-81D27C9AEE69}"/>
              </a:ext>
            </a:extLst>
          </p:cNvPr>
          <p:cNvSpPr>
            <a:spLocks noGrp="1"/>
          </p:cNvSpPr>
          <p:nvPr>
            <p:ph type="title"/>
          </p:nvPr>
        </p:nvSpPr>
        <p:spPr/>
        <p:txBody>
          <a:bodyPr/>
          <a:lstStyle/>
          <a:p>
            <a:r>
              <a:rPr lang="en-US" dirty="0"/>
              <a:t>Capabilities Gathering</a:t>
            </a:r>
          </a:p>
        </p:txBody>
      </p:sp>
      <p:sp>
        <p:nvSpPr>
          <p:cNvPr id="9" name="Content Placeholder 8">
            <a:extLst>
              <a:ext uri="{FF2B5EF4-FFF2-40B4-BE49-F238E27FC236}">
                <a16:creationId xmlns:a16="http://schemas.microsoft.com/office/drawing/2014/main" id="{2FD41527-1C35-447C-8CEA-07BA168AAF8F}"/>
              </a:ext>
            </a:extLst>
          </p:cNvPr>
          <p:cNvSpPr>
            <a:spLocks noGrp="1"/>
          </p:cNvSpPr>
          <p:nvPr>
            <p:ph idx="1"/>
          </p:nvPr>
        </p:nvSpPr>
        <p:spPr>
          <a:xfrm>
            <a:off x="685802" y="1524000"/>
            <a:ext cx="7770813" cy="4570414"/>
          </a:xfrm>
        </p:spPr>
        <p:txBody>
          <a:bodyPr/>
          <a:lstStyle/>
          <a:p>
            <a:pPr>
              <a:buFont typeface="Arial" panose="020B0604020202020204" pitchFamily="34" charset="0"/>
              <a:buChar char="•"/>
            </a:pPr>
            <a:r>
              <a:rPr lang="en-US" dirty="0"/>
              <a:t>Generally, there is enough unique information within the capability elements broadcast by a STA to be able to fingerprint a device (or device manufacturer).</a:t>
            </a:r>
          </a:p>
          <a:p>
            <a:pPr>
              <a:buFont typeface="Arial" panose="020B0604020202020204" pitchFamily="34" charset="0"/>
              <a:buChar char="•"/>
            </a:pPr>
            <a:r>
              <a:rPr lang="en-US" dirty="0"/>
              <a:t>Capabilities which are gathered can be analyzed by back-end systems capturing Probes to gain PCI information which could lead to PII information outside of the Network</a:t>
            </a:r>
          </a:p>
          <a:p>
            <a:pPr lvl="1">
              <a:buFont typeface="Arial" panose="020B0604020202020204" pitchFamily="34" charset="0"/>
              <a:buChar char="•"/>
            </a:pPr>
            <a:r>
              <a:rPr lang="en-US" dirty="0"/>
              <a:t>Example, a device probes within an Apple Store.  APs and backend systems determine there is device which is VHT capable and is a Samsung device.  A text is sent to an associate to look for a person with a Samsung device or a device that could be upgraded to an HE capable device.</a:t>
            </a:r>
          </a:p>
        </p:txBody>
      </p:sp>
      <p:sp>
        <p:nvSpPr>
          <p:cNvPr id="5" name="Date Placeholder 4">
            <a:extLst>
              <a:ext uri="{FF2B5EF4-FFF2-40B4-BE49-F238E27FC236}">
                <a16:creationId xmlns:a16="http://schemas.microsoft.com/office/drawing/2014/main" id="{E5173F8B-A879-46F1-92C8-355BE2285AFB}"/>
              </a:ext>
            </a:extLst>
          </p:cNvPr>
          <p:cNvSpPr>
            <a:spLocks noGrp="1"/>
          </p:cNvSpPr>
          <p:nvPr>
            <p:ph type="dt" idx="10"/>
          </p:nvPr>
        </p:nvSpPr>
        <p:spPr/>
        <p:txBody>
          <a:bodyPr/>
          <a:lstStyle/>
          <a:p>
            <a:r>
              <a:rPr lang="en-US"/>
              <a:t>September 2021</a:t>
            </a:r>
            <a:endParaRPr lang="en-GB"/>
          </a:p>
        </p:txBody>
      </p:sp>
      <p:sp>
        <p:nvSpPr>
          <p:cNvPr id="6" name="Footer Placeholder 5">
            <a:extLst>
              <a:ext uri="{FF2B5EF4-FFF2-40B4-BE49-F238E27FC236}">
                <a16:creationId xmlns:a16="http://schemas.microsoft.com/office/drawing/2014/main" id="{C38DC239-8434-4451-A2C3-711F99ED8687}"/>
              </a:ext>
            </a:extLst>
          </p:cNvPr>
          <p:cNvSpPr>
            <a:spLocks noGrp="1"/>
          </p:cNvSpPr>
          <p:nvPr>
            <p:ph type="ftr" idx="11"/>
          </p:nvPr>
        </p:nvSpPr>
        <p:spPr/>
        <p:txBody>
          <a:bodyPr/>
          <a:lstStyle/>
          <a:p>
            <a:r>
              <a:rPr lang="en-GB"/>
              <a:t>Kurt Lumbatis, CommScope</a:t>
            </a:r>
            <a:endParaRPr lang="en-GB" dirty="0"/>
          </a:p>
        </p:txBody>
      </p:sp>
      <p:sp>
        <p:nvSpPr>
          <p:cNvPr id="7" name="Slide Number Placeholder 6">
            <a:extLst>
              <a:ext uri="{FF2B5EF4-FFF2-40B4-BE49-F238E27FC236}">
                <a16:creationId xmlns:a16="http://schemas.microsoft.com/office/drawing/2014/main" id="{4D0DE095-0881-4BBA-A5AF-B774874F837E}"/>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Tree>
    <p:extLst>
      <p:ext uri="{BB962C8B-B14F-4D97-AF65-F5344CB8AC3E}">
        <p14:creationId xmlns:p14="http://schemas.microsoft.com/office/powerpoint/2010/main" val="3144630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CAB0C-D51C-4154-BC78-A454FEE9DCEB}"/>
              </a:ext>
            </a:extLst>
          </p:cNvPr>
          <p:cNvSpPr>
            <a:spLocks noGrp="1"/>
          </p:cNvSpPr>
          <p:nvPr>
            <p:ph type="title"/>
          </p:nvPr>
        </p:nvSpPr>
        <p:spPr/>
        <p:txBody>
          <a:bodyPr/>
          <a:lstStyle/>
          <a:p>
            <a:r>
              <a:rPr lang="en-US" dirty="0"/>
              <a:t>Vendor Specific Information</a:t>
            </a:r>
          </a:p>
        </p:txBody>
      </p:sp>
      <p:sp>
        <p:nvSpPr>
          <p:cNvPr id="3" name="Content Placeholder 2">
            <a:extLst>
              <a:ext uri="{FF2B5EF4-FFF2-40B4-BE49-F238E27FC236}">
                <a16:creationId xmlns:a16="http://schemas.microsoft.com/office/drawing/2014/main" id="{566E5AB1-2F82-4C3B-83ED-585D7A50586B}"/>
              </a:ext>
            </a:extLst>
          </p:cNvPr>
          <p:cNvSpPr>
            <a:spLocks noGrp="1"/>
          </p:cNvSpPr>
          <p:nvPr>
            <p:ph sz="half" idx="1"/>
          </p:nvPr>
        </p:nvSpPr>
        <p:spPr>
          <a:xfrm>
            <a:off x="685802" y="2971800"/>
            <a:ext cx="3808413" cy="3408542"/>
          </a:xfrm>
        </p:spPr>
        <p:txBody>
          <a:bodyPr/>
          <a:lstStyle/>
          <a:p>
            <a:pPr marL="0" indent="0"/>
            <a:r>
              <a:rPr lang="en-US" sz="1400" dirty="0"/>
              <a:t>IEEE 802.11 Wireless Management</a:t>
            </a:r>
          </a:p>
          <a:p>
            <a:pPr marL="0" indent="0"/>
            <a:r>
              <a:rPr lang="en-US" sz="1400" dirty="0"/>
              <a:t>  Tag: Vendor Specific: Apple, Inc.</a:t>
            </a:r>
          </a:p>
          <a:p>
            <a:pPr marL="0" indent="0"/>
            <a:r>
              <a:rPr lang="en-US" sz="1400" dirty="0"/>
              <a:t>  Tag: Vendor Specific: Microsoft Corp.: </a:t>
            </a:r>
          </a:p>
          <a:p>
            <a:pPr marL="0" indent="0"/>
            <a:r>
              <a:rPr lang="en-US" sz="1400" dirty="0"/>
              <a:t>  Tag: Vendor Specific: Broadcom</a:t>
            </a:r>
          </a:p>
          <a:p>
            <a:pPr marL="0" indent="0"/>
            <a:endParaRPr lang="en-US" sz="1400" dirty="0"/>
          </a:p>
          <a:p>
            <a:pPr marL="0" indent="0"/>
            <a:r>
              <a:rPr lang="en-US" sz="1400" dirty="0"/>
              <a:t>IEEE 802.11 Wireless Management</a:t>
            </a:r>
          </a:p>
          <a:p>
            <a:pPr marL="0" indent="0"/>
            <a:r>
              <a:rPr lang="en-US" sz="1400" dirty="0"/>
              <a:t>  Tag: Vendor Specific: Microsoft Corp.: WPS</a:t>
            </a:r>
          </a:p>
          <a:p>
            <a:pPr marL="0" indent="0"/>
            <a:r>
              <a:rPr lang="en-US" sz="1400" dirty="0"/>
              <a:t>  Tag: Vendor Specific: Wi-Fi Alliance: P2P</a:t>
            </a:r>
          </a:p>
          <a:p>
            <a:pPr marL="0" indent="0"/>
            <a:r>
              <a:rPr lang="en-US" sz="1400" dirty="0"/>
              <a:t>  Tag: Vendor Specific: Microsoft Corp.: </a:t>
            </a:r>
          </a:p>
          <a:p>
            <a:pPr marL="0" indent="0"/>
            <a:r>
              <a:rPr lang="en-US" sz="1400" dirty="0"/>
              <a:t>  Tag: Vendor Specific: Broadcom</a:t>
            </a:r>
          </a:p>
        </p:txBody>
      </p:sp>
      <p:sp>
        <p:nvSpPr>
          <p:cNvPr id="7" name="Content Placeholder 6">
            <a:extLst>
              <a:ext uri="{FF2B5EF4-FFF2-40B4-BE49-F238E27FC236}">
                <a16:creationId xmlns:a16="http://schemas.microsoft.com/office/drawing/2014/main" id="{306EE0B6-3A75-47ED-AFAF-1D0232DBF36F}"/>
              </a:ext>
            </a:extLst>
          </p:cNvPr>
          <p:cNvSpPr>
            <a:spLocks noGrp="1"/>
          </p:cNvSpPr>
          <p:nvPr>
            <p:ph sz="half" idx="2"/>
          </p:nvPr>
        </p:nvSpPr>
        <p:spPr>
          <a:xfrm>
            <a:off x="4494213" y="2971801"/>
            <a:ext cx="3810000" cy="3408542"/>
          </a:xfrm>
        </p:spPr>
        <p:txBody>
          <a:bodyPr/>
          <a:lstStyle/>
          <a:p>
            <a:r>
              <a:rPr lang="en-US" sz="1400" dirty="0"/>
              <a:t>IEEE 802.11 Wireless Management</a:t>
            </a:r>
          </a:p>
          <a:p>
            <a:r>
              <a:rPr lang="en-US" sz="1400" dirty="0"/>
              <a:t>  Tag: Vendor Specific: Broadcom</a:t>
            </a:r>
          </a:p>
          <a:p>
            <a:r>
              <a:rPr lang="en-US" sz="1400" dirty="0"/>
              <a:t>  Tag: Vendor Specific: Epigram, Inc.: HT Capabilities (802.11n D1.10)</a:t>
            </a:r>
          </a:p>
          <a:p>
            <a:endParaRPr lang="en-US" sz="1400" dirty="0"/>
          </a:p>
          <a:p>
            <a:r>
              <a:rPr lang="en-US" sz="1400" dirty="0"/>
              <a:t>IEEE 802.11 Wireless Management</a:t>
            </a:r>
          </a:p>
          <a:p>
            <a:r>
              <a:rPr lang="en-US" sz="1400" dirty="0"/>
              <a:t>   Tag: Vendor Specific: Wi-Fi Alliance: Multi Band Operation - Optimized Connectivity Experience</a:t>
            </a:r>
          </a:p>
          <a:p>
            <a:endParaRPr lang="en-US" sz="1400" dirty="0"/>
          </a:p>
          <a:p>
            <a:r>
              <a:rPr lang="en-US" sz="1400" dirty="0"/>
              <a:t>IEEE 802.11 Wireless Management</a:t>
            </a:r>
          </a:p>
          <a:p>
            <a:r>
              <a:rPr lang="en-US" sz="1400" dirty="0"/>
              <a:t>  Tag: Vendor Specific: Microsoft Corp.: WPS</a:t>
            </a:r>
          </a:p>
        </p:txBody>
      </p:sp>
      <p:sp>
        <p:nvSpPr>
          <p:cNvPr id="4" name="Date Placeholder 3">
            <a:extLst>
              <a:ext uri="{FF2B5EF4-FFF2-40B4-BE49-F238E27FC236}">
                <a16:creationId xmlns:a16="http://schemas.microsoft.com/office/drawing/2014/main" id="{1D200212-03B4-4195-9CE5-C07829816D81}"/>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AF5CE7DC-D205-4552-B037-53BE08A8B488}"/>
              </a:ext>
            </a:extLst>
          </p:cNvPr>
          <p:cNvSpPr>
            <a:spLocks noGrp="1"/>
          </p:cNvSpPr>
          <p:nvPr>
            <p:ph type="ftr" idx="11"/>
          </p:nvPr>
        </p:nvSpPr>
        <p:spPr/>
        <p:txBody>
          <a:bodyPr/>
          <a:lstStyle/>
          <a:p>
            <a:r>
              <a:rPr lang="en-GB"/>
              <a:t>Kurt Lumbatis, CommScope</a:t>
            </a:r>
            <a:endParaRPr lang="en-GB" dirty="0"/>
          </a:p>
        </p:txBody>
      </p:sp>
      <p:sp>
        <p:nvSpPr>
          <p:cNvPr id="6" name="Slide Number Placeholder 5">
            <a:extLst>
              <a:ext uri="{FF2B5EF4-FFF2-40B4-BE49-F238E27FC236}">
                <a16:creationId xmlns:a16="http://schemas.microsoft.com/office/drawing/2014/main" id="{B631AAE8-3AFF-487C-AAB0-5834614A9F48}"/>
              </a:ext>
            </a:extLst>
          </p:cNvPr>
          <p:cNvSpPr>
            <a:spLocks noGrp="1"/>
          </p:cNvSpPr>
          <p:nvPr>
            <p:ph type="sldNum" idx="12"/>
          </p:nvPr>
        </p:nvSpPr>
        <p:spPr/>
        <p:txBody>
          <a:bodyPr/>
          <a:lstStyle/>
          <a:p>
            <a:r>
              <a:rPr lang="en-GB"/>
              <a:t>Slide </a:t>
            </a:r>
            <a:fld id="{D09C756B-EB39-4236-ADBB-73052B179AE4}" type="slidenum">
              <a:rPr lang="en-GB" smtClean="0"/>
              <a:pPr/>
              <a:t>9</a:t>
            </a:fld>
            <a:endParaRPr lang="en-GB"/>
          </a:p>
        </p:txBody>
      </p:sp>
      <p:sp>
        <p:nvSpPr>
          <p:cNvPr id="8" name="TextBox 7">
            <a:extLst>
              <a:ext uri="{FF2B5EF4-FFF2-40B4-BE49-F238E27FC236}">
                <a16:creationId xmlns:a16="http://schemas.microsoft.com/office/drawing/2014/main" id="{546A137E-291D-49E2-957E-4BB0CE04ADDF}"/>
              </a:ext>
            </a:extLst>
          </p:cNvPr>
          <p:cNvSpPr txBox="1"/>
          <p:nvPr/>
        </p:nvSpPr>
        <p:spPr>
          <a:xfrm>
            <a:off x="533401" y="1676402"/>
            <a:ext cx="8077200" cy="1200329"/>
          </a:xfrm>
          <a:prstGeom prst="rect">
            <a:avLst/>
          </a:prstGeom>
          <a:noFill/>
        </p:spPr>
        <p:txBody>
          <a:bodyPr wrap="square" rtlCol="0">
            <a:spAutoFit/>
          </a:bodyPr>
          <a:lstStyle/>
          <a:p>
            <a:pPr marL="342900" indent="-342900" eaLnBrk="1" hangingPunct="1">
              <a:spcBef>
                <a:spcPts val="600"/>
              </a:spcBef>
              <a:buFont typeface="Arial" panose="020B0604020202020204" pitchFamily="34" charset="0"/>
              <a:buChar char="•"/>
              <a:defRPr/>
            </a:pPr>
            <a:r>
              <a:rPr lang="en-US" b="1" kern="0" dirty="0">
                <a:solidFill>
                  <a:srgbClr val="000000"/>
                </a:solidFill>
                <a:latin typeface="Times New Roman"/>
                <a:ea typeface="MS Gothic"/>
              </a:rPr>
              <a:t>Many devices place Vendor Specific Extensions in Probes.  This Vendor Specific Information may allow back end systems to further fingerprint devices.   </a:t>
            </a:r>
          </a:p>
        </p:txBody>
      </p:sp>
      <p:cxnSp>
        <p:nvCxnSpPr>
          <p:cNvPr id="9" name="Straight Connector 8">
            <a:extLst>
              <a:ext uri="{FF2B5EF4-FFF2-40B4-BE49-F238E27FC236}">
                <a16:creationId xmlns:a16="http://schemas.microsoft.com/office/drawing/2014/main" id="{684A9DC2-9278-4DAD-8DA7-B1758390E222}"/>
              </a:ext>
            </a:extLst>
          </p:cNvPr>
          <p:cNvCxnSpPr/>
          <p:nvPr/>
        </p:nvCxnSpPr>
        <p:spPr bwMode="auto">
          <a:xfrm flipV="1">
            <a:off x="685800" y="4267200"/>
            <a:ext cx="3659188" cy="294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3F9CDBA0-8025-4847-818A-3CE348232D59}"/>
              </a:ext>
            </a:extLst>
          </p:cNvPr>
          <p:cNvCxnSpPr/>
          <p:nvPr/>
        </p:nvCxnSpPr>
        <p:spPr bwMode="auto">
          <a:xfrm flipV="1">
            <a:off x="4569619" y="4252470"/>
            <a:ext cx="3659188" cy="294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D2EF55FA-6C61-4E3F-9473-ADF16EC8469A}"/>
              </a:ext>
            </a:extLst>
          </p:cNvPr>
          <p:cNvCxnSpPr/>
          <p:nvPr/>
        </p:nvCxnSpPr>
        <p:spPr bwMode="auto">
          <a:xfrm flipV="1">
            <a:off x="4609306" y="5498148"/>
            <a:ext cx="3659188" cy="2946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515779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3353</TotalTime>
  <Words>1186</Words>
  <Application>Microsoft Office PowerPoint</Application>
  <PresentationFormat>On-screen Show (4:3)</PresentationFormat>
  <Paragraphs>164</Paragraphs>
  <Slides>13</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Office Theme</vt:lpstr>
      <vt:lpstr>Document</vt:lpstr>
      <vt:lpstr>Device Fingerprinting Leading to PCI Capture</vt:lpstr>
      <vt:lpstr>Abstract</vt:lpstr>
      <vt:lpstr>Background</vt:lpstr>
      <vt:lpstr>Directed Probes</vt:lpstr>
      <vt:lpstr>Directed Probes</vt:lpstr>
      <vt:lpstr>Directed Probes</vt:lpstr>
      <vt:lpstr>Capabilities Reporting </vt:lpstr>
      <vt:lpstr>Capabilities Gathering</vt:lpstr>
      <vt:lpstr>Vendor Specific Information</vt:lpstr>
      <vt:lpstr>Directed Probes</vt:lpstr>
      <vt:lpstr>Capabilities Advertisements</vt:lpstr>
      <vt:lpstr>Vendor Specific Information</vt:lpstr>
      <vt:lpstr>References</vt:lpstr>
    </vt:vector>
  </TitlesOfParts>
  <Company>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Fingerprinting Leading to PCI Capture]</dc:title>
  <dc:creator>Kurt</dc:creator>
  <cp:lastModifiedBy>Lumbatis, Kurt</cp:lastModifiedBy>
  <cp:revision>12</cp:revision>
  <cp:lastPrinted>1601-01-01T00:00:00Z</cp:lastPrinted>
  <dcterms:created xsi:type="dcterms:W3CDTF">2021-07-16T13:23:03Z</dcterms:created>
  <dcterms:modified xsi:type="dcterms:W3CDTF">2021-09-17T12:55:25Z</dcterms:modified>
</cp:coreProperties>
</file>