
<file path=[Content_Types].xml><?xml version="1.0" encoding="utf-8"?>
<Types xmlns="http://schemas.openxmlformats.org/package/2006/content-types">
  <Default Extension="doc" ContentType="application/msword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6" r:id="rId2"/>
    <p:sldId id="257" r:id="rId3"/>
    <p:sldId id="266" r:id="rId4"/>
    <p:sldId id="262" r:id="rId5"/>
    <p:sldId id="267" r:id="rId6"/>
    <p:sldId id="265" r:id="rId7"/>
    <p:sldId id="263" r:id="rId8"/>
    <p:sldId id="268" r:id="rId9"/>
    <p:sldId id="271" r:id="rId10"/>
    <p:sldId id="269" r:id="rId11"/>
    <p:sldId id="270" r:id="rId12"/>
    <p:sldId id="272" r:id="rId13"/>
    <p:sldId id="264" r:id="rId14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B9FA2FE-783E-498F-845E-584273BF98F0}" v="54" dt="2021-08-25T14:57:01.33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763" autoAdjust="0"/>
    <p:restoredTop sz="94660"/>
  </p:normalViewPr>
  <p:slideViewPr>
    <p:cSldViewPr>
      <p:cViewPr varScale="1">
        <p:scale>
          <a:sx n="112" d="100"/>
          <a:sy n="112" d="100"/>
        </p:scale>
        <p:origin x="1782" y="8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>
      <p:cViewPr varScale="1">
        <p:scale>
          <a:sx n="84" d="100"/>
          <a:sy n="84" d="100"/>
        </p:scale>
        <p:origin x="3810" y="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8/25/2021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43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4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6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892285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7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13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August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Kurt Lumbatis, CommScope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4CFD17-DAA6-463A-B6C4-26D9F0EDF28D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August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622525-5FB5-4178-B658-FD07D28AE6F1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Kurt Lumbatis, CommScope</a:t>
            </a:r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AED042E-4D5D-427F-9B4B-4C9003DB598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August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Kurt Lumbatis, CommScope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1" y="1981201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1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August 2021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Kurt Lumbatis, CommScope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August 2021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5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Kurt Lumbatis, CommScope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August 2021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Kurt Lumbatis, CommScope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August 2021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Kurt Lumbatis, CommScope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August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Kurt Lumbatis, CommScope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1" y="685802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2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August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Kurt Lumbatis, CommScope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1" y="685802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1" y="1981201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3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August 2021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5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Kurt Lumbatis, CommScope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9" y="6475415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4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9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802.11-21/1183r2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_-_2003_Document.doc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>
          <a:xfrm>
            <a:off x="696914" y="333375"/>
            <a:ext cx="2303451" cy="273050"/>
          </a:xfrm>
        </p:spPr>
        <p:txBody>
          <a:bodyPr/>
          <a:lstStyle/>
          <a:p>
            <a:r>
              <a:rPr lang="en-US"/>
              <a:t>August 2021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5500694" y="6475415"/>
            <a:ext cx="3041644" cy="180975"/>
          </a:xfrm>
        </p:spPr>
        <p:txBody>
          <a:bodyPr/>
          <a:lstStyle/>
          <a:p>
            <a:r>
              <a:rPr lang="en-GB" dirty="0"/>
              <a:t>Kurt Lumbatis, CommScope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90" y="6475415"/>
            <a:ext cx="528637" cy="363537"/>
          </a:xfrm>
        </p:spPr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800" dirty="0"/>
              <a:t>Device Fingerprinting Leading to PCI Capture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2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2021-08-12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02270832"/>
              </p:ext>
            </p:extLst>
          </p:nvPr>
        </p:nvGraphicFramePr>
        <p:xfrm>
          <a:off x="515938" y="2268538"/>
          <a:ext cx="8066087" cy="4271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079698" imgH="4279687" progId="Word.Document.8">
                  <p:embed/>
                </p:oleObj>
              </mc:Choice>
              <mc:Fallback>
                <p:oleObj name="Document" r:id="rId3" imgW="8079698" imgH="4279687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5938" y="2268538"/>
                        <a:ext cx="8066087" cy="427196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913156-CE65-4923-8081-B08F3E1D14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Directed Probes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66FB4C-5BEE-4F17-A31B-3E8A82FD84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Straw Poll 1)</a:t>
            </a:r>
          </a:p>
          <a:p>
            <a:r>
              <a:rPr lang="en-US" dirty="0"/>
              <a:t>	Is the use of directed Probes from a STA a use case this working group wishes to address?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4A8514-E6D2-4186-B239-22C3CC74BD08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August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C4D4DB-B758-4452-B30D-5573D0C91D01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Kurt Lumbatis, CommScope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9E12E4-2FE5-4FC0-B48B-130F3BE42C3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34940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996DDA-7F16-4068-A29B-279E7C2737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Capabilities Advertisements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94458A-52B4-4489-BFAC-75BE658CEA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Straw Poll 2)</a:t>
            </a:r>
          </a:p>
          <a:p>
            <a:r>
              <a:rPr lang="en-US" dirty="0"/>
              <a:t>	Is the advertisement of device capabilities which may be gathered and utilized to gather PCI which may lead to PII information gathering something this working group wishes to address?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E6E6E5-390F-42D5-93E8-4C20D5659782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August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41BFD4-6D72-4D72-8C7F-1544A6ADE3CD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Kurt Lumbatis, CommScope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3E7EB1-C008-4613-BA8D-4367B2CC33F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11530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996DDA-7F16-4068-A29B-279E7C2737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Vendor Specific Information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94458A-52B4-4489-BFAC-75BE658CEA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Straw Poll 3</a:t>
            </a:r>
          </a:p>
          <a:p>
            <a:r>
              <a:rPr lang="en-US" dirty="0"/>
              <a:t>	Is the advertisement of Vendor Specific Information which may lead to device fingerprinting and/or PCI information gathering something this working group wishes to address?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E6E6E5-390F-42D5-93E8-4C20D5659782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August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41BFD4-6D72-4D72-8C7F-1544A6ADE3CD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Kurt Lumbatis, CommScope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3E7EB1-C008-4613-BA8D-4367B2CC33F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021167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714350" y="357166"/>
            <a:ext cx="2374889" cy="273050"/>
          </a:xfrm>
        </p:spPr>
        <p:txBody>
          <a:bodyPr/>
          <a:lstStyle/>
          <a:p>
            <a:r>
              <a:rPr lang="en-US"/>
              <a:t>August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6215074" y="6475415"/>
            <a:ext cx="2327264" cy="180975"/>
          </a:xfrm>
        </p:spPr>
        <p:txBody>
          <a:bodyPr/>
          <a:lstStyle/>
          <a:p>
            <a:r>
              <a:rPr lang="en-GB"/>
              <a:t>Kurt Lumbatis, CommScope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90" y="6475415"/>
            <a:ext cx="528637" cy="363537"/>
          </a:xfrm>
        </p:spPr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13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2"/>
            <a:ext cx="7772400" cy="4208463"/>
          </a:xfrm>
          <a:ln/>
        </p:spPr>
        <p:txBody>
          <a:bodyPr/>
          <a:lstStyle/>
          <a:p>
            <a:r>
              <a:rPr lang="en-US" dirty="0"/>
              <a:t>Document references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Why MAC Address Randomization is not Enough: An Analysis of Wi-Fi Network Discovery Mechanisms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11-21-0839r0, 11-19-0489r0, 11-20-940r0, 11-20-746r1</a:t>
            </a:r>
          </a:p>
          <a:p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4" y="333375"/>
            <a:ext cx="2589203" cy="273050"/>
          </a:xfrm>
        </p:spPr>
        <p:txBody>
          <a:bodyPr/>
          <a:lstStyle/>
          <a:p>
            <a:r>
              <a:rPr lang="en-US"/>
              <a:t>August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500694" y="6475415"/>
            <a:ext cx="3041644" cy="180975"/>
          </a:xfrm>
        </p:spPr>
        <p:txBody>
          <a:bodyPr/>
          <a:lstStyle/>
          <a:p>
            <a:r>
              <a:rPr lang="en-GB"/>
              <a:t>Kurt Lumbatis, CommScope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90" y="6475415"/>
            <a:ext cx="528637" cy="363537"/>
          </a:xfrm>
        </p:spPr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Personally Correlated Information may be captured and utilized to obtain Personally Identifiable Information from unencrypted frames (Probe Request, Authentication, Association).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14BD2A-A82A-4EA5-BC68-6E67AF3939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2" y="685801"/>
            <a:ext cx="7770813" cy="457200"/>
          </a:xfrm>
        </p:spPr>
        <p:txBody>
          <a:bodyPr/>
          <a:lstStyle/>
          <a:p>
            <a:r>
              <a:rPr lang="en-US" dirty="0"/>
              <a:t>Background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0B66BA-E328-4482-BE75-36863CEA83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2" y="1222378"/>
            <a:ext cx="7770813" cy="4872036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Capturing many different 802.11 packet flows and performing analysis on them has led to some conclusions with regards to information which may be gathered from devices.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Per previous presentations around ‘device fingerprinting’ I’ve done some analysis on data captures and will offer some use cases where this data may be used to:</a:t>
            </a:r>
          </a:p>
          <a:p>
            <a:pPr marL="857250" lvl="1" indent="-457200">
              <a:buAutoNum type="arabicParenR"/>
            </a:pPr>
            <a:r>
              <a:rPr lang="en-US" dirty="0"/>
              <a:t>Correlate Information on devices</a:t>
            </a:r>
          </a:p>
          <a:p>
            <a:pPr marL="857250" lvl="1" indent="-457200">
              <a:buAutoNum type="arabicParenR"/>
            </a:pPr>
            <a:r>
              <a:rPr lang="en-US" dirty="0"/>
              <a:t>Provide PCI from devices</a:t>
            </a:r>
          </a:p>
          <a:p>
            <a:pPr marL="857250" lvl="1" indent="-457200">
              <a:buAutoNum type="arabicParenR"/>
            </a:pPr>
            <a:r>
              <a:rPr lang="en-US" dirty="0"/>
              <a:t>Possibly provide PII from devices</a:t>
            </a:r>
          </a:p>
          <a:p>
            <a:pPr marL="0" indent="0"/>
            <a:r>
              <a:rPr lang="en-US" dirty="0"/>
              <a:t> 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18F660-E38B-4004-BB70-3F6F1BC2E9C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August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FD0C69-EFB6-46BE-9729-7A7E42F281FC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Kurt Lumbatis, CommScope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6183C8-A680-48C8-8FD4-00F7B0A29B0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44149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714350" y="357166"/>
            <a:ext cx="2374889" cy="273050"/>
          </a:xfrm>
        </p:spPr>
        <p:txBody>
          <a:bodyPr/>
          <a:lstStyle/>
          <a:p>
            <a:r>
              <a:rPr lang="en-US"/>
              <a:t>August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6286512" y="6475415"/>
            <a:ext cx="2255826" cy="180975"/>
          </a:xfrm>
        </p:spPr>
        <p:txBody>
          <a:bodyPr/>
          <a:lstStyle/>
          <a:p>
            <a:r>
              <a:rPr lang="en-GB"/>
              <a:t>Kurt Lumbatis, CommScope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90" y="6475415"/>
            <a:ext cx="528637" cy="363537"/>
          </a:xfrm>
        </p:spPr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4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5"/>
            <a:ext cx="7772400" cy="611187"/>
          </a:xfrm>
          <a:ln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r>
              <a:rPr lang="en-US" dirty="0"/>
              <a:t>Directed Probes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219200"/>
            <a:ext cx="7772400" cy="4876800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dirty="0"/>
              <a:t>Clients which actively probe by placing an SSID in the SSID Parameter TLV become trivial to track.</a:t>
            </a:r>
          </a:p>
          <a:p>
            <a:pPr marL="457200" lvl="1" indent="0"/>
            <a:r>
              <a:rPr lang="en-GB" sz="1600" dirty="0"/>
              <a:t> Tag: SSID parameter set: ARRIS-IOT-5G</a:t>
            </a:r>
          </a:p>
          <a:p>
            <a:pPr marL="457200" lvl="1" indent="0"/>
            <a:r>
              <a:rPr lang="en-GB" sz="1600" dirty="0"/>
              <a:t>            Tag Number: SSID parameter set (0)</a:t>
            </a:r>
          </a:p>
          <a:p>
            <a:pPr marL="457200" lvl="1" indent="0"/>
            <a:r>
              <a:rPr lang="en-GB" sz="1600" dirty="0"/>
              <a:t>            Tag length: 12</a:t>
            </a:r>
          </a:p>
          <a:p>
            <a:pPr marL="457200" lvl="1" indent="0"/>
            <a:r>
              <a:rPr lang="en-GB" sz="1600" dirty="0"/>
              <a:t>            SSID: ARRIS-IOT-5G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GB" dirty="0"/>
              <a:t>Multiple Directed Probes from the same device makes the device even easier to track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GB" sz="1600" dirty="0"/>
              <a:t>Apple_b1:a9:f0        Broadcast             802.11   217    Probe Request, SN=847, FN=0, Flags=........C, SSID=</a:t>
            </a:r>
            <a:r>
              <a:rPr lang="en-GB" sz="1600" dirty="0" err="1"/>
              <a:t>TMobileWingman</a:t>
            </a:r>
            <a:endParaRPr lang="en-GB" sz="1600" dirty="0"/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1600" dirty="0"/>
              <a:t>Apple_b1:a9:f0        Broadcast             802.11   183    Probe Request, SN=788, FN=0, Flags=........C, SSID=ARRIS-IOT-5G</a:t>
            </a:r>
            <a:endParaRPr lang="en-GB" sz="1600" dirty="0"/>
          </a:p>
          <a:p>
            <a:pPr marL="800100" lvl="1">
              <a:buFont typeface="Arial" panose="020B0604020202020204" pitchFamily="34" charset="0"/>
              <a:buChar char="•"/>
            </a:pP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3F919A-25FA-4B4C-924E-69A10ACA6E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Directed Probes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A7CA9B-3060-4119-9E41-461643D051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2" y="1600202"/>
            <a:ext cx="7770813" cy="4494213"/>
          </a:xfrm>
        </p:spPr>
        <p:txBody>
          <a:bodyPr/>
          <a:lstStyle/>
          <a:p>
            <a:pPr marL="400050">
              <a:buFont typeface="Arial" panose="020B0604020202020204" pitchFamily="34" charset="0"/>
              <a:buChar char="•"/>
              <a:defRPr/>
            </a:pPr>
            <a:r>
              <a:rPr lang="en-GB" dirty="0">
                <a:latin typeface="Times New Roman"/>
                <a:ea typeface="MS Gothic"/>
              </a:rPr>
              <a:t>Users who utilize personally identifiable information in their network’s SSID open themselves to further information gathering including PII. </a:t>
            </a:r>
          </a:p>
          <a:p>
            <a:pPr marL="514350" lvl="1" indent="0">
              <a:defRPr/>
            </a:pPr>
            <a:r>
              <a:rPr lang="en-GB" sz="1600" dirty="0">
                <a:latin typeface="Times New Roman"/>
                <a:ea typeface="MS Gothic"/>
              </a:rPr>
              <a:t> </a:t>
            </a:r>
          </a:p>
          <a:p>
            <a:pPr marL="514350" lvl="1" indent="0">
              <a:defRPr/>
            </a:pPr>
            <a:r>
              <a:rPr lang="en-GB" sz="1600" dirty="0">
                <a:latin typeface="Times New Roman"/>
                <a:ea typeface="MS Gothic"/>
              </a:rPr>
              <a:t>Tag: SSID parameter set: JohnDoe24 (name changed to protect the innocent)</a:t>
            </a:r>
          </a:p>
          <a:p>
            <a:pPr marL="514350" lvl="1" indent="0">
              <a:defRPr/>
            </a:pPr>
            <a:r>
              <a:rPr lang="en-GB" sz="1600" dirty="0">
                <a:latin typeface="Times New Roman"/>
                <a:ea typeface="MS Gothic"/>
              </a:rPr>
              <a:t>            Tag Number: SSID parameter set (0)</a:t>
            </a:r>
          </a:p>
          <a:p>
            <a:pPr marL="514350" lvl="1" indent="0">
              <a:defRPr/>
            </a:pPr>
            <a:r>
              <a:rPr lang="en-GB" sz="1600" dirty="0">
                <a:latin typeface="Times New Roman"/>
                <a:ea typeface="MS Gothic"/>
              </a:rPr>
              <a:t>            Tag length: 12</a:t>
            </a:r>
          </a:p>
          <a:p>
            <a:pPr marL="514350" lvl="1" indent="0">
              <a:defRPr/>
            </a:pPr>
            <a:r>
              <a:rPr lang="en-GB" sz="1600" dirty="0">
                <a:latin typeface="Times New Roman"/>
                <a:ea typeface="MS Gothic"/>
              </a:rPr>
              <a:t>            SSID: JohnDoe24 (name changed to protect the innocent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AEF78D-3558-476F-B695-566B65E0532D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August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9F9A81-DD48-46BA-ACBC-C1DA69B13E04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Kurt Lumbatis, CommScope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ED7351-2D43-4231-A8FF-17334C9DF47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76642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714350" y="357166"/>
            <a:ext cx="2374889" cy="273050"/>
          </a:xfrm>
        </p:spPr>
        <p:txBody>
          <a:bodyPr/>
          <a:lstStyle/>
          <a:p>
            <a:r>
              <a:rPr lang="en-US"/>
              <a:t>August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6286512" y="6475415"/>
            <a:ext cx="2255826" cy="180975"/>
          </a:xfrm>
        </p:spPr>
        <p:txBody>
          <a:bodyPr/>
          <a:lstStyle/>
          <a:p>
            <a:r>
              <a:rPr lang="en-GB"/>
              <a:t>Kurt Lumbatis, CommScope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90" y="6475415"/>
            <a:ext cx="528637" cy="363537"/>
          </a:xfrm>
        </p:spPr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6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5"/>
            <a:ext cx="7772400" cy="611187"/>
          </a:xfrm>
          <a:ln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r>
              <a:rPr lang="en-US" dirty="0"/>
              <a:t>Directed Probes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219200"/>
            <a:ext cx="7772400" cy="4876800"/>
          </a:xfrm>
          <a:ln/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A system capturing Probe Requests for analysis may obtain PCI and sometimes PII from devices which perform directed Probe Requests.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This will be difficult to address without a loss of some speed in (re)association times when (re)joining a network.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GB" dirty="0"/>
              <a:t>Possible Solutions</a:t>
            </a:r>
          </a:p>
          <a:p>
            <a:pPr marL="1085850" lvl="2">
              <a:buFont typeface="Arial" panose="020B0604020202020204" pitchFamily="34" charset="0"/>
              <a:buChar char="•"/>
            </a:pPr>
            <a:r>
              <a:rPr lang="en-GB" dirty="0"/>
              <a:t>Only use directed probes when in proximity to the ‘known’ network</a:t>
            </a:r>
          </a:p>
          <a:p>
            <a:pPr marL="1543050" lvl="3">
              <a:buFont typeface="Arial" panose="020B0604020202020204" pitchFamily="34" charset="0"/>
              <a:buChar char="•"/>
            </a:pPr>
            <a:r>
              <a:rPr lang="en-GB" dirty="0"/>
              <a:t>Drawback is time to perform passive scans prior to directed Probes</a:t>
            </a:r>
          </a:p>
          <a:p>
            <a:pPr marL="1085850" lvl="2">
              <a:buFont typeface="Arial" panose="020B0604020202020204" pitchFamily="34" charset="0"/>
              <a:buChar char="•"/>
            </a:pPr>
            <a:r>
              <a:rPr lang="en-GB" dirty="0"/>
              <a:t>Advise STA devices to NOT perform directed probes, only Wildcard SSID Probes.</a:t>
            </a:r>
          </a:p>
          <a:p>
            <a:pPr marL="1543050" lvl="3">
              <a:buFont typeface="Arial" panose="020B0604020202020204" pitchFamily="34" charset="0"/>
              <a:buChar char="•"/>
            </a:pPr>
            <a:r>
              <a:rPr lang="en-GB" dirty="0"/>
              <a:t>May break current functionality or increase association times.</a:t>
            </a:r>
          </a:p>
        </p:txBody>
      </p:sp>
    </p:spTree>
    <p:extLst>
      <p:ext uri="{BB962C8B-B14F-4D97-AF65-F5344CB8AC3E}">
        <p14:creationId xmlns:p14="http://schemas.microsoft.com/office/powerpoint/2010/main" val="416233940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2" y="685801"/>
            <a:ext cx="7770813" cy="533400"/>
          </a:xfrm>
          <a:ln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r>
              <a:rPr lang="en-US" dirty="0"/>
              <a:t>Capabilities Reporting </a:t>
            </a:r>
          </a:p>
        </p:txBody>
      </p:sp>
      <p:sp>
        <p:nvSpPr>
          <p:cNvPr id="10242" name="Rectangle 2"/>
          <p:cNvSpPr>
            <a:spLocks noGrp="1" noChangeArrowheads="1"/>
          </p:cNvSpPr>
          <p:nvPr>
            <p:ph sz="half" idx="1"/>
          </p:nvPr>
        </p:nvSpPr>
        <p:spPr>
          <a:xfrm>
            <a:off x="685802" y="2498908"/>
            <a:ext cx="3808413" cy="3595507"/>
          </a:xfrm>
          <a:ln/>
        </p:spPr>
        <p:txBody>
          <a:bodyPr/>
          <a:lstStyle/>
          <a:p>
            <a:pPr lvl="1"/>
            <a:r>
              <a:rPr lang="en-US" sz="1400" dirty="0"/>
              <a:t>IEEE 802.11 Wireless Management</a:t>
            </a:r>
          </a:p>
          <a:p>
            <a:pPr lvl="1"/>
            <a:r>
              <a:rPr lang="en-US" sz="1400" dirty="0"/>
              <a:t>    Tagged parameters (153 bytes)</a:t>
            </a:r>
          </a:p>
          <a:p>
            <a:pPr lvl="1"/>
            <a:r>
              <a:rPr lang="en-US" sz="1400" dirty="0"/>
              <a:t>	Tag: HT Capabilities (802.11n D1.10)</a:t>
            </a:r>
          </a:p>
          <a:p>
            <a:pPr lvl="1"/>
            <a:r>
              <a:rPr lang="en-US" sz="1400" dirty="0"/>
              <a:t>        Tag: Extended Capabilities (8 octets)</a:t>
            </a:r>
          </a:p>
          <a:p>
            <a:pPr lvl="1"/>
            <a:r>
              <a:rPr lang="en-US" sz="1400" dirty="0"/>
              <a:t>        Tag: Interworking</a:t>
            </a:r>
          </a:p>
          <a:p>
            <a:pPr lvl="1"/>
            <a:r>
              <a:rPr lang="en-US" sz="1400" dirty="0"/>
              <a:t>        Tag: VHT Capabilities</a:t>
            </a:r>
          </a:p>
          <a:p>
            <a:pPr lvl="1"/>
            <a:endParaRPr lang="en-US" sz="1400" dirty="0"/>
          </a:p>
          <a:p>
            <a:pPr lvl="1"/>
            <a:r>
              <a:rPr lang="en-US" sz="1400" dirty="0"/>
              <a:t>IEEE 802.11 Wireless Management</a:t>
            </a:r>
          </a:p>
          <a:p>
            <a:pPr lvl="1"/>
            <a:r>
              <a:rPr lang="en-US" sz="1400" dirty="0"/>
              <a:t>    Tagged parameters (63 bytes)</a:t>
            </a:r>
          </a:p>
          <a:p>
            <a:pPr lvl="1"/>
            <a:r>
              <a:rPr lang="en-US" sz="1400" dirty="0"/>
              <a:t>        Tag: SSID parameter set: </a:t>
            </a:r>
            <a:r>
              <a:rPr lang="en-US" sz="1400" dirty="0" err="1"/>
              <a:t>home_ssid</a:t>
            </a:r>
            <a:endParaRPr lang="en-US" sz="1400" dirty="0"/>
          </a:p>
          <a:p>
            <a:pPr lvl="1"/>
            <a:r>
              <a:rPr lang="en-US" sz="1400" dirty="0"/>
              <a:t>        Tag: Supported Rates 6, 9, 12, 18, 24, 36, 48, 54, [Mbit/sec]</a:t>
            </a:r>
          </a:p>
          <a:p>
            <a:pPr lvl="1"/>
            <a:r>
              <a:rPr lang="en-US" sz="1400" dirty="0"/>
              <a:t>        Tag: HT Capabilities (802.11n D1.10)</a:t>
            </a:r>
          </a:p>
          <a:p>
            <a:pPr lvl="1"/>
            <a:r>
              <a:rPr lang="en-US" sz="1400" dirty="0"/>
              <a:t>        Tag: VHT Capabilities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9447A5-BA50-4B12-8728-ED80C80CDC6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6613" y="2498908"/>
            <a:ext cx="3810000" cy="3595507"/>
          </a:xfrm>
        </p:spPr>
        <p:txBody>
          <a:bodyPr/>
          <a:lstStyle/>
          <a:p>
            <a:r>
              <a:rPr lang="en-US" sz="1400" b="0" dirty="0"/>
              <a:t>IEEE 802.11 Wireless Management</a:t>
            </a:r>
          </a:p>
          <a:p>
            <a:r>
              <a:rPr lang="en-US" sz="1400" b="0" dirty="0"/>
              <a:t>    Tagged parameters (137 bytes)</a:t>
            </a:r>
          </a:p>
          <a:p>
            <a:r>
              <a:rPr lang="en-US" sz="1400" b="0" dirty="0"/>
              <a:t>      Tag: Supported Rates 1(B), 2(B), 5.5(B), 11(B), [Mbit/sec]</a:t>
            </a:r>
          </a:p>
          <a:p>
            <a:r>
              <a:rPr lang="en-US" sz="1400" b="0" dirty="0"/>
              <a:t>        Tag: Extended Supported Rates 6, 9, 12, 18, 24, 36, 48, 54, [Mbit/sec]</a:t>
            </a:r>
          </a:p>
          <a:p>
            <a:r>
              <a:rPr lang="en-US" sz="1400" b="0" dirty="0"/>
              <a:t>        Tag: DS Parameter set: Current Channel: 6</a:t>
            </a:r>
          </a:p>
          <a:p>
            <a:r>
              <a:rPr lang="en-US" sz="1400" b="0" dirty="0"/>
              <a:t>        Tag: HT Capabilities (802.11n D1.10)</a:t>
            </a:r>
          </a:p>
          <a:p>
            <a:r>
              <a:rPr lang="en-US" sz="1400" b="0" dirty="0"/>
              <a:t>        Tag: Extended Capabilities (8 octets)</a:t>
            </a:r>
          </a:p>
          <a:p>
            <a:r>
              <a:rPr lang="en-US" sz="1400" b="0" dirty="0"/>
              <a:t>        Ext Tag: HE Capabilities (IEEE Std 802.11ax/D3.0)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August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Kurt Lumbatis, CommScope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7</a:t>
            </a:fld>
            <a:endParaRPr lang="en-GB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F3454F0-EB79-4F4F-8484-F7854C889617}"/>
              </a:ext>
            </a:extLst>
          </p:cNvPr>
          <p:cNvSpPr txBox="1"/>
          <p:nvPr/>
        </p:nvSpPr>
        <p:spPr>
          <a:xfrm>
            <a:off x="1214439" y="1752602"/>
            <a:ext cx="1847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C2D4489-8DCD-40A4-BB32-204C030A3E12}"/>
              </a:ext>
            </a:extLst>
          </p:cNvPr>
          <p:cNvSpPr txBox="1"/>
          <p:nvPr/>
        </p:nvSpPr>
        <p:spPr>
          <a:xfrm>
            <a:off x="381002" y="1298579"/>
            <a:ext cx="807561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eaLnBrk="1" hangingPunct="1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en-US" b="1" kern="0" dirty="0">
                <a:solidFill>
                  <a:srgbClr val="000000"/>
                </a:solidFill>
                <a:latin typeface="Times New Roman"/>
                <a:ea typeface="MS Gothic"/>
              </a:rPr>
              <a:t>Most STAs when Probing include a great amount of information regarding Device Capabilities.  Examples are given below: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5375FB49-B7CF-4621-8B07-2BAF99047B77}"/>
              </a:ext>
            </a:extLst>
          </p:cNvPr>
          <p:cNvCxnSpPr>
            <a:stCxn id="10242" idx="1"/>
          </p:cNvCxnSpPr>
          <p:nvPr/>
        </p:nvCxnSpPr>
        <p:spPr bwMode="auto">
          <a:xfrm flipV="1">
            <a:off x="685800" y="4267200"/>
            <a:ext cx="3659188" cy="2946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5A624277-24C9-4892-9A27-81D27C9AEE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Capabilities Gathering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2FD41527-1C35-447C-8CEA-07BA168AAF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2" y="1524000"/>
            <a:ext cx="7770813" cy="4570414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Generally, there is enough unique information within the capability elements broadcast by a STA to be able to fingerprint a device (or device manufacturer).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Capabilities which are gathered can be analyzed by back-end systems capturing Probes to gain PCI information which could lead to PII information outside of the Network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Example, a device probes within an Apple Store.  APs and backend systems determine there is device which is VHT capable and is a Samsung device.  A text is sent to an associate to look for a person with a Samsung device or a device that could be upgraded to an HE capable device.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5173F8B-A879-46F1-92C8-355BE2285AFB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August 2021</a:t>
            </a:r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38DC239-8434-4451-A2C3-711F99ED8687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Kurt Lumbatis, CommScope</a:t>
            </a:r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D0DE095-0881-4BBA-A5AF-B774874F837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1CD163DD-D5E7-41DA-95F2-71530C24F8C3}" type="slidenum">
              <a:rPr lang="en-GB" smtClean="0"/>
              <a:pPr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46309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5CAB0C-D51C-4154-BC78-A454FEE9DC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Vendor Specific Information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6E5AB1-2F82-4C3B-83ED-585D7A50586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5802" y="2971800"/>
            <a:ext cx="3808413" cy="3408542"/>
          </a:xfrm>
        </p:spPr>
        <p:txBody>
          <a:bodyPr/>
          <a:lstStyle/>
          <a:p>
            <a:pPr marL="0" indent="0"/>
            <a:r>
              <a:rPr lang="en-US" sz="1400" dirty="0"/>
              <a:t>IEEE 802.11 Wireless Management</a:t>
            </a:r>
          </a:p>
          <a:p>
            <a:pPr marL="0" indent="0"/>
            <a:r>
              <a:rPr lang="en-US" sz="1400" dirty="0"/>
              <a:t>  Tag: Vendor Specific: Apple, Inc.</a:t>
            </a:r>
          </a:p>
          <a:p>
            <a:pPr marL="0" indent="0"/>
            <a:r>
              <a:rPr lang="en-US" sz="1400" dirty="0"/>
              <a:t>  Tag: Vendor Specific: Microsoft Corp.: </a:t>
            </a:r>
          </a:p>
          <a:p>
            <a:pPr marL="0" indent="0"/>
            <a:r>
              <a:rPr lang="en-US" sz="1400" dirty="0"/>
              <a:t>  Tag: Vendor Specific: Broadcom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IEEE 802.11 Wireless Management</a:t>
            </a:r>
          </a:p>
          <a:p>
            <a:pPr marL="0" indent="0"/>
            <a:r>
              <a:rPr lang="en-US" sz="1400" dirty="0"/>
              <a:t>  Tag: Vendor Specific: Microsoft Corp.: WPS</a:t>
            </a:r>
          </a:p>
          <a:p>
            <a:pPr marL="0" indent="0"/>
            <a:r>
              <a:rPr lang="en-US" sz="1400" dirty="0"/>
              <a:t>  Tag: Vendor Specific: Wi-Fi Alliance: P2P</a:t>
            </a:r>
          </a:p>
          <a:p>
            <a:pPr marL="0" indent="0"/>
            <a:r>
              <a:rPr lang="en-US" sz="1400" dirty="0"/>
              <a:t>  Tag: Vendor Specific: Microsoft Corp.: </a:t>
            </a:r>
          </a:p>
          <a:p>
            <a:pPr marL="0" indent="0"/>
            <a:r>
              <a:rPr lang="en-US" sz="1400" dirty="0"/>
              <a:t>  Tag: Vendor Specific: Broadcom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306EE0B6-3A75-47ED-AFAF-1D0232DBF3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494213" y="2971801"/>
            <a:ext cx="3810000" cy="3408542"/>
          </a:xfrm>
        </p:spPr>
        <p:txBody>
          <a:bodyPr/>
          <a:lstStyle/>
          <a:p>
            <a:r>
              <a:rPr lang="en-US" sz="1400" dirty="0"/>
              <a:t>IEEE 802.11 Wireless Management</a:t>
            </a:r>
          </a:p>
          <a:p>
            <a:r>
              <a:rPr lang="en-US" sz="1400" dirty="0"/>
              <a:t>  Tag: Vendor Specific: Broadcom</a:t>
            </a:r>
          </a:p>
          <a:p>
            <a:r>
              <a:rPr lang="en-US" sz="1400" dirty="0"/>
              <a:t>  Tag: Vendor Specific: Epigram, Inc.: HT Capabilities (802.11n D1.10)</a:t>
            </a:r>
          </a:p>
          <a:p>
            <a:endParaRPr lang="en-US" sz="1400" dirty="0"/>
          </a:p>
          <a:p>
            <a:r>
              <a:rPr lang="en-US" sz="1400" dirty="0"/>
              <a:t>IEEE 802.11 Wireless Management</a:t>
            </a:r>
          </a:p>
          <a:p>
            <a:r>
              <a:rPr lang="en-US" sz="1400" dirty="0"/>
              <a:t>   Tag: Vendor Specific: Wi-Fi Alliance: Multi Band Operation - Optimized Connectivity Experience</a:t>
            </a:r>
          </a:p>
          <a:p>
            <a:endParaRPr lang="en-US" sz="1400" dirty="0"/>
          </a:p>
          <a:p>
            <a:r>
              <a:rPr lang="en-US" sz="1400" dirty="0"/>
              <a:t>IEEE 802.11 Wireless Management</a:t>
            </a:r>
          </a:p>
          <a:p>
            <a:r>
              <a:rPr lang="en-US" sz="1400" dirty="0"/>
              <a:t>  Tag: Vendor Specific: Microsoft Corp.: WPS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200212-03B4-4195-9CE5-C07829816D81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August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5CE7DC-D205-4552-B037-53BE08A8B488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Kurt Lumbatis, CommScope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31AAE8-3AFF-487C-AAB0-5834614A9F4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9</a:t>
            </a:fld>
            <a:endParaRPr lang="en-GB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46A137E-291D-49E2-957E-4BB0CE04ADDF}"/>
              </a:ext>
            </a:extLst>
          </p:cNvPr>
          <p:cNvSpPr txBox="1"/>
          <p:nvPr/>
        </p:nvSpPr>
        <p:spPr>
          <a:xfrm>
            <a:off x="533401" y="1676402"/>
            <a:ext cx="8077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eaLnBrk="1" hangingPunct="1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en-US" b="1" kern="0" dirty="0">
                <a:solidFill>
                  <a:srgbClr val="000000"/>
                </a:solidFill>
                <a:latin typeface="Times New Roman"/>
                <a:ea typeface="MS Gothic"/>
              </a:rPr>
              <a:t>Many devices place Vendor Specific Extensions in Probes.  This Vendor Specific Information may allow back end systems to further fingerprint devices.   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684A9DC2-9278-4DAD-8DA7-B1758390E222}"/>
              </a:ext>
            </a:extLst>
          </p:cNvPr>
          <p:cNvCxnSpPr/>
          <p:nvPr/>
        </p:nvCxnSpPr>
        <p:spPr bwMode="auto">
          <a:xfrm flipV="1">
            <a:off x="685800" y="4267200"/>
            <a:ext cx="3659188" cy="2946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3F9CDBA0-8025-4847-818A-3CE348232D59}"/>
              </a:ext>
            </a:extLst>
          </p:cNvPr>
          <p:cNvCxnSpPr/>
          <p:nvPr/>
        </p:nvCxnSpPr>
        <p:spPr bwMode="auto">
          <a:xfrm flipV="1">
            <a:off x="4569619" y="4252470"/>
            <a:ext cx="3659188" cy="2946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D2EF55FA-6C61-4E3F-9473-ADF16EC8469A}"/>
              </a:ext>
            </a:extLst>
          </p:cNvPr>
          <p:cNvCxnSpPr/>
          <p:nvPr/>
        </p:nvCxnSpPr>
        <p:spPr bwMode="auto">
          <a:xfrm flipV="1">
            <a:off x="4609306" y="5498148"/>
            <a:ext cx="3659188" cy="2946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30515779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3221</TotalTime>
  <Words>1196</Words>
  <Application>Microsoft Office PowerPoint</Application>
  <PresentationFormat>On-screen Show (4:3)</PresentationFormat>
  <Paragraphs>160</Paragraphs>
  <Slides>13</Slides>
  <Notes>6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Times New Roman</vt:lpstr>
      <vt:lpstr>Office Theme</vt:lpstr>
      <vt:lpstr>Microsoft Word 97 - 2003 Document</vt:lpstr>
      <vt:lpstr>Device Fingerprinting Leading to PCI Capture</vt:lpstr>
      <vt:lpstr>Abstract</vt:lpstr>
      <vt:lpstr>Background</vt:lpstr>
      <vt:lpstr>Directed Probes</vt:lpstr>
      <vt:lpstr>Directed Probes</vt:lpstr>
      <vt:lpstr>Directed Probes</vt:lpstr>
      <vt:lpstr>Capabilities Reporting </vt:lpstr>
      <vt:lpstr>Capabilities Gathering</vt:lpstr>
      <vt:lpstr>Vendor Specific Information</vt:lpstr>
      <vt:lpstr>Directed Probes</vt:lpstr>
      <vt:lpstr>Capabilities Advertisements</vt:lpstr>
      <vt:lpstr>Vendor Specific Information</vt:lpstr>
      <vt:lpstr>References</vt:lpstr>
    </vt:vector>
  </TitlesOfParts>
  <Company>CommScope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[Device Fingerprinting Leading to PCI Capture]</dc:title>
  <dc:creator>Kurt</dc:creator>
  <cp:lastModifiedBy>Lumbatis, Kurt</cp:lastModifiedBy>
  <cp:revision>10</cp:revision>
  <cp:lastPrinted>1601-01-01T00:00:00Z</cp:lastPrinted>
  <dcterms:created xsi:type="dcterms:W3CDTF">2021-07-16T13:23:03Z</dcterms:created>
  <dcterms:modified xsi:type="dcterms:W3CDTF">2021-08-25T15:01:00Z</dcterms:modified>
</cp:coreProperties>
</file>