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6" r:id="rId4"/>
    <p:sldId id="262" r:id="rId5"/>
    <p:sldId id="267" r:id="rId6"/>
    <p:sldId id="265" r:id="rId7"/>
    <p:sldId id="263" r:id="rId8"/>
    <p:sldId id="268" r:id="rId9"/>
    <p:sldId id="271" r:id="rId10"/>
    <p:sldId id="269" r:id="rId11"/>
    <p:sldId id="270" r:id="rId12"/>
    <p:sldId id="272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D42D32-68D5-4DD0-886E-E327188F21A0}" v="14" dt="2021-08-10T17:02:15.0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12" d="100"/>
          <a:sy n="112" d="100"/>
        </p:scale>
        <p:origin x="1254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22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CFD17-DAA6-463A-B6C4-26D9F0EDF28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22525-5FB5-4178-B658-FD07D28AE6F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ED042E-4D5D-427F-9B4B-4C9003DB59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802.11-21/1183r0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Kurt Lumbatis, CommScope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Device Fingerprinting Leading to PCI Capture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05383"/>
              </p:ext>
            </p:extLst>
          </p:nvPr>
        </p:nvGraphicFramePr>
        <p:xfrm>
          <a:off x="515938" y="2271713"/>
          <a:ext cx="8075612" cy="269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762996" progId="Word.Document.8">
                  <p:embed/>
                </p:oleObj>
              </mc:Choice>
              <mc:Fallback>
                <p:oleObj name="Document" r:id="rId3" imgW="8245941" imgH="27629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1713"/>
                        <a:ext cx="8075612" cy="269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13156-CE65-4923-8081-B08F3E1D1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Probes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6FB4C-5BEE-4F17-A31B-3E8A82FD8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 1)</a:t>
            </a:r>
          </a:p>
          <a:p>
            <a:r>
              <a:rPr lang="en-US" dirty="0"/>
              <a:t>	Are the use of directed Probes from a STA a use case this working group wants to address?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A8514-E6D2-4186-B239-22C3CC74BD0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4D4DB-B758-4452-B30D-5573D0C91D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E12E4-2FE5-4FC0-B48B-130F3BE42C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494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96DDA-7F16-4068-A29B-279E7C27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Advertisements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4458A-52B4-4489-BFAC-75BE658CE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 2)</a:t>
            </a:r>
          </a:p>
          <a:p>
            <a:r>
              <a:rPr lang="en-US" dirty="0"/>
              <a:t>	Is the advertisement of device capabilities which may be gathered and utilized to gather PCI which may lead to PII information gathering something this working group wishes to address?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6E6E5-390F-42D5-93E8-4C20D565978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1BFD4-6D72-4D72-8C7F-1544A6ADE3C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E7EB1-C008-4613-BA8D-4367B2CC33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153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96DDA-7F16-4068-A29B-279E7C27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Specific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4458A-52B4-4489-BFAC-75BE658CE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  <a:p>
            <a:r>
              <a:rPr lang="en-US" dirty="0"/>
              <a:t>	Is the advertisement of Vendor Specific Information which may lead to device fingerprinting and/or PCI information gathering something this working group wants to address?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6E6E5-390F-42D5-93E8-4C20D565978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1BFD4-6D72-4D72-8C7F-1544A6ADE3C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E7EB1-C008-4613-BA8D-4367B2CC33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211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Document references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Why MAC Address Randomization is not Enough: An Analysis of Wi-Fi Network Discovery Mechanisms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11-21-0839r0, 11-19-0489r0, 11-20-940r0, 11-20-746r1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Personally Correlated Information may be captured and utilized to obtain Personally Identifiable Information from unencrypted frames (Probe Request, Authentication, Association).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4BD2A-A82A-4EA5-BC68-6E67AF393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B66BA-E328-4482-BE75-36863CEA8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22378"/>
            <a:ext cx="7770813" cy="48720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Capturing many different 802.11 packet flows and performing analysis on them has led to some startling conclusions with regards to information which may be gathered on devices.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 previous presentations around ‘device fingerprinting’ I’ve done some analysis on data captures and will offer some use cases where this data may be used to:</a:t>
            </a:r>
          </a:p>
          <a:p>
            <a:pPr marL="857250" lvl="1" indent="-457200">
              <a:buAutoNum type="arabicParenR"/>
            </a:pPr>
            <a:r>
              <a:rPr lang="en-US" dirty="0"/>
              <a:t>Correlate Information on devices</a:t>
            </a:r>
          </a:p>
          <a:p>
            <a:pPr marL="857250" lvl="1" indent="-457200">
              <a:buAutoNum type="arabicParenR"/>
            </a:pPr>
            <a:r>
              <a:rPr lang="en-US" dirty="0"/>
              <a:t>Provide PCI to the network.</a:t>
            </a:r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8F660-E38B-4004-BB70-3F6F1BC2E9C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D0C69-EFB6-46BE-9729-7A7E42F281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183C8-A680-48C8-8FD4-00F7B0A29B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414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11187"/>
          </a:xfrm>
          <a:ln/>
        </p:spPr>
        <p:txBody>
          <a:bodyPr lIns="90000" tIns="46800" rIns="90000" bIns="46800"/>
          <a:lstStyle/>
          <a:p>
            <a:r>
              <a:rPr lang="en-US" dirty="0"/>
              <a:t>Directed Probes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Clients which actively probe by placing an SSID in the SSID Parameter TLV become trivial to track.</a:t>
            </a:r>
          </a:p>
          <a:p>
            <a:pPr marL="457200" lvl="1" indent="0"/>
            <a:r>
              <a:rPr lang="en-GB" sz="1600" dirty="0"/>
              <a:t> Tag: SSID parameter set: ARRIS-IOT-5G</a:t>
            </a:r>
          </a:p>
          <a:p>
            <a:pPr marL="457200" lvl="1" indent="0"/>
            <a:r>
              <a:rPr lang="en-GB" sz="1600" dirty="0"/>
              <a:t>            Tag Number: SSID parameter set (0)</a:t>
            </a:r>
          </a:p>
          <a:p>
            <a:pPr marL="457200" lvl="1" indent="0"/>
            <a:r>
              <a:rPr lang="en-GB" sz="1600" dirty="0"/>
              <a:t>            Tag length: 12</a:t>
            </a:r>
          </a:p>
          <a:p>
            <a:pPr marL="457200" lvl="1" indent="0"/>
            <a:r>
              <a:rPr lang="en-GB" sz="1600" dirty="0"/>
              <a:t>            SSID: ARRIS-IOT-5G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GB" dirty="0"/>
              <a:t>Multiple Directed Probes from the same device makes the device even easier to track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GB" sz="1600" dirty="0"/>
              <a:t>Apple_b1:a9:f0        Broadcast             802.11   217    Probe Request, SN=847, FN=0, Flags=........C, SSID=</a:t>
            </a:r>
            <a:r>
              <a:rPr lang="en-GB" sz="1600" dirty="0" err="1"/>
              <a:t>TMobileWingman</a:t>
            </a:r>
            <a:endParaRPr lang="en-GB" sz="16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Apple_b1:a9:f0        Broadcast             802.11   183    Probe Request, SN=788, FN=0, Flags=........C, SSID=ARRIS-IOT-5G</a:t>
            </a:r>
            <a:endParaRPr lang="en-GB" sz="16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F919A-25FA-4B4C-924E-69A10ACA6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Probes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7CA9B-3060-4119-9E41-461643D05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40005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Users who utilize personally identifiable information in their network’s SSID open themselves to further information gathering including PII. </a:t>
            </a:r>
          </a:p>
          <a:p>
            <a:pPr marL="514350" marR="0" lvl="1" indent="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Tag: SSID parameter set: JohnDoe24 (name changed to protect the innocent)</a:t>
            </a:r>
          </a:p>
          <a:p>
            <a:pPr marL="514350" marR="0" lvl="1" indent="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           Tag Number: SSID parameter set (0)</a:t>
            </a:r>
          </a:p>
          <a:p>
            <a:pPr marL="514350" marR="0" lvl="1" indent="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           Tag length: 12</a:t>
            </a:r>
          </a:p>
          <a:p>
            <a:pPr marL="514350" marR="0" lvl="1" indent="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           SSID: JohnDoe24 (name changed to protect the innocent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EF78D-3558-476F-B695-566B65E053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F9A81-DD48-46BA-ACBC-C1DA69B13E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D7351-2D43-4231-A8FF-17334C9DF4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66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11187"/>
          </a:xfrm>
          <a:ln/>
        </p:spPr>
        <p:txBody>
          <a:bodyPr lIns="90000" tIns="46800" rIns="90000" bIns="46800"/>
          <a:lstStyle/>
          <a:p>
            <a:r>
              <a:rPr lang="en-US" dirty="0"/>
              <a:t>Directed Probes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system capturing Probe Requests for analysis may obtain PCI and sometimes PII from devices which perform directed Probe Requests.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This will be difficult to address without a loss of some speed in (re)association times when (re)joining a network.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GB" dirty="0"/>
              <a:t>Possible Solutions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GB" dirty="0"/>
              <a:t>Only use directed probes when in proximity to the ‘known’ network</a:t>
            </a:r>
          </a:p>
          <a:p>
            <a:pPr marL="1543050" lvl="3">
              <a:buFont typeface="Arial" panose="020B0604020202020204" pitchFamily="34" charset="0"/>
              <a:buChar char="•"/>
            </a:pPr>
            <a:r>
              <a:rPr lang="en-GB" dirty="0"/>
              <a:t>Drawback is time to perform passive scans prior to directed Probes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GB" dirty="0"/>
              <a:t>Advise STA devices to NOT perform directed probes, only Wildcard SSID Probes.</a:t>
            </a:r>
          </a:p>
          <a:p>
            <a:pPr marL="1543050" lvl="3">
              <a:buFont typeface="Arial" panose="020B0604020202020204" pitchFamily="34" charset="0"/>
              <a:buChar char="•"/>
            </a:pPr>
            <a:r>
              <a:rPr lang="en-GB" dirty="0"/>
              <a:t>May break current functionality or increase association times.</a:t>
            </a:r>
          </a:p>
        </p:txBody>
      </p:sp>
    </p:spTree>
    <p:extLst>
      <p:ext uri="{BB962C8B-B14F-4D97-AF65-F5344CB8AC3E}">
        <p14:creationId xmlns:p14="http://schemas.microsoft.com/office/powerpoint/2010/main" val="4162339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7770813" cy="533400"/>
          </a:xfrm>
          <a:ln/>
        </p:spPr>
        <p:txBody>
          <a:bodyPr lIns="90000" tIns="46800" rIns="90000" bIns="46800"/>
          <a:lstStyle/>
          <a:p>
            <a:r>
              <a:rPr lang="en-US" dirty="0"/>
              <a:t>Capabilities Reporting 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685800" y="2498906"/>
            <a:ext cx="3808413" cy="3595507"/>
          </a:xfrm>
          <a:ln/>
        </p:spPr>
        <p:txBody>
          <a:bodyPr/>
          <a:lstStyle/>
          <a:p>
            <a:pPr lvl="1"/>
            <a:r>
              <a:rPr lang="en-US" sz="1400" dirty="0"/>
              <a:t>IEEE 802.11 Wireless Management</a:t>
            </a:r>
          </a:p>
          <a:p>
            <a:pPr lvl="1"/>
            <a:r>
              <a:rPr lang="en-US" sz="1400" dirty="0"/>
              <a:t>    Tagged parameters (153 bytes)</a:t>
            </a:r>
          </a:p>
          <a:p>
            <a:pPr lvl="1"/>
            <a:r>
              <a:rPr lang="en-US" sz="1400" dirty="0"/>
              <a:t>	Tag: HT Capabilities (802.11n D1.10)</a:t>
            </a:r>
          </a:p>
          <a:p>
            <a:pPr lvl="1"/>
            <a:r>
              <a:rPr lang="en-US" sz="1400" dirty="0"/>
              <a:t>        Tag: Extended Capabilities (8 octets)</a:t>
            </a:r>
          </a:p>
          <a:p>
            <a:pPr lvl="1"/>
            <a:r>
              <a:rPr lang="en-US" sz="1400" dirty="0"/>
              <a:t>        Tag: Interworking</a:t>
            </a:r>
          </a:p>
          <a:p>
            <a:pPr lvl="1"/>
            <a:r>
              <a:rPr lang="en-US" sz="1400" dirty="0"/>
              <a:t>        Tag: VHT Capabilities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IEEE 802.11 Wireless Management</a:t>
            </a:r>
          </a:p>
          <a:p>
            <a:pPr lvl="1"/>
            <a:r>
              <a:rPr lang="en-US" sz="1400" dirty="0"/>
              <a:t>    Tagged parameters (63 bytes)</a:t>
            </a:r>
          </a:p>
          <a:p>
            <a:pPr lvl="1"/>
            <a:r>
              <a:rPr lang="en-US" sz="1400" dirty="0"/>
              <a:t>        Tag: SSID parameter set: </a:t>
            </a:r>
            <a:r>
              <a:rPr lang="en-US" sz="1400" dirty="0" err="1"/>
              <a:t>home_ssid</a:t>
            </a:r>
            <a:endParaRPr lang="en-US" sz="1400" dirty="0"/>
          </a:p>
          <a:p>
            <a:pPr lvl="1"/>
            <a:r>
              <a:rPr lang="en-US" sz="1400" dirty="0"/>
              <a:t>        Tag: Supported Rates 6, 9, 12, 18, 24, 36, 48, 54, [Mbit/sec]</a:t>
            </a:r>
          </a:p>
          <a:p>
            <a:pPr lvl="1"/>
            <a:r>
              <a:rPr lang="en-US" sz="1400" dirty="0"/>
              <a:t>        Tag: HT Capabilities (802.11n D1.10)</a:t>
            </a:r>
          </a:p>
          <a:p>
            <a:pPr lvl="1"/>
            <a:r>
              <a:rPr lang="en-US" sz="1400" dirty="0"/>
              <a:t>        Tag: VHT Capabilities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447A5-BA50-4B12-8728-ED80C80CD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2498906"/>
            <a:ext cx="3810000" cy="3595507"/>
          </a:xfrm>
        </p:spPr>
        <p:txBody>
          <a:bodyPr/>
          <a:lstStyle/>
          <a:p>
            <a:r>
              <a:rPr lang="en-US" sz="1400" b="0" dirty="0"/>
              <a:t>IEEE 802.11 Wireless Management</a:t>
            </a:r>
          </a:p>
          <a:p>
            <a:r>
              <a:rPr lang="en-US" sz="1400" b="0" dirty="0"/>
              <a:t>    Tagged parameters (137 bytes)</a:t>
            </a:r>
          </a:p>
          <a:p>
            <a:r>
              <a:rPr lang="en-US" sz="1400" b="0" dirty="0"/>
              <a:t>      Tag: Supported Rates 1(B), 2(B), 5.5(B), 11(B), [Mbit/sec]</a:t>
            </a:r>
          </a:p>
          <a:p>
            <a:r>
              <a:rPr lang="en-US" sz="1400" b="0" dirty="0"/>
              <a:t>        Tag: Extended Supported Rates 6, 9, 12, 18, 24, 36, 48, 54, [Mbit/sec]</a:t>
            </a:r>
          </a:p>
          <a:p>
            <a:r>
              <a:rPr lang="en-US" sz="1400" b="0" dirty="0"/>
              <a:t>        Tag: DS Parameter set: Current Channel: 6</a:t>
            </a:r>
          </a:p>
          <a:p>
            <a:r>
              <a:rPr lang="en-US" sz="1400" b="0" dirty="0"/>
              <a:t>        Tag: HT Capabilities (802.11n D1.10)</a:t>
            </a:r>
          </a:p>
          <a:p>
            <a:r>
              <a:rPr lang="en-US" sz="1400" b="0" dirty="0"/>
              <a:t>        Tag: Extended Capabilities (8 octets)</a:t>
            </a:r>
          </a:p>
          <a:p>
            <a:r>
              <a:rPr lang="en-US" sz="1400" b="0" dirty="0"/>
              <a:t>        Ext Tag: HE Capabilities (IEEE Std 802.11ax/D3.0)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3454F0-EB79-4F4F-8484-F7854C889617}"/>
              </a:ext>
            </a:extLst>
          </p:cNvPr>
          <p:cNvSpPr txBox="1"/>
          <p:nvPr/>
        </p:nvSpPr>
        <p:spPr>
          <a:xfrm>
            <a:off x="1214437" y="175260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2D4489-8DCD-40A4-BB32-204C030A3E12}"/>
              </a:ext>
            </a:extLst>
          </p:cNvPr>
          <p:cNvSpPr txBox="1"/>
          <p:nvPr/>
        </p:nvSpPr>
        <p:spPr>
          <a:xfrm>
            <a:off x="381000" y="1298577"/>
            <a:ext cx="80756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Most STAs when Probing include a great amount of information regarding Device Capabilities.  Examples are given below: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375FB49-B7CF-4621-8B07-2BAF99047B77}"/>
              </a:ext>
            </a:extLst>
          </p:cNvPr>
          <p:cNvCxnSpPr>
            <a:stCxn id="10242" idx="1"/>
          </p:cNvCxnSpPr>
          <p:nvPr/>
        </p:nvCxnSpPr>
        <p:spPr bwMode="auto">
          <a:xfrm flipV="1">
            <a:off x="685800" y="4267200"/>
            <a:ext cx="3659188" cy="294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A624277-24C9-4892-9A27-81D27C9AE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Gathering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FD41527-1C35-447C-8CEA-07BA168AA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Generally, there is enough unique information within the capability's elements broadcast by a STA to be able to fingerprint a device (or device manufacturer).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Capabilities which are gathered can be analyzed by back end systems capturing Probes to gain PCI information which could lead to PII information outside of the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Example, a device probes within an Apple Store.  APs and backend systems determine there is device which is VHT capable and is a Samsung device.  A text is sent to an associate to look for a person with a Samsung device or a device that could be upgraded.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73F8B-A879-46F1-92C8-355BE2285AF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8DC239-8434-4451-A2C3-711F99ED86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DE095-0881-4BBA-A5AF-B774874F83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630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CAB0C-D51C-4154-BC78-A454FEE9D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Specific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E5AB1-2F82-4C3B-83ED-585D7A5058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2971800"/>
            <a:ext cx="3808413" cy="3408542"/>
          </a:xfrm>
        </p:spPr>
        <p:txBody>
          <a:bodyPr/>
          <a:lstStyle/>
          <a:p>
            <a:pPr marL="0" indent="0"/>
            <a:r>
              <a:rPr lang="en-US" sz="1400" dirty="0"/>
              <a:t>IEEE 802.11 Wireless Management</a:t>
            </a:r>
          </a:p>
          <a:p>
            <a:pPr marL="0" indent="0"/>
            <a:r>
              <a:rPr lang="en-US" sz="1400" dirty="0"/>
              <a:t>  Tag: Vendor Specific: Apple, Inc.</a:t>
            </a:r>
          </a:p>
          <a:p>
            <a:pPr marL="0" indent="0"/>
            <a:r>
              <a:rPr lang="en-US" sz="1400" dirty="0"/>
              <a:t>  Tag: Vendor Specific: Microsoft Corp.: </a:t>
            </a:r>
          </a:p>
          <a:p>
            <a:pPr marL="0" indent="0"/>
            <a:r>
              <a:rPr lang="en-US" sz="1400" dirty="0"/>
              <a:t>  Tag: Vendor Specific: Broadcom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IEEE 802.11 Wireless Management</a:t>
            </a:r>
          </a:p>
          <a:p>
            <a:pPr marL="0" indent="0"/>
            <a:r>
              <a:rPr lang="en-US" sz="1400" dirty="0"/>
              <a:t>  Tag: Vendor Specific: Microsoft Corp.: WPS</a:t>
            </a:r>
          </a:p>
          <a:p>
            <a:pPr marL="0" indent="0"/>
            <a:r>
              <a:rPr lang="en-US" sz="1400" dirty="0"/>
              <a:t>  Tag: Vendor Specific: Wi-Fi Alliance: P2P</a:t>
            </a:r>
          </a:p>
          <a:p>
            <a:pPr marL="0" indent="0"/>
            <a:r>
              <a:rPr lang="en-US" sz="1400" dirty="0"/>
              <a:t>  Tag: Vendor Specific: Microsoft Corp.: </a:t>
            </a:r>
          </a:p>
          <a:p>
            <a:pPr marL="0" indent="0"/>
            <a:r>
              <a:rPr lang="en-US" sz="1400" dirty="0"/>
              <a:t>  Tag: Vendor Specific: Broadcom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06EE0B6-3A75-47ED-AFAF-1D0232DBF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94213" y="2971801"/>
            <a:ext cx="3810000" cy="3408542"/>
          </a:xfrm>
        </p:spPr>
        <p:txBody>
          <a:bodyPr/>
          <a:lstStyle/>
          <a:p>
            <a:r>
              <a:rPr lang="en-US" sz="1400" dirty="0"/>
              <a:t>IEEE 802.11 Wireless Management</a:t>
            </a:r>
          </a:p>
          <a:p>
            <a:r>
              <a:rPr lang="en-US" sz="1400" dirty="0"/>
              <a:t>  Tag: Vendor Specific: Broadcom</a:t>
            </a:r>
          </a:p>
          <a:p>
            <a:r>
              <a:rPr lang="en-US" sz="1400" dirty="0"/>
              <a:t>  Tag: Vendor Specific: Epigram, Inc.: HT Capabilities (802.11n D1.10)</a:t>
            </a:r>
          </a:p>
          <a:p>
            <a:endParaRPr lang="en-US" sz="1400" dirty="0"/>
          </a:p>
          <a:p>
            <a:r>
              <a:rPr lang="en-US" sz="1400" dirty="0"/>
              <a:t>IEEE 802.11 Wireless Management</a:t>
            </a:r>
          </a:p>
          <a:p>
            <a:r>
              <a:rPr lang="en-US" sz="1400" dirty="0"/>
              <a:t>   Tag: Vendor Specific: Wi-Fi Alliance: Multi Band Operation - Optimized Connectivity Experience</a:t>
            </a:r>
          </a:p>
          <a:p>
            <a:endParaRPr lang="en-US" sz="1400" dirty="0"/>
          </a:p>
          <a:p>
            <a:r>
              <a:rPr lang="en-US" sz="1400" dirty="0"/>
              <a:t>IEEE 802.11 Wireless Management</a:t>
            </a:r>
          </a:p>
          <a:p>
            <a:r>
              <a:rPr lang="en-US" sz="1400" dirty="0"/>
              <a:t>  Tag: Vendor Specific: Microsoft Corp.: WPS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00212-03B4-4195-9CE5-C07829816D8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CE7DC-D205-4552-B037-53BE08A8B48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1AAE8-3AFF-487C-AAB0-5834614A9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6A137E-291D-49E2-957E-4BB0CE04ADDF}"/>
              </a:ext>
            </a:extLst>
          </p:cNvPr>
          <p:cNvSpPr txBox="1"/>
          <p:nvPr/>
        </p:nvSpPr>
        <p:spPr>
          <a:xfrm>
            <a:off x="533401" y="16764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Many devices </a:t>
            </a:r>
            <a:r>
              <a:rPr 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a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dvertise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Vendor Specific Extensions in Probes.  This Vendor Specific Information may allow back end systems to further fingerprint devices.  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84A9DC2-9278-4DAD-8DA7-B1758390E222}"/>
              </a:ext>
            </a:extLst>
          </p:cNvPr>
          <p:cNvCxnSpPr/>
          <p:nvPr/>
        </p:nvCxnSpPr>
        <p:spPr bwMode="auto">
          <a:xfrm flipV="1">
            <a:off x="685800" y="4267200"/>
            <a:ext cx="3659188" cy="294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9CDBA0-8025-4847-818A-3CE348232D59}"/>
              </a:ext>
            </a:extLst>
          </p:cNvPr>
          <p:cNvCxnSpPr/>
          <p:nvPr/>
        </p:nvCxnSpPr>
        <p:spPr bwMode="auto">
          <a:xfrm flipV="1">
            <a:off x="4569619" y="4252470"/>
            <a:ext cx="3659188" cy="294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EF55FA-6C61-4E3F-9473-ADF16EC8469A}"/>
              </a:ext>
            </a:extLst>
          </p:cNvPr>
          <p:cNvCxnSpPr/>
          <p:nvPr/>
        </p:nvCxnSpPr>
        <p:spPr bwMode="auto">
          <a:xfrm flipV="1">
            <a:off x="4609306" y="5498148"/>
            <a:ext cx="3659188" cy="294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51577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3084</TotalTime>
  <Words>1190</Words>
  <Application>Microsoft Office PowerPoint</Application>
  <PresentationFormat>On-screen Show (4:3)</PresentationFormat>
  <Paragraphs>158</Paragraphs>
  <Slides>13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Microsoft Word 97 - 2003 Document</vt:lpstr>
      <vt:lpstr>Device Fingerprinting Leading to PCI Capture</vt:lpstr>
      <vt:lpstr>Abstract</vt:lpstr>
      <vt:lpstr>Background</vt:lpstr>
      <vt:lpstr>Directed Probes</vt:lpstr>
      <vt:lpstr>Directed Probes</vt:lpstr>
      <vt:lpstr>Directed Probes</vt:lpstr>
      <vt:lpstr>Capabilities Reporting </vt:lpstr>
      <vt:lpstr>Capabilities Gathering</vt:lpstr>
      <vt:lpstr>Vendor Specific Information</vt:lpstr>
      <vt:lpstr>Directed Probes</vt:lpstr>
      <vt:lpstr>Capabilities Advertisements</vt:lpstr>
      <vt:lpstr>Vendor Specific Information</vt:lpstr>
      <vt:lpstr>References</vt:lpstr>
    </vt:vector>
  </TitlesOfParts>
  <Company>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[Device Fingerprinting Leading to PCI Capture]</dc:title>
  <dc:creator>Kurt</dc:creator>
  <cp:lastModifiedBy>Lumbatis, Kurt</cp:lastModifiedBy>
  <cp:revision>5</cp:revision>
  <cp:lastPrinted>1601-01-01T00:00:00Z</cp:lastPrinted>
  <dcterms:created xsi:type="dcterms:W3CDTF">2021-07-16T13:23:03Z</dcterms:created>
  <dcterms:modified xsi:type="dcterms:W3CDTF">2021-08-10T20:49:33Z</dcterms:modified>
</cp:coreProperties>
</file>