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4"/>
  </p:notesMasterIdLst>
  <p:handoutMasterIdLst>
    <p:handoutMasterId r:id="rId25"/>
  </p:handoutMasterIdLst>
  <p:sldIdLst>
    <p:sldId id="256" r:id="rId2"/>
    <p:sldId id="257" r:id="rId3"/>
    <p:sldId id="364" r:id="rId4"/>
    <p:sldId id="365" r:id="rId5"/>
    <p:sldId id="368" r:id="rId6"/>
    <p:sldId id="367" r:id="rId7"/>
    <p:sldId id="371" r:id="rId8"/>
    <p:sldId id="369" r:id="rId9"/>
    <p:sldId id="372" r:id="rId10"/>
    <p:sldId id="373" r:id="rId11"/>
    <p:sldId id="374" r:id="rId12"/>
    <p:sldId id="378" r:id="rId13"/>
    <p:sldId id="377" r:id="rId14"/>
    <p:sldId id="376" r:id="rId15"/>
    <p:sldId id="379" r:id="rId16"/>
    <p:sldId id="383" r:id="rId17"/>
    <p:sldId id="380" r:id="rId18"/>
    <p:sldId id="381" r:id="rId19"/>
    <p:sldId id="384" r:id="rId20"/>
    <p:sldId id="385" r:id="rId21"/>
    <p:sldId id="386" r:id="rId22"/>
    <p:sldId id="387" r:id="rId23"/>
  </p:sldIdLst>
  <p:sldSz cx="9144000" cy="6858000" type="screen4x3"/>
  <p:notesSz cx="7010400" cy="9296400"/>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2"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9697B"/>
    <a:srgbClr val="008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81" d="100"/>
          <a:sy n="81" d="100"/>
        </p:scale>
        <p:origin x="996"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p:spPr>
        <p:txBody>
          <a:bodyPr wrap="none" lIns="91952" tIns="45976" rIns="91952" bIns="45976"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34078" y="4416029"/>
            <a:ext cx="5142244" cy="4277680"/>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p:spPr>
        <p:txBody>
          <a:bodyPr wrap="none" lIns="91952" tIns="45976" rIns="91952" bIns="45976"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34078" y="4416029"/>
            <a:ext cx="5142244" cy="4277680"/>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11-21/01171r0</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July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DS and Portal concepts and models</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2021-07-15</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42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Simplified model</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55B0718A-920D-4A97-B500-F9492823C5A0}"/>
              </a:ext>
            </a:extLst>
          </p:cNvPr>
          <p:cNvPicPr>
            <a:picLocks noChangeAspect="1"/>
          </p:cNvPicPr>
          <p:nvPr/>
        </p:nvPicPr>
        <p:blipFill>
          <a:blip r:embed="rId2"/>
          <a:stretch>
            <a:fillRect/>
          </a:stretch>
        </p:blipFill>
        <p:spPr>
          <a:xfrm>
            <a:off x="522850" y="1628800"/>
            <a:ext cx="7905538" cy="2903058"/>
          </a:xfrm>
          <a:prstGeom prst="rect">
            <a:avLst/>
          </a:prstGeom>
        </p:spPr>
      </p:pic>
      <p:sp>
        <p:nvSpPr>
          <p:cNvPr id="5" name="TextBox 4">
            <a:extLst>
              <a:ext uri="{FF2B5EF4-FFF2-40B4-BE49-F238E27FC236}">
                <a16:creationId xmlns:a16="http://schemas.microsoft.com/office/drawing/2014/main" id="{27BA4F44-E7F1-4AEE-A0D7-064FFE765BE2}"/>
              </a:ext>
            </a:extLst>
          </p:cNvPr>
          <p:cNvSpPr txBox="1"/>
          <p:nvPr/>
        </p:nvSpPr>
        <p:spPr>
          <a:xfrm>
            <a:off x="2007219" y="5157192"/>
            <a:ext cx="5323894" cy="400110"/>
          </a:xfrm>
          <a:prstGeom prst="rect">
            <a:avLst/>
          </a:prstGeom>
          <a:noFill/>
        </p:spPr>
        <p:txBody>
          <a:bodyPr wrap="none" rtlCol="0">
            <a:spAutoFit/>
          </a:bodyPr>
          <a:lstStyle/>
          <a:p>
            <a:r>
              <a:rPr lang="en-US" dirty="0"/>
              <a:t>Use this model as a reference, on remaining slides</a:t>
            </a:r>
          </a:p>
        </p:txBody>
      </p:sp>
    </p:spTree>
    <p:extLst>
      <p:ext uri="{BB962C8B-B14F-4D97-AF65-F5344CB8AC3E}">
        <p14:creationId xmlns:p14="http://schemas.microsoft.com/office/powerpoint/2010/main" val="372761115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“802.11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2800767"/>
          </a:xfrm>
          <a:prstGeom prst="rect">
            <a:avLst/>
          </a:prstGeom>
          <a:noFill/>
        </p:spPr>
        <p:txBody>
          <a:bodyPr wrap="square" rtlCol="0">
            <a:spAutoFit/>
          </a:bodyPr>
          <a:lstStyle/>
          <a:p>
            <a:pPr algn="l"/>
            <a:r>
              <a:rPr lang="en-US" sz="2200" dirty="0"/>
              <a:t>Consider an MSDU generated at the leftmost MAC sublayer service user:</a:t>
            </a:r>
          </a:p>
          <a:p>
            <a:pPr marL="457200" indent="-457200" algn="l">
              <a:buFont typeface="+mj-lt"/>
              <a:buAutoNum type="arabicPeriod"/>
            </a:pPr>
            <a:r>
              <a:rPr lang="en-US" sz="2200" dirty="0"/>
              <a:t>The MSDU is delivered into the 802.11 scope, via the MAC SAP to the non-AP 802.11 stack on the left.  This includes the SA, DA, user data, and other details per the MA-</a:t>
            </a:r>
            <a:r>
              <a:rPr lang="en-US" sz="2200" dirty="0" err="1"/>
              <a:t>UNITDATA.request</a:t>
            </a:r>
            <a:r>
              <a:rPr lang="en-US" sz="2200" dirty="0"/>
              <a:t> primitive.</a:t>
            </a:r>
          </a:p>
          <a:p>
            <a:pPr marL="457200" indent="-457200" algn="l">
              <a:buFont typeface="+mj-lt"/>
              <a:buAutoNum type="arabicPeriod"/>
            </a:pPr>
            <a:r>
              <a:rPr lang="en-US" sz="2200" dirty="0"/>
              <a:t>The MSDU is delivered through the AP, to the DS (at the DS SAP), as part of a MAC Service tuple.</a:t>
            </a:r>
          </a:p>
        </p:txBody>
      </p:sp>
    </p:spTree>
    <p:extLst>
      <p:ext uri="{BB962C8B-B14F-4D97-AF65-F5344CB8AC3E}">
        <p14:creationId xmlns:p14="http://schemas.microsoft.com/office/powerpoint/2010/main" val="290494502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“802.11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5170646"/>
          </a:xfrm>
          <a:prstGeom prst="rect">
            <a:avLst/>
          </a:prstGeom>
          <a:noFill/>
        </p:spPr>
        <p:txBody>
          <a:bodyPr wrap="square" rtlCol="0">
            <a:spAutoFit/>
          </a:bodyPr>
          <a:lstStyle/>
          <a:p>
            <a:pPr algn="l"/>
            <a:r>
              <a:rPr lang="en-US" sz="2200" dirty="0"/>
              <a:t>(Continued):</a:t>
            </a:r>
          </a:p>
          <a:p>
            <a:pPr marL="457200" indent="-457200" algn="l">
              <a:buFont typeface="+mj-lt"/>
              <a:buAutoNum type="arabicPeriod" startAt="3"/>
            </a:pPr>
            <a:r>
              <a:rPr lang="en-US" sz="2200" dirty="0"/>
              <a:t>The DS considers the DA:</a:t>
            </a:r>
          </a:p>
          <a:p>
            <a:pPr marL="1200150" lvl="1" indent="-457200" algn="l">
              <a:buFont typeface="+mj-lt"/>
              <a:buAutoNum type="alphaLcPeriod"/>
            </a:pPr>
            <a:r>
              <a:rPr lang="en-US" sz="2200" dirty="0"/>
              <a:t>If the DA is the broadcast address:</a:t>
            </a:r>
          </a:p>
          <a:p>
            <a:pPr marL="1657350" lvl="2" indent="-514350" algn="l">
              <a:buFont typeface="+mj-lt"/>
              <a:buAutoNum type="romanLcPeriod"/>
            </a:pPr>
            <a:r>
              <a:rPr lang="en-US" sz="2200" dirty="0"/>
              <a:t>The DS delivers the MSDU to all DS SAPs, including back to the same DS SAP that provided it originally.  &lt;Done&gt;</a:t>
            </a:r>
          </a:p>
          <a:p>
            <a:pPr marL="1257300" lvl="1" indent="-514350" algn="l">
              <a:buFont typeface="+mj-lt"/>
              <a:buAutoNum type="alphaLcPeriod"/>
            </a:pPr>
            <a:r>
              <a:rPr lang="en-US" sz="2200" dirty="0"/>
              <a:t>If the DA is a multicast address:</a:t>
            </a:r>
          </a:p>
          <a:p>
            <a:pPr marL="1657350" lvl="2" indent="-514350" algn="l">
              <a:buFont typeface="+mj-lt"/>
              <a:buAutoNum type="romanLcPeriod"/>
            </a:pPr>
            <a:r>
              <a:rPr lang="en-US" sz="2200" dirty="0"/>
              <a:t>The DS could be “simple”, and deliver the MSDU as if it were broadcast (per just above) &lt;Done&gt;; OR</a:t>
            </a:r>
          </a:p>
          <a:p>
            <a:pPr marL="1657350" lvl="2" indent="-514350" algn="l">
              <a:buFont typeface="+mj-lt"/>
              <a:buAutoNum type="romanLcPeriod"/>
            </a:pPr>
            <a:r>
              <a:rPr lang="en-US" sz="2200" dirty="0"/>
              <a:t>The DS could use any (standardized or proprietary) method to “prune the tree”, and deliver the MSDU only to those DS SAPs that map to (one or more) destination MAC SAPs that should receive the MSDU.  &lt;Done&gt;</a:t>
            </a:r>
          </a:p>
        </p:txBody>
      </p:sp>
    </p:spTree>
    <p:extLst>
      <p:ext uri="{BB962C8B-B14F-4D97-AF65-F5344CB8AC3E}">
        <p14:creationId xmlns:p14="http://schemas.microsoft.com/office/powerpoint/2010/main" val="290473228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“802.11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4832092"/>
          </a:xfrm>
          <a:prstGeom prst="rect">
            <a:avLst/>
          </a:prstGeom>
          <a:noFill/>
        </p:spPr>
        <p:txBody>
          <a:bodyPr wrap="square" rtlCol="0">
            <a:spAutoFit/>
          </a:bodyPr>
          <a:lstStyle/>
          <a:p>
            <a:pPr algn="l"/>
            <a:r>
              <a:rPr lang="en-US" sz="2200" dirty="0"/>
              <a:t>(Continued):</a:t>
            </a:r>
          </a:p>
          <a:p>
            <a:pPr marL="457200" indent="-457200" algn="l">
              <a:buFont typeface="+mj-lt"/>
              <a:buAutoNum type="arabicPeriod" startAt="3"/>
            </a:pPr>
            <a:r>
              <a:rPr lang="en-US" sz="2200" dirty="0"/>
              <a:t>The DS considers the DA:</a:t>
            </a:r>
          </a:p>
          <a:p>
            <a:pPr marL="1200150" lvl="1" indent="-457200" algn="l">
              <a:buFont typeface="+mj-lt"/>
              <a:buAutoNum type="alphaLcPeriod" startAt="3"/>
            </a:pPr>
            <a:r>
              <a:rPr lang="en-US" sz="2200" dirty="0"/>
              <a:t>If a directed address, consult the mapping database:</a:t>
            </a:r>
          </a:p>
          <a:p>
            <a:pPr marL="1657350" lvl="2" indent="-514350" algn="l">
              <a:buFont typeface="+mj-lt"/>
              <a:buAutoNum type="romanLcPeriod"/>
            </a:pPr>
            <a:r>
              <a:rPr lang="en-US" sz="2200" dirty="0"/>
              <a:t>If an entry exists, it will _by definition_ result in a single exit point DS SAP.  Deliver the MSDU there.  &lt;Done&gt;</a:t>
            </a:r>
          </a:p>
          <a:p>
            <a:pPr marL="1657350" lvl="2" indent="-514350" algn="l">
              <a:buFont typeface="+mj-lt"/>
              <a:buAutoNum type="romanLcPeriod" startAt="2"/>
            </a:pPr>
            <a:r>
              <a:rPr lang="en-US" sz="2200" dirty="0"/>
              <a:t>If there is no entry in the database for this DA, deliver it to the Portal, at the Portal’s DS SAP.</a:t>
            </a:r>
          </a:p>
          <a:p>
            <a:pPr lvl="2" indent="0" algn="l"/>
            <a:r>
              <a:rPr lang="en-US" sz="2200" dirty="0"/>
              <a:t>NOTE: The (3)(c)(ii) delivery is why the Portal is modeled as a _single_ point in the ESS.  Any complexity resulting from an implementation having more than one Portal is implementation-specific, and out of scope.</a:t>
            </a:r>
          </a:p>
          <a:p>
            <a:pPr marL="1657350" lvl="2" indent="-514350" algn="l">
              <a:buFont typeface="+mj-lt"/>
              <a:buAutoNum type="romanLcPeriod"/>
            </a:pPr>
            <a:endParaRPr lang="en-US" sz="2200" dirty="0"/>
          </a:p>
        </p:txBody>
      </p:sp>
    </p:spTree>
    <p:extLst>
      <p:ext uri="{BB962C8B-B14F-4D97-AF65-F5344CB8AC3E}">
        <p14:creationId xmlns:p14="http://schemas.microsoft.com/office/powerpoint/2010/main" val="312529829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“802.11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340768"/>
            <a:ext cx="7593714" cy="2462213"/>
          </a:xfrm>
          <a:prstGeom prst="rect">
            <a:avLst/>
          </a:prstGeom>
          <a:noFill/>
        </p:spPr>
        <p:txBody>
          <a:bodyPr wrap="square" rtlCol="0">
            <a:spAutoFit/>
          </a:bodyPr>
          <a:lstStyle/>
          <a:p>
            <a:pPr algn="l"/>
            <a:r>
              <a:rPr lang="en-US" sz="2200" dirty="0"/>
              <a:t>(Continued):</a:t>
            </a:r>
          </a:p>
          <a:p>
            <a:pPr marL="514350" indent="-514350" algn="l">
              <a:buFont typeface="+mj-lt"/>
              <a:buAutoNum type="arabicPeriod" startAt="4"/>
            </a:pPr>
            <a:r>
              <a:rPr lang="en-US" sz="2200" dirty="0"/>
              <a:t>The Portal uses the integration function to map the MAC service tuple appropriately for the non-802.11 MAC, and delivers the MSDU (using an MA-</a:t>
            </a:r>
            <a:r>
              <a:rPr lang="en-US" sz="2200" dirty="0" err="1"/>
              <a:t>UNITDATA.request</a:t>
            </a:r>
            <a:r>
              <a:rPr lang="en-US" sz="2200" dirty="0"/>
              <a:t>) to the non-802.11 MAC service. </a:t>
            </a:r>
          </a:p>
          <a:p>
            <a:pPr marL="514350" indent="-514350" algn="l">
              <a:buFont typeface="+mj-lt"/>
              <a:buAutoNum type="arabicPeriod" startAt="4"/>
            </a:pPr>
            <a:r>
              <a:rPr lang="en-US" sz="2200" dirty="0"/>
              <a:t>The non-802.11 MAC delivers to the destination.  &lt;Done&gt;</a:t>
            </a:r>
          </a:p>
          <a:p>
            <a:pPr lvl="2" indent="0" algn="l"/>
            <a:endParaRPr lang="en-US" sz="2200" dirty="0"/>
          </a:p>
        </p:txBody>
      </p:sp>
    </p:spTree>
    <p:extLst>
      <p:ext uri="{BB962C8B-B14F-4D97-AF65-F5344CB8AC3E}">
        <p14:creationId xmlns:p14="http://schemas.microsoft.com/office/powerpoint/2010/main" val="153515117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“External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557953"/>
            <a:ext cx="7593714" cy="1785104"/>
          </a:xfrm>
          <a:prstGeom prst="rect">
            <a:avLst/>
          </a:prstGeom>
          <a:noFill/>
        </p:spPr>
        <p:txBody>
          <a:bodyPr wrap="square" rtlCol="0">
            <a:spAutoFit/>
          </a:bodyPr>
          <a:lstStyle/>
          <a:p>
            <a:pPr algn="l"/>
            <a:r>
              <a:rPr lang="en-US" sz="2200" dirty="0"/>
              <a:t>There is really very little difference for MSDUs which originate on a MAC service user not connected to the 802.11 domain.  </a:t>
            </a:r>
          </a:p>
          <a:p>
            <a:pPr algn="l"/>
            <a:endParaRPr lang="en-US" sz="2200" dirty="0"/>
          </a:p>
          <a:p>
            <a:pPr algn="l"/>
            <a:r>
              <a:rPr lang="en-US" sz="2200" dirty="0"/>
              <a:t>The “802.11 sourced” flow is reproduced below, with differences shown in </a:t>
            </a:r>
            <a:r>
              <a:rPr lang="en-US" sz="2200" i="1" dirty="0"/>
              <a:t>italics</a:t>
            </a:r>
            <a:r>
              <a:rPr lang="en-US" sz="2200" dirty="0"/>
              <a:t>.</a:t>
            </a:r>
          </a:p>
        </p:txBody>
      </p:sp>
    </p:spTree>
    <p:extLst>
      <p:ext uri="{BB962C8B-B14F-4D97-AF65-F5344CB8AC3E}">
        <p14:creationId xmlns:p14="http://schemas.microsoft.com/office/powerpoint/2010/main" val="215432628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“External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3477875"/>
          </a:xfrm>
          <a:prstGeom prst="rect">
            <a:avLst/>
          </a:prstGeom>
          <a:noFill/>
        </p:spPr>
        <p:txBody>
          <a:bodyPr wrap="square" rtlCol="0">
            <a:spAutoFit/>
          </a:bodyPr>
          <a:lstStyle/>
          <a:p>
            <a:pPr algn="l"/>
            <a:r>
              <a:rPr lang="en-US" sz="2200" dirty="0"/>
              <a:t>Consider an MSDU generated at the rightmost MAC sublayer service user:</a:t>
            </a:r>
          </a:p>
          <a:p>
            <a:pPr marL="457200" indent="-457200" algn="l">
              <a:buFont typeface="+mj-lt"/>
              <a:buAutoNum type="arabicPeriod"/>
            </a:pPr>
            <a:r>
              <a:rPr lang="en-US" sz="2200" dirty="0"/>
              <a:t>The MSDU is delivered into the 802.11 scope, </a:t>
            </a:r>
            <a:r>
              <a:rPr lang="en-US" sz="2200" i="1" dirty="0"/>
              <a:t>via an indication at the (non-802.11) MAC SAP attached to the Portal.  </a:t>
            </a:r>
            <a:r>
              <a:rPr lang="en-US" sz="2200" dirty="0"/>
              <a:t>This includes the SA, DA, user data, and other details per the MA-</a:t>
            </a:r>
            <a:r>
              <a:rPr lang="en-US" sz="2200" dirty="0" err="1"/>
              <a:t>UNITDATA.request</a:t>
            </a:r>
            <a:r>
              <a:rPr lang="en-US" sz="2200" dirty="0"/>
              <a:t> primitive.</a:t>
            </a:r>
          </a:p>
          <a:p>
            <a:pPr marL="457200" indent="-457200" algn="l">
              <a:buFont typeface="+mj-lt"/>
              <a:buAutoNum type="arabicPeriod"/>
            </a:pPr>
            <a:r>
              <a:rPr lang="en-US" sz="2200" i="1" dirty="0"/>
              <a:t>The Portal uses the integration function to map the indication into a MAC service tuple appropriate for the DS SAP and  delivers the MSDU </a:t>
            </a:r>
            <a:r>
              <a:rPr lang="en-US" sz="2200" dirty="0"/>
              <a:t>to the DS (at the DS SAP), as part of a MAC Service tuple.</a:t>
            </a:r>
            <a:r>
              <a:rPr lang="en-US" sz="2200" i="1" dirty="0"/>
              <a:t> </a:t>
            </a:r>
          </a:p>
        </p:txBody>
      </p:sp>
    </p:spTree>
    <p:extLst>
      <p:ext uri="{BB962C8B-B14F-4D97-AF65-F5344CB8AC3E}">
        <p14:creationId xmlns:p14="http://schemas.microsoft.com/office/powerpoint/2010/main" val="309350014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“External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4832092"/>
          </a:xfrm>
          <a:prstGeom prst="rect">
            <a:avLst/>
          </a:prstGeom>
          <a:noFill/>
        </p:spPr>
        <p:txBody>
          <a:bodyPr wrap="square" rtlCol="0">
            <a:spAutoFit/>
          </a:bodyPr>
          <a:lstStyle/>
          <a:p>
            <a:pPr algn="l"/>
            <a:r>
              <a:rPr lang="en-US" sz="2200" dirty="0"/>
              <a:t>(Continued):</a:t>
            </a:r>
          </a:p>
          <a:p>
            <a:pPr marL="457200" indent="-457200" algn="l">
              <a:buFont typeface="+mj-lt"/>
              <a:buAutoNum type="arabicPeriod" startAt="3"/>
            </a:pPr>
            <a:r>
              <a:rPr lang="en-US" sz="2200" dirty="0"/>
              <a:t>The DS considers the DA:</a:t>
            </a:r>
          </a:p>
          <a:p>
            <a:pPr marL="1200150" lvl="1" indent="-457200" algn="l">
              <a:buFont typeface="+mj-lt"/>
              <a:buAutoNum type="alphaLcPeriod"/>
            </a:pPr>
            <a:r>
              <a:rPr lang="en-US" sz="2200" dirty="0"/>
              <a:t>If the DA is the broadcast address:</a:t>
            </a:r>
          </a:p>
          <a:p>
            <a:pPr marL="1657350" lvl="2" indent="-514350" algn="l">
              <a:buFont typeface="+mj-lt"/>
              <a:buAutoNum type="romanLcPeriod"/>
            </a:pPr>
            <a:r>
              <a:rPr lang="en-US" sz="2200" dirty="0"/>
              <a:t>The DS delivers the MSDU to all DS SAPs, </a:t>
            </a:r>
            <a:r>
              <a:rPr lang="en-US" sz="2200" i="1" dirty="0"/>
              <a:t>except is not reflected back to the Portal</a:t>
            </a:r>
            <a:r>
              <a:rPr lang="en-US" sz="2200" dirty="0"/>
              <a:t>.  &lt;Done&gt;</a:t>
            </a:r>
          </a:p>
          <a:p>
            <a:pPr marL="1257300" lvl="1" indent="-514350" algn="l">
              <a:buFont typeface="+mj-lt"/>
              <a:buAutoNum type="alphaLcPeriod"/>
            </a:pPr>
            <a:r>
              <a:rPr lang="en-US" sz="2200" dirty="0"/>
              <a:t>If the DA is a multicast address:</a:t>
            </a:r>
          </a:p>
          <a:p>
            <a:pPr marL="1657350" lvl="2" indent="-514350" algn="l">
              <a:buFont typeface="+mj-lt"/>
              <a:buAutoNum type="romanLcPeriod"/>
            </a:pPr>
            <a:r>
              <a:rPr lang="en-US" sz="2200" dirty="0"/>
              <a:t>The DS could be “simple”, and deliver the MSDU as if it were broadcast (per just above) &lt;Done&gt;; OR</a:t>
            </a:r>
          </a:p>
          <a:p>
            <a:pPr marL="1657350" lvl="2" indent="-514350" algn="l">
              <a:buFont typeface="+mj-lt"/>
              <a:buAutoNum type="romanLcPeriod"/>
            </a:pPr>
            <a:r>
              <a:rPr lang="en-US" sz="2200" dirty="0"/>
              <a:t>The DS could use any (standardized or proprietary) method to “prune the tree”, and deliver the MSDU only to those DS SAPs that map to (one or more) destination MAC SAPs that should receive the MSDU.  &lt;Done&gt;</a:t>
            </a:r>
          </a:p>
        </p:txBody>
      </p:sp>
    </p:spTree>
    <p:extLst>
      <p:ext uri="{BB962C8B-B14F-4D97-AF65-F5344CB8AC3E}">
        <p14:creationId xmlns:p14="http://schemas.microsoft.com/office/powerpoint/2010/main" val="261723964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“External sourced” MSDU process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3816429"/>
          </a:xfrm>
          <a:prstGeom prst="rect">
            <a:avLst/>
          </a:prstGeom>
          <a:noFill/>
        </p:spPr>
        <p:txBody>
          <a:bodyPr wrap="square" rtlCol="0">
            <a:spAutoFit/>
          </a:bodyPr>
          <a:lstStyle/>
          <a:p>
            <a:pPr algn="l"/>
            <a:r>
              <a:rPr lang="en-US" sz="2200" dirty="0"/>
              <a:t>(Continued):</a:t>
            </a:r>
          </a:p>
          <a:p>
            <a:pPr marL="457200" indent="-457200" algn="l">
              <a:buFont typeface="+mj-lt"/>
              <a:buAutoNum type="arabicPeriod" startAt="3"/>
            </a:pPr>
            <a:r>
              <a:rPr lang="en-US" sz="2200" dirty="0"/>
              <a:t>The DS considers the DA:</a:t>
            </a:r>
          </a:p>
          <a:p>
            <a:pPr marL="1200150" lvl="1" indent="-457200" algn="l">
              <a:buFont typeface="+mj-lt"/>
              <a:buAutoNum type="alphaLcPeriod" startAt="3"/>
            </a:pPr>
            <a:r>
              <a:rPr lang="en-US" sz="2200" dirty="0"/>
              <a:t>If a directed address, consult the mapping database:</a:t>
            </a:r>
          </a:p>
          <a:p>
            <a:pPr marL="1657350" lvl="2" indent="-514350" algn="l">
              <a:buFont typeface="+mj-lt"/>
              <a:buAutoNum type="romanLcPeriod"/>
            </a:pPr>
            <a:r>
              <a:rPr lang="en-US" sz="2200" dirty="0"/>
              <a:t>If an entry exists, it will _by definition_ result in a single exit point DS SAP.  Deliver the MSDU there.  &lt;Done&gt;</a:t>
            </a:r>
          </a:p>
          <a:p>
            <a:pPr marL="1657350" lvl="2" indent="-514350" algn="l">
              <a:buFont typeface="+mj-lt"/>
              <a:buAutoNum type="romanLcPeriod" startAt="2"/>
            </a:pPr>
            <a:r>
              <a:rPr lang="en-US" sz="2200" dirty="0"/>
              <a:t>If there is no entry in the database for this DA, </a:t>
            </a:r>
            <a:r>
              <a:rPr lang="en-US" sz="2200" i="1" dirty="0"/>
              <a:t>(potentially something went wrong in the non-802.11 network and this shouldn’t happen?  This detail is out of scope), ignore the MSDU.  &lt;Done&gt;</a:t>
            </a:r>
            <a:endParaRPr lang="en-US" sz="2200" dirty="0"/>
          </a:p>
          <a:p>
            <a:pPr marL="1657350" lvl="2" indent="-514350" algn="l">
              <a:buFont typeface="+mj-lt"/>
              <a:buAutoNum type="romanLcPeriod"/>
            </a:pPr>
            <a:endParaRPr lang="en-US" sz="2200" dirty="0"/>
          </a:p>
        </p:txBody>
      </p:sp>
    </p:spTree>
    <p:extLst>
      <p:ext uri="{BB962C8B-B14F-4D97-AF65-F5344CB8AC3E}">
        <p14:creationId xmlns:p14="http://schemas.microsoft.com/office/powerpoint/2010/main" val="250474636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Real-world practicalities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650694" y="1412776"/>
            <a:ext cx="7593714" cy="5355312"/>
          </a:xfrm>
          <a:prstGeom prst="rect">
            <a:avLst/>
          </a:prstGeom>
          <a:noFill/>
        </p:spPr>
        <p:txBody>
          <a:bodyPr wrap="square" rtlCol="0">
            <a:spAutoFit/>
          </a:bodyPr>
          <a:lstStyle/>
          <a:p>
            <a:pPr algn="l"/>
            <a:r>
              <a:rPr lang="en-US" b="1" dirty="0"/>
              <a:t>Implementation mental-model 1:</a:t>
            </a:r>
          </a:p>
          <a:p>
            <a:pPr algn="l"/>
            <a:r>
              <a:rPr lang="en-US" dirty="0"/>
              <a:t>One possible actual implementation, which is often a useful mental model:</a:t>
            </a:r>
          </a:p>
          <a:p>
            <a:pPr marL="342900" indent="-342900" algn="l">
              <a:buFont typeface="Arial" panose="020B0604020202020204" pitchFamily="34" charset="0"/>
              <a:buChar char="•"/>
            </a:pPr>
            <a:r>
              <a:rPr lang="en-US" dirty="0"/>
              <a:t>Assume a controller-based AP structure</a:t>
            </a:r>
          </a:p>
          <a:p>
            <a:pPr marL="342900" indent="-342900" algn="l">
              <a:buFont typeface="Arial" panose="020B0604020202020204" pitchFamily="34" charset="0"/>
              <a:buChar char="•"/>
            </a:pPr>
            <a:r>
              <a:rPr lang="en-US" dirty="0"/>
              <a:t>Proprietary links to the APs, that support exactly the DS SAP:</a:t>
            </a:r>
          </a:p>
          <a:p>
            <a:pPr marL="1085850" lvl="1" indent="-342900" algn="l">
              <a:buFont typeface="Arial" panose="020B0604020202020204" pitchFamily="34" charset="0"/>
              <a:buChar char="•"/>
            </a:pPr>
            <a:r>
              <a:rPr lang="en-US" dirty="0"/>
              <a:t>Transfer MSDUs, via MAC Service tuples, to/from the AP and controller</a:t>
            </a:r>
          </a:p>
          <a:p>
            <a:pPr marL="1085850" lvl="1" indent="-342900" algn="l">
              <a:buFont typeface="Arial" panose="020B0604020202020204" pitchFamily="34" charset="0"/>
              <a:buChar char="•"/>
            </a:pPr>
            <a:r>
              <a:rPr lang="en-US" dirty="0"/>
              <a:t>APs send “update” commands to maintain the mapping database</a:t>
            </a:r>
          </a:p>
          <a:p>
            <a:pPr marL="342900" indent="-342900" algn="l">
              <a:buFont typeface="Arial" panose="020B0604020202020204" pitchFamily="34" charset="0"/>
              <a:buChar char="•"/>
            </a:pPr>
            <a:r>
              <a:rPr lang="en-US" dirty="0"/>
              <a:t>No direct connection to AP for management, etc.  </a:t>
            </a:r>
          </a:p>
          <a:p>
            <a:pPr marL="1085850" lvl="1" indent="-342900" algn="l">
              <a:buFont typeface="Arial" panose="020B0604020202020204" pitchFamily="34" charset="0"/>
              <a:buChar char="•"/>
            </a:pPr>
            <a:r>
              <a:rPr lang="en-US" dirty="0"/>
              <a:t>APs don’t even have MAC addresses</a:t>
            </a:r>
          </a:p>
          <a:p>
            <a:pPr marL="342900" indent="-342900" algn="l">
              <a:buFont typeface="Arial" panose="020B0604020202020204" pitchFamily="34" charset="0"/>
              <a:buChar char="•"/>
            </a:pPr>
            <a:r>
              <a:rPr lang="en-US" dirty="0"/>
              <a:t>The APs are relatively “dumb”:</a:t>
            </a:r>
          </a:p>
          <a:p>
            <a:pPr marL="1085850" lvl="1" indent="-342900" algn="l">
              <a:buFont typeface="Arial" panose="020B0604020202020204" pitchFamily="34" charset="0"/>
              <a:buChar char="•"/>
            </a:pPr>
            <a:r>
              <a:rPr lang="en-US" dirty="0"/>
              <a:t>Packets in on the WM get Address 1 and Address 3 filtering (per 10.2.8)</a:t>
            </a:r>
          </a:p>
          <a:p>
            <a:pPr marL="1085850" lvl="1" indent="-342900" algn="l">
              <a:buFont typeface="Arial" panose="020B0604020202020204" pitchFamily="34" charset="0"/>
              <a:buChar char="•"/>
            </a:pPr>
            <a:r>
              <a:rPr lang="en-US" dirty="0"/>
              <a:t>Otherwise, all MSDUs are forwarded to the controller, without further processing/checks</a:t>
            </a:r>
          </a:p>
          <a:p>
            <a:pPr marL="342900" indent="-342900" algn="l">
              <a:buFont typeface="Arial" panose="020B0604020202020204" pitchFamily="34" charset="0"/>
              <a:buChar char="•"/>
            </a:pPr>
            <a:endParaRPr lang="en-US" sz="2200" dirty="0"/>
          </a:p>
        </p:txBody>
      </p:sp>
    </p:spTree>
    <p:extLst>
      <p:ext uri="{BB962C8B-B14F-4D97-AF65-F5344CB8AC3E}">
        <p14:creationId xmlns:p14="http://schemas.microsoft.com/office/powerpoint/2010/main" val="60936705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DS, Portal and attached APs, and attempts to relate the concepts to implementation options.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The contents here are meant to be tutorial in nature.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6" name="Title 5">
            <a:extLst>
              <a:ext uri="{FF2B5EF4-FFF2-40B4-BE49-F238E27FC236}">
                <a16:creationId xmlns:a16="http://schemas.microsoft.com/office/drawing/2014/main" id="{1131DF71-F790-41DC-8E99-68F4910ECF77}"/>
              </a:ext>
            </a:extLst>
          </p:cNvPr>
          <p:cNvSpPr>
            <a:spLocks noGrp="1"/>
          </p:cNvSpPr>
          <p:nvPr>
            <p:ph type="title"/>
          </p:nvPr>
        </p:nvSpPr>
        <p:spPr/>
        <p:txBody>
          <a:bodyPr/>
          <a:lstStyle/>
          <a:p>
            <a:r>
              <a:rPr lang="en-US" dirty="0"/>
              <a:t>Implementation “model” 1</a:t>
            </a:r>
          </a:p>
        </p:txBody>
      </p:sp>
      <p:pic>
        <p:nvPicPr>
          <p:cNvPr id="7" name="Picture 6">
            <a:extLst>
              <a:ext uri="{FF2B5EF4-FFF2-40B4-BE49-F238E27FC236}">
                <a16:creationId xmlns:a16="http://schemas.microsoft.com/office/drawing/2014/main" id="{23F3F3ED-18D2-4E0C-82D1-7F952464C63F}"/>
              </a:ext>
            </a:extLst>
          </p:cNvPr>
          <p:cNvPicPr>
            <a:picLocks noChangeAspect="1"/>
          </p:cNvPicPr>
          <p:nvPr/>
        </p:nvPicPr>
        <p:blipFill>
          <a:blip r:embed="rId2"/>
          <a:stretch>
            <a:fillRect/>
          </a:stretch>
        </p:blipFill>
        <p:spPr>
          <a:xfrm>
            <a:off x="684445" y="1628800"/>
            <a:ext cx="7994222" cy="4205219"/>
          </a:xfrm>
          <a:prstGeom prst="rect">
            <a:avLst/>
          </a:prstGeom>
        </p:spPr>
      </p:pic>
    </p:spTree>
    <p:extLst>
      <p:ext uri="{BB962C8B-B14F-4D97-AF65-F5344CB8AC3E}">
        <p14:creationId xmlns:p14="http://schemas.microsoft.com/office/powerpoint/2010/main" val="153153491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Real-world practicalities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27BA4F44-E7F1-4AEE-A0D7-064FFE765BE2}"/>
              </a:ext>
            </a:extLst>
          </p:cNvPr>
          <p:cNvSpPr txBox="1"/>
          <p:nvPr/>
        </p:nvSpPr>
        <p:spPr>
          <a:xfrm>
            <a:off x="467544" y="1268760"/>
            <a:ext cx="8025762" cy="5539978"/>
          </a:xfrm>
          <a:prstGeom prst="rect">
            <a:avLst/>
          </a:prstGeom>
          <a:noFill/>
        </p:spPr>
        <p:txBody>
          <a:bodyPr wrap="square" rtlCol="0">
            <a:spAutoFit/>
          </a:bodyPr>
          <a:lstStyle/>
          <a:p>
            <a:pPr algn="l"/>
            <a:r>
              <a:rPr lang="en-US" sz="2400" b="1" dirty="0"/>
              <a:t>Implementation mental-model 2:</a:t>
            </a:r>
          </a:p>
          <a:p>
            <a:pPr algn="l"/>
            <a:r>
              <a:rPr lang="en-US" sz="2200" dirty="0"/>
              <a:t>More realistic, but less useful mental model:</a:t>
            </a:r>
          </a:p>
          <a:p>
            <a:pPr marL="342900" indent="-342900" algn="l">
              <a:buFont typeface="Arial" panose="020B0604020202020204" pitchFamily="34" charset="0"/>
              <a:buChar char="•"/>
            </a:pPr>
            <a:r>
              <a:rPr lang="en-US" sz="2200" dirty="0"/>
              <a:t>“Standalone” APs, with direct connection to 802.3</a:t>
            </a:r>
          </a:p>
          <a:p>
            <a:pPr marL="342900" indent="-342900" algn="l">
              <a:buFont typeface="Arial" panose="020B0604020202020204" pitchFamily="34" charset="0"/>
              <a:buChar char="•"/>
            </a:pPr>
            <a:r>
              <a:rPr lang="en-US" sz="2200" dirty="0"/>
              <a:t>APs probably discover each other on the 802.3 network via proprietary protocol.</a:t>
            </a:r>
          </a:p>
          <a:p>
            <a:pPr marL="342900" indent="-342900" algn="l">
              <a:buFont typeface="Arial" panose="020B0604020202020204" pitchFamily="34" charset="0"/>
              <a:buChar char="•"/>
            </a:pPr>
            <a:r>
              <a:rPr lang="en-US" sz="2200" dirty="0"/>
              <a:t>DS function is “distributed”</a:t>
            </a:r>
          </a:p>
          <a:p>
            <a:pPr marL="731520" lvl="1" indent="-342900" algn="l">
              <a:buFont typeface="Arial" panose="020B0604020202020204" pitchFamily="34" charset="0"/>
              <a:buChar char="•"/>
            </a:pPr>
            <a:r>
              <a:rPr lang="en-US" sz="2200" dirty="0"/>
              <a:t>Each AP encapsulates MAC Service tuples, and forwards to other APs, as appropriate (proprietary method)</a:t>
            </a:r>
          </a:p>
          <a:p>
            <a:pPr marL="342900" indent="-342900" algn="l">
              <a:buFont typeface="Arial" panose="020B0604020202020204" pitchFamily="34" charset="0"/>
              <a:buChar char="•"/>
            </a:pPr>
            <a:r>
              <a:rPr lang="en-US" sz="2200" dirty="0"/>
              <a:t>Portal function is “distributed”</a:t>
            </a:r>
          </a:p>
          <a:p>
            <a:pPr marL="731520" lvl="1" indent="-342900" algn="l">
              <a:buFont typeface="Arial" panose="020B0604020202020204" pitchFamily="34" charset="0"/>
              <a:buChar char="•"/>
            </a:pPr>
            <a:r>
              <a:rPr lang="en-US" sz="2200" dirty="0"/>
              <a:t>Each AP can put MSDUs directly to/from the 802.3 network in ‘native form’ for connection outside 802.11 scope</a:t>
            </a:r>
          </a:p>
          <a:p>
            <a:pPr marL="342900" indent="-342900" algn="l">
              <a:buFont typeface="Arial" panose="020B0604020202020204" pitchFamily="34" charset="0"/>
              <a:buChar char="•"/>
            </a:pPr>
            <a:r>
              <a:rPr lang="en-US" sz="2200" dirty="0"/>
              <a:t>APs have management interface and MAC Address, but that is a separate plane, and must not be confused with the logical AP/DS/Portal data plane, even though they share the 802.3 interconnection.</a:t>
            </a:r>
          </a:p>
          <a:p>
            <a:pPr marL="342900" indent="-342900" algn="l">
              <a:buFont typeface="Arial" panose="020B0604020202020204" pitchFamily="34" charset="0"/>
              <a:buChar char="•"/>
            </a:pPr>
            <a:endParaRPr lang="en-US" sz="2200" dirty="0"/>
          </a:p>
        </p:txBody>
      </p:sp>
    </p:spTree>
    <p:extLst>
      <p:ext uri="{BB962C8B-B14F-4D97-AF65-F5344CB8AC3E}">
        <p14:creationId xmlns:p14="http://schemas.microsoft.com/office/powerpoint/2010/main" val="70215809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6" name="Title 5">
            <a:extLst>
              <a:ext uri="{FF2B5EF4-FFF2-40B4-BE49-F238E27FC236}">
                <a16:creationId xmlns:a16="http://schemas.microsoft.com/office/drawing/2014/main" id="{1131DF71-F790-41DC-8E99-68F4910ECF77}"/>
              </a:ext>
            </a:extLst>
          </p:cNvPr>
          <p:cNvSpPr>
            <a:spLocks noGrp="1"/>
          </p:cNvSpPr>
          <p:nvPr>
            <p:ph type="title"/>
          </p:nvPr>
        </p:nvSpPr>
        <p:spPr/>
        <p:txBody>
          <a:bodyPr/>
          <a:lstStyle/>
          <a:p>
            <a:r>
              <a:rPr lang="en-US" dirty="0"/>
              <a:t>Implementation “model” 2</a:t>
            </a:r>
          </a:p>
        </p:txBody>
      </p:sp>
      <p:pic>
        <p:nvPicPr>
          <p:cNvPr id="2" name="Picture 1">
            <a:extLst>
              <a:ext uri="{FF2B5EF4-FFF2-40B4-BE49-F238E27FC236}">
                <a16:creationId xmlns:a16="http://schemas.microsoft.com/office/drawing/2014/main" id="{0F340FD5-9ADE-4537-8BE7-FE43554B89D9}"/>
              </a:ext>
            </a:extLst>
          </p:cNvPr>
          <p:cNvPicPr>
            <a:picLocks noChangeAspect="1"/>
          </p:cNvPicPr>
          <p:nvPr/>
        </p:nvPicPr>
        <p:blipFill>
          <a:blip r:embed="rId2"/>
          <a:stretch>
            <a:fillRect/>
          </a:stretch>
        </p:blipFill>
        <p:spPr>
          <a:xfrm>
            <a:off x="802329" y="1844824"/>
            <a:ext cx="7093599" cy="4456498"/>
          </a:xfrm>
          <a:prstGeom prst="rect">
            <a:avLst/>
          </a:prstGeom>
        </p:spPr>
      </p:pic>
    </p:spTree>
    <p:extLst>
      <p:ext uri="{BB962C8B-B14F-4D97-AF65-F5344CB8AC3E}">
        <p14:creationId xmlns:p14="http://schemas.microsoft.com/office/powerpoint/2010/main" val="37248259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DS, Portal and attached AP concepts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755576" y="1772816"/>
            <a:ext cx="7632848" cy="2308324"/>
          </a:xfrm>
          <a:prstGeom prst="rect">
            <a:avLst/>
          </a:prstGeom>
          <a:noFill/>
        </p:spPr>
        <p:txBody>
          <a:bodyPr wrap="square" rtlCol="0">
            <a:spAutoFit/>
          </a:bodyPr>
          <a:lstStyle/>
          <a:p>
            <a:pPr marL="342900" indent="-342900" algn="l">
              <a:buFont typeface="Arial" panose="020B0604020202020204" pitchFamily="34" charset="0"/>
              <a:buChar char="•"/>
            </a:pPr>
            <a:r>
              <a:rPr lang="en-US" sz="2400" dirty="0"/>
              <a:t>The DS and Portal are architectural concepts only.  Care needs to be taken to not try to map these concepts directly to actual implementation(s).</a:t>
            </a:r>
          </a:p>
          <a:p>
            <a:pPr marL="342900" indent="-342900" algn="l">
              <a:buFont typeface="Arial" panose="020B0604020202020204" pitchFamily="34" charset="0"/>
              <a:buChar char="•"/>
            </a:pPr>
            <a:r>
              <a:rPr lang="en-US" sz="2400" dirty="0"/>
              <a:t>This presentation gives the logical view of these concepts, followed by some examples and discussion of how they *might* appear in an implementation.</a:t>
            </a:r>
            <a:endParaRPr lang="en-US" dirty="0"/>
          </a:p>
        </p:txBody>
      </p:sp>
    </p:spTree>
    <p:extLst>
      <p:ext uri="{BB962C8B-B14F-4D97-AF65-F5344CB8AC3E}">
        <p14:creationId xmlns:p14="http://schemas.microsoft.com/office/powerpoint/2010/main" val="311461388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DS, Portal and attached AP concepts</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496780" y="1556792"/>
            <a:ext cx="8045558" cy="4893647"/>
          </a:xfrm>
          <a:prstGeom prst="rect">
            <a:avLst/>
          </a:prstGeom>
          <a:noFill/>
        </p:spPr>
        <p:txBody>
          <a:bodyPr wrap="square" rtlCol="0">
            <a:spAutoFit/>
          </a:bodyPr>
          <a:lstStyle/>
          <a:p>
            <a:pPr marL="342900" indent="-342900" algn="l">
              <a:buFont typeface="Arial" panose="020B0604020202020204" pitchFamily="34" charset="0"/>
              <a:buChar char="•"/>
            </a:pPr>
            <a:r>
              <a:rPr lang="en-US" sz="2400" dirty="0"/>
              <a:t>The Distribution System (DS) and Portal are architectural concepts only.  Care needs to be taken to not try to map these concepts directly to actual implementation(s).</a:t>
            </a:r>
          </a:p>
          <a:p>
            <a:pPr marL="342900" indent="-342900" algn="l">
              <a:buFont typeface="Arial" panose="020B0604020202020204" pitchFamily="34" charset="0"/>
              <a:buChar char="•"/>
            </a:pPr>
            <a:endParaRPr lang="en-US" sz="2400" dirty="0"/>
          </a:p>
          <a:p>
            <a:pPr marL="342900" indent="-342900" algn="l">
              <a:buFont typeface="Arial" panose="020B0604020202020204" pitchFamily="34" charset="0"/>
              <a:buChar char="•"/>
            </a:pPr>
            <a:r>
              <a:rPr lang="en-US" sz="2400" dirty="0"/>
              <a:t>This presentation gives the logical view of these concepts, followed by some examples and discussion of how they *might* appear in an implementation.</a:t>
            </a:r>
          </a:p>
          <a:p>
            <a:pPr marL="342900" indent="-342900" algn="l">
              <a:buFont typeface="Arial" panose="020B0604020202020204" pitchFamily="34" charset="0"/>
              <a:buChar char="•"/>
            </a:pPr>
            <a:endParaRPr lang="en-US" sz="2400" dirty="0"/>
          </a:p>
          <a:p>
            <a:pPr marL="342900" indent="-342900" algn="l">
              <a:buFont typeface="Arial" panose="020B0604020202020204" pitchFamily="34" charset="0"/>
              <a:buChar char="•"/>
            </a:pPr>
            <a:r>
              <a:rPr lang="en-US" sz="2400" dirty="0"/>
              <a:t>Neither the DS nor Portal are fully specified by IEEE Std 802.11.  Rather, 802.11 provides a description of the service provided by these components, and some requirements on externally visible behavior, and leaves the details of how these are accomplished as implementation choice.</a:t>
            </a:r>
            <a:endParaRPr lang="en-US" dirty="0"/>
          </a:p>
        </p:txBody>
      </p:sp>
    </p:spTree>
    <p:extLst>
      <p:ext uri="{BB962C8B-B14F-4D97-AF65-F5344CB8AC3E}">
        <p14:creationId xmlns:p14="http://schemas.microsoft.com/office/powerpoint/2010/main" val="9998462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19872EA-9982-43E3-8A6F-770A75ED0728}"/>
              </a:ext>
            </a:extLst>
          </p:cNvPr>
          <p:cNvPicPr>
            <a:picLocks noChangeAspect="1"/>
          </p:cNvPicPr>
          <p:nvPr/>
        </p:nvPicPr>
        <p:blipFill>
          <a:blip r:embed="rId2"/>
          <a:stretch>
            <a:fillRect/>
          </a:stretch>
        </p:blipFill>
        <p:spPr>
          <a:xfrm>
            <a:off x="2071687" y="3953760"/>
            <a:ext cx="5000625" cy="2505075"/>
          </a:xfrm>
          <a:prstGeom prst="rect">
            <a:avLst/>
          </a:prstGeom>
        </p:spPr>
      </p:pic>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Reminder of 802.11 as a MAC service</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467545" y="1509752"/>
            <a:ext cx="8136904" cy="2616101"/>
          </a:xfrm>
          <a:prstGeom prst="rect">
            <a:avLst/>
          </a:prstGeom>
          <a:noFill/>
        </p:spPr>
        <p:txBody>
          <a:bodyPr wrap="square" rtlCol="0">
            <a:spAutoFit/>
          </a:bodyPr>
          <a:lstStyle/>
          <a:p>
            <a:pPr indent="-457200" algn="l"/>
            <a:r>
              <a:rPr lang="en-US" sz="1800" dirty="0"/>
              <a:t>IEEE Std 802.11 provides a “black box” MAC sublayer service to various user devices.  The user devices are the Portal, and non-AP STAs (for infrastructure BSSs), and source and destination mesh STAs (for MBSSs).  </a:t>
            </a:r>
          </a:p>
          <a:p>
            <a:pPr indent="-457200" algn="l"/>
            <a:endParaRPr lang="en-US" sz="1800" dirty="0"/>
          </a:p>
          <a:p>
            <a:pPr indent="-457200" algn="l"/>
            <a:r>
              <a:rPr lang="en-US" sz="1800" dirty="0"/>
              <a:t>All interactions within this “black box” are transparent to the LLC sublayers within the user devices.  The entire architectural model of 802.11 should be viewed as a monolithic solution that delivers MSDUs from one LLC sublayer to a peer LLC sublayer, possibly including interconnection to other IEEE 802 family standards also providing MAC sublayer services.  (Cf: IEEE Std 802.1AC-2016, Figure 9-1)</a:t>
            </a:r>
          </a:p>
        </p:txBody>
      </p:sp>
    </p:spTree>
    <p:extLst>
      <p:ext uri="{BB962C8B-B14F-4D97-AF65-F5344CB8AC3E}">
        <p14:creationId xmlns:p14="http://schemas.microsoft.com/office/powerpoint/2010/main" val="36931122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Definitions (from </a:t>
            </a:r>
            <a:r>
              <a:rPr lang="en-US" sz="3600" b="0" kern="1200" dirty="0" err="1">
                <a:solidFill>
                  <a:srgbClr val="435153"/>
                </a:solidFill>
              </a:rPr>
              <a:t>REVme</a:t>
            </a:r>
            <a:r>
              <a:rPr lang="en-US" sz="3600" b="0" kern="1200" dirty="0">
                <a:solidFill>
                  <a:srgbClr val="435153"/>
                </a:solidFill>
              </a:rPr>
              <a:t> D0.1)</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755576" y="1772816"/>
            <a:ext cx="7632848" cy="3785652"/>
          </a:xfrm>
          <a:prstGeom prst="rect">
            <a:avLst/>
          </a:prstGeom>
          <a:noFill/>
        </p:spPr>
        <p:txBody>
          <a:bodyPr wrap="square" rtlCol="0">
            <a:spAutoFit/>
          </a:bodyPr>
          <a:lstStyle/>
          <a:p>
            <a:pPr indent="-457200" algn="l"/>
            <a:r>
              <a:rPr lang="en-US" b="1" dirty="0"/>
              <a:t>distribution system (DS): </a:t>
            </a:r>
            <a:r>
              <a:rPr lang="en-US" dirty="0"/>
              <a:t>A system used to interconnect a set of basic service sets (BSSs) and integrated local area networks (LANs) to create an extended service set (ESS).</a:t>
            </a:r>
          </a:p>
          <a:p>
            <a:pPr indent="-457200" algn="l"/>
            <a:endParaRPr lang="en-US" dirty="0"/>
          </a:p>
          <a:p>
            <a:pPr algn="l"/>
            <a:r>
              <a:rPr lang="en-US" b="1" dirty="0"/>
              <a:t>portal: </a:t>
            </a:r>
            <a:r>
              <a:rPr lang="en-US" dirty="0"/>
              <a:t>The logical point at which the integration service is provided.</a:t>
            </a:r>
          </a:p>
          <a:p>
            <a:pPr algn="l"/>
            <a:endParaRPr lang="en-US" dirty="0"/>
          </a:p>
          <a:p>
            <a:pPr algn="l"/>
            <a:r>
              <a:rPr lang="en-US" dirty="0"/>
              <a:t>NOTE—For the purposes of this Standard, there is at most one portal in a given extended service set’s (ESS’s) infrastructure. In an implementation, a single logical portal function may be provided by multiple devices that provide integration services for the ESS. How such multiple devices coordinate to appear as a single logical portal is implementation dependent.</a:t>
            </a:r>
          </a:p>
        </p:txBody>
      </p:sp>
    </p:spTree>
    <p:extLst>
      <p:ext uri="{BB962C8B-B14F-4D97-AF65-F5344CB8AC3E}">
        <p14:creationId xmlns:p14="http://schemas.microsoft.com/office/powerpoint/2010/main" val="3871184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DS service</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467544" y="1268760"/>
            <a:ext cx="8069721" cy="5324535"/>
          </a:xfrm>
          <a:prstGeom prst="rect">
            <a:avLst/>
          </a:prstGeom>
          <a:noFill/>
        </p:spPr>
        <p:txBody>
          <a:bodyPr wrap="square" rtlCol="0">
            <a:spAutoFit/>
          </a:bodyPr>
          <a:lstStyle/>
          <a:p>
            <a:pPr indent="-457200" algn="l"/>
            <a:r>
              <a:rPr lang="en-US" dirty="0"/>
              <a:t>The definition of the service expected from the DS is provided in clause 7 of IEEE Std 802.11.  In summary, there are two services:</a:t>
            </a:r>
          </a:p>
          <a:p>
            <a:pPr indent="-457200" algn="l">
              <a:buFont typeface="Arial" panose="020B0604020202020204" pitchFamily="34" charset="0"/>
              <a:buChar char="•"/>
            </a:pPr>
            <a:r>
              <a:rPr lang="en-US" dirty="0"/>
              <a:t>Delivery of MAC service tuples between APs, mesh gates, and the portal</a:t>
            </a:r>
          </a:p>
          <a:p>
            <a:pPr indent="-457200" algn="l">
              <a:buFont typeface="Arial" panose="020B0604020202020204" pitchFamily="34" charset="0"/>
              <a:buChar char="•"/>
            </a:pPr>
            <a:r>
              <a:rPr lang="en-US" dirty="0"/>
              <a:t>Maintenance of a mapping of STA MAC addresses to the set of attached APs and mesh gates.</a:t>
            </a:r>
          </a:p>
          <a:p>
            <a:pPr indent="-457200" algn="l">
              <a:buFont typeface="Arial" panose="020B0604020202020204" pitchFamily="34" charset="0"/>
              <a:buChar char="•"/>
            </a:pPr>
            <a:endParaRPr lang="en-US" dirty="0"/>
          </a:p>
          <a:p>
            <a:pPr algn="l"/>
            <a:r>
              <a:rPr lang="en-US" dirty="0"/>
              <a:t>The DSAF (distribution system access function) provides the connection from APs and mesh gates to the DS.</a:t>
            </a:r>
          </a:p>
          <a:p>
            <a:pPr algn="l"/>
            <a:endParaRPr lang="en-US" dirty="0"/>
          </a:p>
          <a:p>
            <a:pPr algn="l"/>
            <a:r>
              <a:rPr lang="en-US" dirty="0"/>
              <a:t>It is important to note that the DS _provides_ a service to the DSAFs.  That is, the DSAF is a service user of the DS SAP.</a:t>
            </a:r>
          </a:p>
          <a:p>
            <a:pPr algn="l"/>
            <a:endParaRPr lang="en-US" dirty="0"/>
          </a:p>
          <a:p>
            <a:pPr algn="l"/>
            <a:r>
              <a:rPr lang="en-US" dirty="0"/>
              <a:t>How the DS provides the service is unspecified, and may (likely) include use of other 802 Standards and/or other communications standards.  While the DS is itself part of providing the 802.11 MAC service, the DS implementation may include higher-layer service(s) that are invisible to the MAC service users.</a:t>
            </a:r>
          </a:p>
        </p:txBody>
      </p:sp>
    </p:spTree>
    <p:extLst>
      <p:ext uri="{BB962C8B-B14F-4D97-AF65-F5344CB8AC3E}">
        <p14:creationId xmlns:p14="http://schemas.microsoft.com/office/powerpoint/2010/main" val="25022513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Portal</a:t>
            </a:r>
            <a:endParaRPr lang="en-US" sz="3600" b="0" kern="1200" dirty="0">
              <a:solidFill>
                <a:schemeClr val="accent6"/>
              </a:solidFill>
            </a:endParaRPr>
          </a:p>
        </p:txBody>
      </p:sp>
      <p:sp>
        <p:nvSpPr>
          <p:cNvPr id="5" name="TextBox 4">
            <a:extLst>
              <a:ext uri="{FF2B5EF4-FFF2-40B4-BE49-F238E27FC236}">
                <a16:creationId xmlns:a16="http://schemas.microsoft.com/office/drawing/2014/main" id="{1C6C0239-574D-46C2-84AC-19028AB38376}"/>
              </a:ext>
            </a:extLst>
          </p:cNvPr>
          <p:cNvSpPr txBox="1"/>
          <p:nvPr/>
        </p:nvSpPr>
        <p:spPr>
          <a:xfrm>
            <a:off x="472617" y="1556792"/>
            <a:ext cx="8069721" cy="3170099"/>
          </a:xfrm>
          <a:prstGeom prst="rect">
            <a:avLst/>
          </a:prstGeom>
          <a:noFill/>
        </p:spPr>
        <p:txBody>
          <a:bodyPr wrap="square" rtlCol="0">
            <a:spAutoFit/>
          </a:bodyPr>
          <a:lstStyle/>
          <a:p>
            <a:pPr indent="-457200" algn="l"/>
            <a:r>
              <a:rPr lang="en-US" dirty="0"/>
              <a:t>The Portal is modeled as the _only_ point that interconnects a DS to non-802.11 LAN.  </a:t>
            </a:r>
          </a:p>
          <a:p>
            <a:pPr indent="-457200" algn="l"/>
            <a:endParaRPr lang="en-US" dirty="0"/>
          </a:p>
          <a:p>
            <a:pPr indent="-457200" algn="l"/>
            <a:r>
              <a:rPr lang="en-US" dirty="0"/>
              <a:t>The Portal connects to the DS via the integration service, which provides any necessary mappings or transformations of the DS service to the MAC service of the external LAN.</a:t>
            </a:r>
          </a:p>
          <a:p>
            <a:pPr indent="-457200" algn="l"/>
            <a:endParaRPr lang="en-US" dirty="0"/>
          </a:p>
          <a:p>
            <a:pPr indent="-457200" algn="l"/>
            <a:r>
              <a:rPr lang="en-US" dirty="0"/>
              <a:t>While the Portal is modeled as a single point, in an implementation it could be a distributed function, occurring across multiple physical devices.  </a:t>
            </a:r>
          </a:p>
          <a:p>
            <a:pPr indent="-457200" algn="l"/>
            <a:endParaRPr lang="en-US" dirty="0"/>
          </a:p>
        </p:txBody>
      </p:sp>
    </p:spTree>
    <p:extLst>
      <p:ext uri="{BB962C8B-B14F-4D97-AF65-F5344CB8AC3E}">
        <p14:creationId xmlns:p14="http://schemas.microsoft.com/office/powerpoint/2010/main" val="17089141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Conceptual model</a:t>
            </a:r>
            <a:endParaRPr lang="en-US" sz="3600" b="0" kern="1200" dirty="0">
              <a:solidFill>
                <a:schemeClr val="accent6"/>
              </a:solidFill>
            </a:endParaRPr>
          </a:p>
        </p:txBody>
      </p:sp>
      <p:sp>
        <p:nvSpPr>
          <p:cNvPr id="4" name="TextBox 3">
            <a:extLst>
              <a:ext uri="{FF2B5EF4-FFF2-40B4-BE49-F238E27FC236}">
                <a16:creationId xmlns:a16="http://schemas.microsoft.com/office/drawing/2014/main" id="{1419D78E-8DFC-4595-8860-BAA5A908319C}"/>
              </a:ext>
            </a:extLst>
          </p:cNvPr>
          <p:cNvSpPr txBox="1"/>
          <p:nvPr/>
        </p:nvSpPr>
        <p:spPr>
          <a:xfrm>
            <a:off x="2015716" y="4181018"/>
            <a:ext cx="4680520" cy="400110"/>
          </a:xfrm>
          <a:prstGeom prst="rect">
            <a:avLst/>
          </a:prstGeom>
          <a:noFill/>
        </p:spPr>
        <p:txBody>
          <a:bodyPr wrap="square" rtlCol="0">
            <a:spAutoFit/>
          </a:bodyPr>
          <a:lstStyle/>
          <a:p>
            <a:r>
              <a:rPr lang="en-US" dirty="0"/>
              <a:t> Modified from Figure 7-1, </a:t>
            </a:r>
            <a:r>
              <a:rPr lang="en-US" dirty="0" err="1"/>
              <a:t>REVme</a:t>
            </a:r>
            <a:r>
              <a:rPr lang="en-US" dirty="0"/>
              <a:t> D0.1</a:t>
            </a:r>
          </a:p>
        </p:txBody>
      </p:sp>
      <p:pic>
        <p:nvPicPr>
          <p:cNvPr id="6" name="Picture 5">
            <a:extLst>
              <a:ext uri="{FF2B5EF4-FFF2-40B4-BE49-F238E27FC236}">
                <a16:creationId xmlns:a16="http://schemas.microsoft.com/office/drawing/2014/main" id="{7B9EEB97-F647-45C7-A0E0-48491E8C4467}"/>
              </a:ext>
            </a:extLst>
          </p:cNvPr>
          <p:cNvPicPr>
            <a:picLocks noChangeAspect="1"/>
          </p:cNvPicPr>
          <p:nvPr/>
        </p:nvPicPr>
        <p:blipFill>
          <a:blip r:embed="rId2"/>
          <a:stretch>
            <a:fillRect/>
          </a:stretch>
        </p:blipFill>
        <p:spPr>
          <a:xfrm>
            <a:off x="539552" y="1412776"/>
            <a:ext cx="8208912" cy="2811188"/>
          </a:xfrm>
          <a:prstGeom prst="rect">
            <a:avLst/>
          </a:prstGeom>
        </p:spPr>
      </p:pic>
      <p:sp>
        <p:nvSpPr>
          <p:cNvPr id="7" name="TextBox 6">
            <a:extLst>
              <a:ext uri="{FF2B5EF4-FFF2-40B4-BE49-F238E27FC236}">
                <a16:creationId xmlns:a16="http://schemas.microsoft.com/office/drawing/2014/main" id="{7E87C13C-AEBB-4BA7-8DFF-8B1F992C2D4F}"/>
              </a:ext>
            </a:extLst>
          </p:cNvPr>
          <p:cNvSpPr txBox="1"/>
          <p:nvPr/>
        </p:nvSpPr>
        <p:spPr>
          <a:xfrm>
            <a:off x="915031" y="5085184"/>
            <a:ext cx="7401385" cy="400110"/>
          </a:xfrm>
          <a:prstGeom prst="rect">
            <a:avLst/>
          </a:prstGeom>
          <a:noFill/>
        </p:spPr>
        <p:txBody>
          <a:bodyPr wrap="none" rtlCol="0">
            <a:spAutoFit/>
          </a:bodyPr>
          <a:lstStyle/>
          <a:p>
            <a:pPr marL="342900" indent="-342900">
              <a:buFont typeface="Arial" panose="020B0604020202020204" pitchFamily="34" charset="0"/>
              <a:buChar char="•"/>
            </a:pPr>
            <a:r>
              <a:rPr lang="en-US" dirty="0"/>
              <a:t>Also note other concept diagrams such as Figures: 4-2, 4-6, and 4-9</a:t>
            </a:r>
          </a:p>
        </p:txBody>
      </p:sp>
    </p:spTree>
    <p:extLst>
      <p:ext uri="{BB962C8B-B14F-4D97-AF65-F5344CB8AC3E}">
        <p14:creationId xmlns:p14="http://schemas.microsoft.com/office/powerpoint/2010/main" val="2364907591"/>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77008</TotalTime>
  <Words>1942</Words>
  <Application>Microsoft Office PowerPoint</Application>
  <PresentationFormat>On-screen Show (4:3)</PresentationFormat>
  <Paragraphs>154</Paragraphs>
  <Slides>22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802-11-template</vt:lpstr>
      <vt:lpstr>Document</vt:lpstr>
      <vt:lpstr>DS and Portal concepts and models</vt:lpstr>
      <vt:lpstr>Abstract</vt:lpstr>
      <vt:lpstr>DS, Portal and attached AP concepts</vt:lpstr>
      <vt:lpstr>DS, Portal and attached AP concepts</vt:lpstr>
      <vt:lpstr>Reminder of 802.11 as a MAC service</vt:lpstr>
      <vt:lpstr>Definitions (from REVme D0.1)</vt:lpstr>
      <vt:lpstr>DS service</vt:lpstr>
      <vt:lpstr>Portal</vt:lpstr>
      <vt:lpstr>Conceptual model</vt:lpstr>
      <vt:lpstr>Simplified model</vt:lpstr>
      <vt:lpstr>“802.11 sourced” MSDU process</vt:lpstr>
      <vt:lpstr>“802.11 sourced” MSDU process</vt:lpstr>
      <vt:lpstr>“802.11 sourced” MSDU process</vt:lpstr>
      <vt:lpstr>“802.11 sourced” MSDU process</vt:lpstr>
      <vt:lpstr>“External sourced” MSDU process</vt:lpstr>
      <vt:lpstr>“External sourced” MSDU process</vt:lpstr>
      <vt:lpstr>“External sourced” MSDU process</vt:lpstr>
      <vt:lpstr>“External sourced” MSDU process</vt:lpstr>
      <vt:lpstr>Real-world practicalities</vt:lpstr>
      <vt:lpstr>Implementation “model” 1</vt:lpstr>
      <vt:lpstr>Real-world practicalities</vt:lpstr>
      <vt:lpstr>Implementation “model” 2</vt:lpstr>
    </vt:vector>
  </TitlesOfParts>
  <Company>Ruckus/CommScope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11be MLD Architecture Discussion 2</dc:title>
  <dc:creator>mark.hamilton@commscope.com</dc:creator>
  <cp:lastModifiedBy>Hamilton, Mark</cp:lastModifiedBy>
  <cp:revision>481</cp:revision>
  <cp:lastPrinted>2021-04-28T00:27:11Z</cp:lastPrinted>
  <dcterms:created xsi:type="dcterms:W3CDTF">2010-02-15T12:38:41Z</dcterms:created>
  <dcterms:modified xsi:type="dcterms:W3CDTF">2021-07-16T00:18:19Z</dcterms:modified>
</cp:coreProperties>
</file>