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257" r:id="rId6"/>
    <p:sldId id="2366" r:id="rId7"/>
    <p:sldId id="2371" r:id="rId8"/>
    <p:sldId id="2367" r:id="rId9"/>
    <p:sldId id="2370" r:id="rId10"/>
    <p:sldId id="2368" r:id="rId11"/>
    <p:sldId id="2369" r:id="rId12"/>
    <p:sldId id="2372"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74A367-2A34-4AB7-B455-14C4F1AB4C8E}" v="1" dt="2021-07-14T16:12:28.1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autoAdjust="0"/>
    <p:restoredTop sz="94660"/>
  </p:normalViewPr>
  <p:slideViewPr>
    <p:cSldViewPr>
      <p:cViewPr varScale="1">
        <p:scale>
          <a:sx n="104" d="100"/>
          <a:sy n="104" d="100"/>
        </p:scale>
        <p:origin x="126"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3B74A367-2A34-4AB7-B455-14C4F1AB4C8E}"/>
    <pc:docChg chg="custSel modSld modMainMaster">
      <pc:chgData name="Ansley, Carol (CCI-Atlanta)" userId="cbcdc21a-90c4-4b2f-81f7-da4165205229" providerId="ADAL" clId="{3B74A367-2A34-4AB7-B455-14C4F1AB4C8E}" dt="2021-07-14T17:40:36.852" v="925" actId="20577"/>
      <pc:docMkLst>
        <pc:docMk/>
      </pc:docMkLst>
      <pc:sldChg chg="modSp mod">
        <pc:chgData name="Ansley, Carol (CCI-Atlanta)" userId="cbcdc21a-90c4-4b2f-81f7-da4165205229" providerId="ADAL" clId="{3B74A367-2A34-4AB7-B455-14C4F1AB4C8E}" dt="2021-07-14T16:41:24.437" v="878" actId="20577"/>
        <pc:sldMkLst>
          <pc:docMk/>
          <pc:sldMk cId="224247888" sldId="2367"/>
        </pc:sldMkLst>
        <pc:spChg chg="mod">
          <ac:chgData name="Ansley, Carol (CCI-Atlanta)" userId="cbcdc21a-90c4-4b2f-81f7-da4165205229" providerId="ADAL" clId="{3B74A367-2A34-4AB7-B455-14C4F1AB4C8E}" dt="2021-07-14T16:41:24.437" v="878" actId="20577"/>
          <ac:spMkLst>
            <pc:docMk/>
            <pc:sldMk cId="224247888" sldId="2367"/>
            <ac:spMk id="3" creationId="{67215393-E010-ED44-94C9-79D028726B76}"/>
          </ac:spMkLst>
        </pc:spChg>
      </pc:sldChg>
      <pc:sldChg chg="modSp mod">
        <pc:chgData name="Ansley, Carol (CCI-Atlanta)" userId="cbcdc21a-90c4-4b2f-81f7-da4165205229" providerId="ADAL" clId="{3B74A367-2A34-4AB7-B455-14C4F1AB4C8E}" dt="2021-07-14T17:08:34.803" v="923" actId="20577"/>
        <pc:sldMkLst>
          <pc:docMk/>
          <pc:sldMk cId="2216132590" sldId="2369"/>
        </pc:sldMkLst>
        <pc:spChg chg="mod">
          <ac:chgData name="Ansley, Carol (CCI-Atlanta)" userId="cbcdc21a-90c4-4b2f-81f7-da4165205229" providerId="ADAL" clId="{3B74A367-2A34-4AB7-B455-14C4F1AB4C8E}" dt="2021-07-14T17:08:34.803" v="923" actId="20577"/>
          <ac:spMkLst>
            <pc:docMk/>
            <pc:sldMk cId="2216132590" sldId="2369"/>
            <ac:spMk id="3" creationId="{A5CD3C77-BCA2-CF41-9811-EAF867483CE4}"/>
          </ac:spMkLst>
        </pc:spChg>
      </pc:sldChg>
      <pc:sldChg chg="modSp mod">
        <pc:chgData name="Ansley, Carol (CCI-Atlanta)" userId="cbcdc21a-90c4-4b2f-81f7-da4165205229" providerId="ADAL" clId="{3B74A367-2A34-4AB7-B455-14C4F1AB4C8E}" dt="2021-07-14T15:39:10.625" v="93" actId="14100"/>
        <pc:sldMkLst>
          <pc:docMk/>
          <pc:sldMk cId="3205473424" sldId="2371"/>
        </pc:sldMkLst>
        <pc:spChg chg="mod">
          <ac:chgData name="Ansley, Carol (CCI-Atlanta)" userId="cbcdc21a-90c4-4b2f-81f7-da4165205229" providerId="ADAL" clId="{3B74A367-2A34-4AB7-B455-14C4F1AB4C8E}" dt="2021-07-14T15:39:10.625" v="93" actId="14100"/>
          <ac:spMkLst>
            <pc:docMk/>
            <pc:sldMk cId="3205473424" sldId="2371"/>
            <ac:spMk id="3" creationId="{47599D7B-7D2F-1A4E-B424-7166962DD193}"/>
          </ac:spMkLst>
        </pc:spChg>
      </pc:sldChg>
      <pc:sldMasterChg chg="modSp mod">
        <pc:chgData name="Ansley, Carol (CCI-Atlanta)" userId="cbcdc21a-90c4-4b2f-81f7-da4165205229" providerId="ADAL" clId="{3B74A367-2A34-4AB7-B455-14C4F1AB4C8E}" dt="2021-07-14T17:40:36.852" v="925" actId="20577"/>
        <pc:sldMasterMkLst>
          <pc:docMk/>
          <pc:sldMasterMk cId="0" sldId="2147483648"/>
        </pc:sldMasterMkLst>
        <pc:spChg chg="mod">
          <ac:chgData name="Ansley, Carol (CCI-Atlanta)" userId="cbcdc21a-90c4-4b2f-81f7-da4165205229" providerId="ADAL" clId="{3B74A367-2A34-4AB7-B455-14C4F1AB4C8E}" dt="2021-07-14T17:40:36.852" v="92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a:extLst>
              <a:ext uri="{FF2B5EF4-FFF2-40B4-BE49-F238E27FC236}">
                <a16:creationId xmlns:a16="http://schemas.microsoft.com/office/drawing/2014/main" id="{8F169F99-3D7A-6149-86F6-49FCCE747FF0}"/>
              </a:ext>
            </a:extLst>
          </p:cNvPr>
          <p:cNvSpPr>
            <a:spLocks noGrp="1" noChangeArrowheads="1"/>
          </p:cNvSpPr>
          <p:nvPr>
            <p:ph type="dt" idx="13"/>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8" name="Rectangle 4">
            <a:extLst>
              <a:ext uri="{FF2B5EF4-FFF2-40B4-BE49-F238E27FC236}">
                <a16:creationId xmlns:a16="http://schemas.microsoft.com/office/drawing/2014/main" id="{77AAD089-1052-8846-8552-329CE82619D7}"/>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Carol Ansley, Cox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Carol Ansley, Cox</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802.11-21/1126r1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Discussion of 802E Section 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2021-07-14</a:t>
            </a:r>
            <a:endParaRPr lang="en-GB" sz="2000" b="0"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Table 2">
            <a:extLst>
              <a:ext uri="{FF2B5EF4-FFF2-40B4-BE49-F238E27FC236}">
                <a16:creationId xmlns:a16="http://schemas.microsoft.com/office/drawing/2014/main" id="{3B65E960-79F8-B643-9797-133318B7E36E}"/>
              </a:ext>
            </a:extLst>
          </p:cNvPr>
          <p:cNvGraphicFramePr>
            <a:graphicFrameLocks noGrp="1"/>
          </p:cNvGraphicFramePr>
          <p:nvPr>
            <p:extLst>
              <p:ext uri="{D42A27DB-BD31-4B8C-83A1-F6EECF244321}">
                <p14:modId xmlns:p14="http://schemas.microsoft.com/office/powerpoint/2010/main" val="1165125114"/>
              </p:ext>
            </p:extLst>
          </p:nvPr>
        </p:nvGraphicFramePr>
        <p:xfrm>
          <a:off x="1143000" y="2590801"/>
          <a:ext cx="9906000" cy="2590800"/>
        </p:xfrm>
        <a:graphic>
          <a:graphicData uri="http://schemas.openxmlformats.org/drawingml/2006/table">
            <a:tbl>
              <a:tblPr firstRow="1" bandRow="1">
                <a:tableStyleId>{5940675A-B579-460E-94D1-54222C63F5DA}</a:tableStyleId>
              </a:tblPr>
              <a:tblGrid>
                <a:gridCol w="1981200">
                  <a:extLst>
                    <a:ext uri="{9D8B030D-6E8A-4147-A177-3AD203B41FA5}">
                      <a16:colId xmlns:a16="http://schemas.microsoft.com/office/drawing/2014/main" val="2213340016"/>
                    </a:ext>
                  </a:extLst>
                </a:gridCol>
                <a:gridCol w="1981200">
                  <a:extLst>
                    <a:ext uri="{9D8B030D-6E8A-4147-A177-3AD203B41FA5}">
                      <a16:colId xmlns:a16="http://schemas.microsoft.com/office/drawing/2014/main" val="3129382320"/>
                    </a:ext>
                  </a:extLst>
                </a:gridCol>
                <a:gridCol w="1981200">
                  <a:extLst>
                    <a:ext uri="{9D8B030D-6E8A-4147-A177-3AD203B41FA5}">
                      <a16:colId xmlns:a16="http://schemas.microsoft.com/office/drawing/2014/main" val="2157094425"/>
                    </a:ext>
                  </a:extLst>
                </a:gridCol>
                <a:gridCol w="1981200">
                  <a:extLst>
                    <a:ext uri="{9D8B030D-6E8A-4147-A177-3AD203B41FA5}">
                      <a16:colId xmlns:a16="http://schemas.microsoft.com/office/drawing/2014/main" val="359768895"/>
                    </a:ext>
                  </a:extLst>
                </a:gridCol>
                <a:gridCol w="1981200">
                  <a:extLst>
                    <a:ext uri="{9D8B030D-6E8A-4147-A177-3AD203B41FA5}">
                      <a16:colId xmlns:a16="http://schemas.microsoft.com/office/drawing/2014/main" val="2424792584"/>
                    </a:ext>
                  </a:extLst>
                </a:gridCol>
              </a:tblGrid>
              <a:tr h="518160">
                <a:tc>
                  <a:txBody>
                    <a:bodyPr/>
                    <a:lstStyle/>
                    <a:p>
                      <a:r>
                        <a:rPr lang="en-US" sz="1600" b="1" dirty="0"/>
                        <a:t>Name</a:t>
                      </a:r>
                    </a:p>
                  </a:txBody>
                  <a:tcPr>
                    <a:lnB w="28575" cap="flat" cmpd="sng" algn="ctr">
                      <a:solidFill>
                        <a:schemeClr val="tx1"/>
                      </a:solidFill>
                      <a:prstDash val="solid"/>
                      <a:round/>
                      <a:headEnd type="none" w="med" len="med"/>
                      <a:tailEnd type="none" w="med" len="med"/>
                    </a:lnB>
                  </a:tcPr>
                </a:tc>
                <a:tc>
                  <a:txBody>
                    <a:bodyPr/>
                    <a:lstStyle/>
                    <a:p>
                      <a:r>
                        <a:rPr lang="en-US" sz="1600" b="1" dirty="0"/>
                        <a:t>Affiliations</a:t>
                      </a:r>
                    </a:p>
                  </a:txBody>
                  <a:tcPr>
                    <a:lnB w="28575" cap="flat" cmpd="sng" algn="ctr">
                      <a:solidFill>
                        <a:schemeClr val="tx1"/>
                      </a:solidFill>
                      <a:prstDash val="solid"/>
                      <a:round/>
                      <a:headEnd type="none" w="med" len="med"/>
                      <a:tailEnd type="none" w="med" len="med"/>
                    </a:lnB>
                  </a:tcPr>
                </a:tc>
                <a:tc>
                  <a:txBody>
                    <a:bodyPr/>
                    <a:lstStyle/>
                    <a:p>
                      <a:r>
                        <a:rPr lang="en-US" sz="1600" b="1" dirty="0"/>
                        <a:t>Address</a:t>
                      </a:r>
                    </a:p>
                  </a:txBody>
                  <a:tcPr>
                    <a:lnB w="28575" cap="flat" cmpd="sng" algn="ctr">
                      <a:solidFill>
                        <a:schemeClr val="tx1"/>
                      </a:solidFill>
                      <a:prstDash val="solid"/>
                      <a:round/>
                      <a:headEnd type="none" w="med" len="med"/>
                      <a:tailEnd type="none" w="med" len="med"/>
                    </a:lnB>
                  </a:tcPr>
                </a:tc>
                <a:tc>
                  <a:txBody>
                    <a:bodyPr/>
                    <a:lstStyle/>
                    <a:p>
                      <a:r>
                        <a:rPr lang="en-US" sz="1600" b="1" dirty="0"/>
                        <a:t>Phone</a:t>
                      </a:r>
                    </a:p>
                  </a:txBody>
                  <a:tcPr>
                    <a:lnB w="28575" cap="flat" cmpd="sng" algn="ctr">
                      <a:solidFill>
                        <a:schemeClr val="tx1"/>
                      </a:solidFill>
                      <a:prstDash val="solid"/>
                      <a:round/>
                      <a:headEnd type="none" w="med" len="med"/>
                      <a:tailEnd type="none" w="med" len="med"/>
                    </a:lnB>
                  </a:tcPr>
                </a:tc>
                <a:tc>
                  <a:txBody>
                    <a:bodyPr/>
                    <a:lstStyle/>
                    <a:p>
                      <a:r>
                        <a:rPr lang="en-US" sz="1600" b="1" dirty="0"/>
                        <a:t>Email</a:t>
                      </a:r>
                    </a:p>
                  </a:txBody>
                  <a:tcP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5758714"/>
                  </a:ext>
                </a:extLst>
              </a:tr>
              <a:tr h="518160">
                <a:tc>
                  <a:txBody>
                    <a:bodyPr/>
                    <a:lstStyle/>
                    <a:p>
                      <a:r>
                        <a:rPr lang="en-US" sz="1600" dirty="0"/>
                        <a:t>Carol Ansley</a:t>
                      </a:r>
                    </a:p>
                  </a:txBody>
                  <a:tcPr>
                    <a:lnT w="28575" cap="flat" cmpd="sng" algn="ctr">
                      <a:solidFill>
                        <a:schemeClr val="tx1"/>
                      </a:solidFill>
                      <a:prstDash val="solid"/>
                      <a:round/>
                      <a:headEnd type="none" w="med" len="med"/>
                      <a:tailEnd type="none" w="med" len="med"/>
                    </a:lnT>
                  </a:tcPr>
                </a:tc>
                <a:tc>
                  <a:txBody>
                    <a:bodyPr/>
                    <a:lstStyle/>
                    <a:p>
                      <a:r>
                        <a:rPr lang="en-US" sz="1600" dirty="0"/>
                        <a:t>Cox Communications</a:t>
                      </a:r>
                    </a:p>
                  </a:txBody>
                  <a:tcPr>
                    <a:lnT w="28575" cap="flat" cmpd="sng" algn="ctr">
                      <a:solidFill>
                        <a:schemeClr val="tx1"/>
                      </a:solidFill>
                      <a:prstDash val="solid"/>
                      <a:round/>
                      <a:headEnd type="none" w="med" len="med"/>
                      <a:tailEnd type="none" w="med" len="med"/>
                    </a:lnT>
                  </a:tcPr>
                </a:tc>
                <a:tc>
                  <a:txBody>
                    <a:bodyPr/>
                    <a:lstStyle/>
                    <a:p>
                      <a:endParaRPr lang="en-US" sz="1600" dirty="0"/>
                    </a:p>
                  </a:txBody>
                  <a:tcPr>
                    <a:lnT w="28575" cap="flat" cmpd="sng" algn="ctr">
                      <a:solidFill>
                        <a:schemeClr val="tx1"/>
                      </a:solidFill>
                      <a:prstDash val="solid"/>
                      <a:round/>
                      <a:headEnd type="none" w="med" len="med"/>
                      <a:tailEnd type="none" w="med" len="med"/>
                    </a:lnT>
                  </a:tcPr>
                </a:tc>
                <a:tc>
                  <a:txBody>
                    <a:bodyPr/>
                    <a:lstStyle/>
                    <a:p>
                      <a:r>
                        <a:rPr lang="en-US" sz="1600" dirty="0"/>
                        <a:t>+1 404 229 1672</a:t>
                      </a:r>
                    </a:p>
                  </a:txBody>
                  <a:tcPr>
                    <a:lnT w="28575" cap="flat" cmpd="sng" algn="ctr">
                      <a:solidFill>
                        <a:schemeClr val="tx1"/>
                      </a:solidFill>
                      <a:prstDash val="solid"/>
                      <a:round/>
                      <a:headEnd type="none" w="med" len="med"/>
                      <a:tailEnd type="none" w="med" len="med"/>
                    </a:lnT>
                  </a:tcPr>
                </a:tc>
                <a:tc>
                  <a:txBody>
                    <a:bodyPr/>
                    <a:lstStyle/>
                    <a:p>
                      <a:r>
                        <a:rPr lang="en-US" sz="1600" dirty="0" err="1"/>
                        <a:t>carol@ansley.com</a:t>
                      </a:r>
                      <a:endParaRPr lang="en-US" sz="1600" dirty="0"/>
                    </a:p>
                  </a:txBody>
                  <a:tcP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154749713"/>
                  </a:ext>
                </a:extLst>
              </a:tr>
              <a:tr h="51816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030611245"/>
                  </a:ext>
                </a:extLst>
              </a:tr>
              <a:tr h="518160">
                <a:tc>
                  <a:txBody>
                    <a:bodyPr/>
                    <a:lstStyle/>
                    <a:p>
                      <a:endParaRPr lang="en-US" sz="1600"/>
                    </a:p>
                  </a:txBody>
                  <a:tcPr/>
                </a:tc>
                <a:tc>
                  <a:txBody>
                    <a:bodyPr/>
                    <a:lstStyle/>
                    <a:p>
                      <a:endParaRPr lang="en-US" sz="1600"/>
                    </a:p>
                  </a:txBody>
                  <a:tcPr/>
                </a:tc>
                <a:tc>
                  <a:txBody>
                    <a:bodyPr/>
                    <a:lstStyle/>
                    <a:p>
                      <a:endParaRPr lang="en-US" sz="1600"/>
                    </a:p>
                  </a:txBody>
                  <a:tcPr/>
                </a:tc>
                <a:tc>
                  <a:txBody>
                    <a:bodyPr/>
                    <a:lstStyle/>
                    <a:p>
                      <a:endParaRPr lang="en-US" sz="1600"/>
                    </a:p>
                  </a:txBody>
                  <a:tcPr/>
                </a:tc>
                <a:tc>
                  <a:txBody>
                    <a:bodyPr/>
                    <a:lstStyle/>
                    <a:p>
                      <a:endParaRPr lang="en-US" sz="1600"/>
                    </a:p>
                  </a:txBody>
                  <a:tcPr/>
                </a:tc>
                <a:extLst>
                  <a:ext uri="{0D108BD9-81ED-4DB2-BD59-A6C34878D82A}">
                    <a16:rowId xmlns:a16="http://schemas.microsoft.com/office/drawing/2014/main" val="1532408543"/>
                  </a:ext>
                </a:extLst>
              </a:tr>
              <a:tr h="518160">
                <a:tc>
                  <a:txBody>
                    <a:bodyPr/>
                    <a:lstStyle/>
                    <a:p>
                      <a:endParaRPr lang="en-US" sz="1600"/>
                    </a:p>
                  </a:txBody>
                  <a:tcPr/>
                </a:tc>
                <a:tc>
                  <a:txBody>
                    <a:bodyPr/>
                    <a:lstStyle/>
                    <a:p>
                      <a:endParaRPr lang="en-US" sz="1600"/>
                    </a:p>
                  </a:txBody>
                  <a:tcPr/>
                </a:tc>
                <a:tc>
                  <a:txBody>
                    <a:bodyPr/>
                    <a:lstStyle/>
                    <a:p>
                      <a:endParaRPr lang="en-US" sz="1600" dirty="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258465465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3" name="Content Placeholder 2">
            <a:extLst>
              <a:ext uri="{FF2B5EF4-FFF2-40B4-BE49-F238E27FC236}">
                <a16:creationId xmlns:a16="http://schemas.microsoft.com/office/drawing/2014/main" id="{BE2C9E49-09CB-A54A-A9EF-FF56A8B49B8F}"/>
              </a:ext>
            </a:extLst>
          </p:cNvPr>
          <p:cNvSpPr>
            <a:spLocks noGrp="1"/>
          </p:cNvSpPr>
          <p:nvPr>
            <p:ph idx="1"/>
          </p:nvPr>
        </p:nvSpPr>
        <p:spPr/>
        <p:txBody>
          <a:bodyPr/>
          <a:lstStyle/>
          <a:p>
            <a:r>
              <a:rPr lang="en-US" dirty="0"/>
              <a:t>This presentation discusses the recommendations of 802E as it relates to 802.11 and </a:t>
            </a:r>
            <a:r>
              <a:rPr lang="en-US" dirty="0" err="1"/>
              <a:t>TGbi</a:t>
            </a:r>
            <a:r>
              <a:rPr lang="en-US" dirty="0"/>
              <a:t>.</a:t>
            </a:r>
          </a:p>
          <a:p>
            <a:r>
              <a:rPr lang="en-US" dirty="0"/>
              <a:t>The specific discussion topics within Clause 8 of 802E are covered in detail.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Reminder of PII/PCI</a:t>
            </a:r>
          </a:p>
          <a:p>
            <a:pPr marL="457200" lvl="1" indent="0"/>
            <a:endParaRPr lang="en-US" dirty="0"/>
          </a:p>
          <a:p>
            <a:pPr>
              <a:buFont typeface="Arial" panose="020B0604020202020204" pitchFamily="34" charset="0"/>
              <a:buChar char="•"/>
            </a:pPr>
            <a:r>
              <a:rPr lang="en-US" dirty="0"/>
              <a:t>Brainstorming for </a:t>
            </a:r>
            <a:r>
              <a:rPr lang="en-US" dirty="0" err="1"/>
              <a:t>TGbi</a:t>
            </a:r>
            <a:r>
              <a:rPr lang="en-US" dirty="0"/>
              <a:t> Topics</a:t>
            </a:r>
          </a:p>
          <a:p>
            <a:pPr lvl="1">
              <a:buFont typeface="Arial" panose="020B0604020202020204" pitchFamily="34" charset="0"/>
              <a:buChar char="•"/>
            </a:pPr>
            <a:r>
              <a:rPr lang="en-US" dirty="0"/>
              <a:t>Use of identifiers / </a:t>
            </a:r>
            <a:r>
              <a:rPr lang="en-US" dirty="0" err="1"/>
              <a:t>correlatable</a:t>
            </a:r>
            <a:r>
              <a:rPr lang="en-US" dirty="0"/>
              <a:t> parameters</a:t>
            </a:r>
          </a:p>
          <a:p>
            <a:pPr lvl="1">
              <a:buFont typeface="Arial" panose="020B0604020202020204" pitchFamily="34" charset="0"/>
              <a:buChar char="•"/>
            </a:pPr>
            <a:r>
              <a:rPr lang="en-US" dirty="0"/>
              <a:t>Consideration of potential observers</a:t>
            </a:r>
          </a:p>
          <a:p>
            <a:pPr lvl="1">
              <a:buFont typeface="Arial" panose="020B0604020202020204" pitchFamily="34" charset="0"/>
              <a:buChar char="•"/>
            </a:pPr>
            <a:r>
              <a:rPr lang="en-US" dirty="0"/>
              <a:t>Use of parameters</a:t>
            </a:r>
          </a:p>
          <a:p>
            <a:pPr lvl="1">
              <a:buFont typeface="Arial" panose="020B0604020202020204" pitchFamily="34" charset="0"/>
              <a:buChar char="•"/>
            </a:pPr>
            <a:endParaRPr lang="en-US" dirty="0"/>
          </a:p>
          <a:p>
            <a:pPr>
              <a:buFont typeface="Arial" panose="020B0604020202020204" pitchFamily="34" charset="0"/>
              <a:buChar char="•"/>
            </a:pPr>
            <a:r>
              <a:rPr lang="en-US" dirty="0"/>
              <a:t>Discussion of potential </a:t>
            </a:r>
            <a:r>
              <a:rPr lang="en-US" dirty="0" err="1"/>
              <a:t>TGbi</a:t>
            </a:r>
            <a:r>
              <a:rPr lang="en-US" dirty="0"/>
              <a:t> amendment text:</a:t>
            </a:r>
          </a:p>
          <a:p>
            <a:pPr lvl="1">
              <a:buFont typeface="Arial" panose="020B0604020202020204" pitchFamily="34" charset="0"/>
              <a:buChar char="•"/>
            </a:pPr>
            <a:r>
              <a:rPr lang="en-US" dirty="0"/>
              <a:t>Does the group want to plan on proposing a new annex covering privacy topics as recommended by 802E?</a:t>
            </a:r>
          </a:p>
          <a:p>
            <a:pPr lvl="1">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6" name="Date Placeholder 5"/>
          <p:cNvSpPr>
            <a:spLocks noGrp="1"/>
          </p:cNvSpPr>
          <p:nvPr>
            <p:ph type="dt" idx="13"/>
          </p:nvPr>
        </p:nvSpPr>
        <p:spPr>
          <a:xfrm>
            <a:off x="929217" y="333375"/>
            <a:ext cx="2499764" cy="273050"/>
          </a:xfrm>
        </p:spPr>
        <p:txBody>
          <a:bodyPr/>
          <a:lstStyle/>
          <a:p>
            <a:r>
              <a:rPr lang="en-US" dirty="0"/>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8B163-FCB5-A94E-B4E5-F394F7721949}"/>
              </a:ext>
            </a:extLst>
          </p:cNvPr>
          <p:cNvSpPr>
            <a:spLocks noGrp="1"/>
          </p:cNvSpPr>
          <p:nvPr>
            <p:ph type="title"/>
          </p:nvPr>
        </p:nvSpPr>
        <p:spPr/>
        <p:txBody>
          <a:bodyPr/>
          <a:lstStyle/>
          <a:p>
            <a:r>
              <a:rPr lang="en-US" dirty="0"/>
              <a:t>User Privacy Terms </a:t>
            </a:r>
          </a:p>
        </p:txBody>
      </p:sp>
      <p:sp>
        <p:nvSpPr>
          <p:cNvPr id="3" name="Content Placeholder 2">
            <a:extLst>
              <a:ext uri="{FF2B5EF4-FFF2-40B4-BE49-F238E27FC236}">
                <a16:creationId xmlns:a16="http://schemas.microsoft.com/office/drawing/2014/main" id="{47599D7B-7D2F-1A4E-B424-7166962DD193}"/>
              </a:ext>
            </a:extLst>
          </p:cNvPr>
          <p:cNvSpPr>
            <a:spLocks noGrp="1"/>
          </p:cNvSpPr>
          <p:nvPr>
            <p:ph idx="1"/>
          </p:nvPr>
        </p:nvSpPr>
        <p:spPr>
          <a:xfrm>
            <a:off x="914401" y="1600201"/>
            <a:ext cx="10361084" cy="4494214"/>
          </a:xfrm>
        </p:spPr>
        <p:txBody>
          <a:bodyPr/>
          <a:lstStyle/>
          <a:p>
            <a:r>
              <a:rPr lang="en-US" dirty="0"/>
              <a:t>Do we agree to discuss user privacy in terms of PII and PCI from the Recommended Practice for Privacy Considerations for IEEE 802 Technologies (IEEE Std. 802E-2020)?</a:t>
            </a:r>
          </a:p>
          <a:p>
            <a:endParaRPr lang="en-US" dirty="0"/>
          </a:p>
          <a:p>
            <a:r>
              <a:rPr lang="en-US" dirty="0"/>
              <a:t>Personally Identifiable Information (PII): Any data that directly or indirectly identifies a person or from which the identity or the contact information of a person can be derived.</a:t>
            </a:r>
          </a:p>
          <a:p>
            <a:r>
              <a:rPr lang="en-US" dirty="0"/>
              <a:t>	</a:t>
            </a:r>
            <a:r>
              <a:rPr lang="en-US" sz="1800" dirty="0"/>
              <a:t>note that some devices may be shared and others may be exclusively used by a person</a:t>
            </a:r>
            <a:endParaRPr lang="en-US" dirty="0"/>
          </a:p>
          <a:p>
            <a:endParaRPr lang="en-US" dirty="0"/>
          </a:p>
          <a:p>
            <a:r>
              <a:rPr lang="en-US" dirty="0"/>
              <a:t>Personally Correlated Information (PCI): Data gathered about an identified person or small group of people by observing activities (e.g., communications) or events associated with those people.</a:t>
            </a:r>
          </a:p>
          <a:p>
            <a:endParaRPr lang="en-US" dirty="0"/>
          </a:p>
          <a:p>
            <a:endParaRPr lang="en-US" dirty="0"/>
          </a:p>
        </p:txBody>
      </p:sp>
      <p:sp>
        <p:nvSpPr>
          <p:cNvPr id="4" name="Slide Number Placeholder 3">
            <a:extLst>
              <a:ext uri="{FF2B5EF4-FFF2-40B4-BE49-F238E27FC236}">
                <a16:creationId xmlns:a16="http://schemas.microsoft.com/office/drawing/2014/main" id="{56982136-F34F-8441-A693-BDACB601F46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Date Placeholder 4">
            <a:extLst>
              <a:ext uri="{FF2B5EF4-FFF2-40B4-BE49-F238E27FC236}">
                <a16:creationId xmlns:a16="http://schemas.microsoft.com/office/drawing/2014/main" id="{01C956A3-BD6D-5E40-99A6-3EA7D01778BF}"/>
              </a:ext>
            </a:extLst>
          </p:cNvPr>
          <p:cNvSpPr>
            <a:spLocks noGrp="1"/>
          </p:cNvSpPr>
          <p:nvPr>
            <p:ph type="dt" idx="13"/>
          </p:nvPr>
        </p:nvSpPr>
        <p:spPr/>
        <p:txBody>
          <a:bodyPr/>
          <a:lstStyle/>
          <a:p>
            <a:r>
              <a:rPr lang="en-US"/>
              <a:t>July 2021</a:t>
            </a:r>
            <a:endParaRPr lang="en-GB" dirty="0"/>
          </a:p>
        </p:txBody>
      </p:sp>
      <p:sp>
        <p:nvSpPr>
          <p:cNvPr id="6" name="Footer Placeholder 5">
            <a:extLst>
              <a:ext uri="{FF2B5EF4-FFF2-40B4-BE49-F238E27FC236}">
                <a16:creationId xmlns:a16="http://schemas.microsoft.com/office/drawing/2014/main" id="{F7B413E5-1DA5-544E-9F8C-1D89B62ED8EF}"/>
              </a:ext>
            </a:extLst>
          </p:cNvPr>
          <p:cNvSpPr>
            <a:spLocks noGrp="1"/>
          </p:cNvSpPr>
          <p:nvPr>
            <p:ph type="ftr" idx="14"/>
          </p:nvPr>
        </p:nvSpPr>
        <p:spPr/>
        <p:txBody>
          <a:bodyPr/>
          <a:lstStyle/>
          <a:p>
            <a:r>
              <a:rPr lang="en-GB"/>
              <a:t>Carol Ansley, Cox</a:t>
            </a:r>
            <a:endParaRPr lang="en-GB" dirty="0"/>
          </a:p>
        </p:txBody>
      </p:sp>
    </p:spTree>
    <p:extLst>
      <p:ext uri="{BB962C8B-B14F-4D97-AF65-F5344CB8AC3E}">
        <p14:creationId xmlns:p14="http://schemas.microsoft.com/office/powerpoint/2010/main" val="3205473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8B678-9127-2944-99C8-61D35096CC08}"/>
              </a:ext>
            </a:extLst>
          </p:cNvPr>
          <p:cNvSpPr>
            <a:spLocks noGrp="1"/>
          </p:cNvSpPr>
          <p:nvPr>
            <p:ph type="title"/>
          </p:nvPr>
        </p:nvSpPr>
        <p:spPr/>
        <p:txBody>
          <a:bodyPr/>
          <a:lstStyle/>
          <a:p>
            <a:r>
              <a:rPr lang="en-US" dirty="0"/>
              <a:t>Brainstorming based on Clause 8 </a:t>
            </a:r>
            <a:br>
              <a:rPr lang="en-US" dirty="0"/>
            </a:br>
            <a:r>
              <a:rPr lang="en-US" dirty="0"/>
              <a:t>Device Identifiers/Parameters</a:t>
            </a:r>
          </a:p>
        </p:txBody>
      </p:sp>
      <p:sp>
        <p:nvSpPr>
          <p:cNvPr id="3" name="Content Placeholder 2">
            <a:extLst>
              <a:ext uri="{FF2B5EF4-FFF2-40B4-BE49-F238E27FC236}">
                <a16:creationId xmlns:a16="http://schemas.microsoft.com/office/drawing/2014/main" id="{67215393-E010-ED44-94C9-79D028726B76}"/>
              </a:ext>
            </a:extLst>
          </p:cNvPr>
          <p:cNvSpPr>
            <a:spLocks noGrp="1"/>
          </p:cNvSpPr>
          <p:nvPr>
            <p:ph idx="1"/>
          </p:nvPr>
        </p:nvSpPr>
        <p:spPr>
          <a:xfrm>
            <a:off x="914401" y="1830391"/>
            <a:ext cx="10361084" cy="4418010"/>
          </a:xfrm>
        </p:spPr>
        <p:txBody>
          <a:bodyPr/>
          <a:lstStyle/>
          <a:p>
            <a:r>
              <a:rPr lang="en-US" sz="1800" dirty="0"/>
              <a:t>What identifiers are required by 802.11 communication services to operate? (pre-association, associated, and post-association)</a:t>
            </a:r>
          </a:p>
          <a:p>
            <a:r>
              <a:rPr lang="en-US" sz="1800" dirty="0"/>
              <a:t>	Including predictable items: device-provided MAC address(es) </a:t>
            </a:r>
          </a:p>
          <a:p>
            <a:r>
              <a:rPr lang="en-US" sz="1800" dirty="0"/>
              <a:t>	Including other items: higher layer user IDs, device name, others?</a:t>
            </a:r>
          </a:p>
          <a:p>
            <a:r>
              <a:rPr lang="en-US" sz="1800" dirty="0"/>
              <a:t>	</a:t>
            </a:r>
            <a:r>
              <a:rPr lang="en-US" sz="1600" dirty="0"/>
              <a:t>If a user has chosen an open network to associate with (open SSID), is there anything we can do to aid them?</a:t>
            </a:r>
          </a:p>
          <a:p>
            <a:r>
              <a:rPr lang="en-US" sz="1600" dirty="0"/>
              <a:t>		No consideration for higher layer choices (lack of encryption in data)</a:t>
            </a:r>
          </a:p>
          <a:p>
            <a:r>
              <a:rPr lang="en-US" sz="1600" dirty="0"/>
              <a:t>		Note that user may not have other network choices, so we should consider what may be done.</a:t>
            </a:r>
          </a:p>
          <a:p>
            <a:r>
              <a:rPr lang="en-US" sz="1800" dirty="0"/>
              <a:t>	What about location-related items? </a:t>
            </a:r>
            <a:r>
              <a:rPr lang="en-US" sz="1800" dirty="0" err="1"/>
              <a:t>TGaz</a:t>
            </a:r>
            <a:r>
              <a:rPr lang="en-US" sz="1800" dirty="0"/>
              <a:t>-related</a:t>
            </a:r>
          </a:p>
          <a:p>
            <a:r>
              <a:rPr lang="en-US" sz="1800" dirty="0"/>
              <a:t>How are these identifiers communicated between elements?</a:t>
            </a:r>
          </a:p>
          <a:p>
            <a:r>
              <a:rPr lang="en-US" sz="1800" dirty="0"/>
              <a:t>Where are they stored?</a:t>
            </a:r>
          </a:p>
          <a:p>
            <a:r>
              <a:rPr lang="en-US" sz="1800" dirty="0"/>
              <a:t>For how long must they be stored?  How long may they be stored?</a:t>
            </a:r>
          </a:p>
          <a:p>
            <a:r>
              <a:rPr lang="en-US" sz="1800" dirty="0"/>
              <a:t>	</a:t>
            </a:r>
            <a:r>
              <a:rPr lang="en-US" sz="1600" dirty="0"/>
              <a:t>Little current text in the standard from some specific cases </a:t>
            </a:r>
          </a:p>
          <a:p>
            <a:r>
              <a:rPr lang="en-US" sz="1600" dirty="0"/>
              <a:t>	Should we limit or recommend limits on information storage? May be redundant with existing 802E recommendations</a:t>
            </a:r>
          </a:p>
          <a:p>
            <a:endParaRPr lang="en-US" sz="1800" dirty="0"/>
          </a:p>
        </p:txBody>
      </p:sp>
      <p:sp>
        <p:nvSpPr>
          <p:cNvPr id="4" name="Slide Number Placeholder 3">
            <a:extLst>
              <a:ext uri="{FF2B5EF4-FFF2-40B4-BE49-F238E27FC236}">
                <a16:creationId xmlns:a16="http://schemas.microsoft.com/office/drawing/2014/main" id="{94915065-7983-144F-9417-BEEB83D98E1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Date Placeholder 4">
            <a:extLst>
              <a:ext uri="{FF2B5EF4-FFF2-40B4-BE49-F238E27FC236}">
                <a16:creationId xmlns:a16="http://schemas.microsoft.com/office/drawing/2014/main" id="{9FF0BD8A-BE2B-BE44-A779-3D7DAEBFDC01}"/>
              </a:ext>
            </a:extLst>
          </p:cNvPr>
          <p:cNvSpPr>
            <a:spLocks noGrp="1"/>
          </p:cNvSpPr>
          <p:nvPr>
            <p:ph type="dt" idx="13"/>
          </p:nvPr>
        </p:nvSpPr>
        <p:spPr/>
        <p:txBody>
          <a:bodyPr/>
          <a:lstStyle/>
          <a:p>
            <a:r>
              <a:rPr lang="en-US"/>
              <a:t>July 2021</a:t>
            </a:r>
            <a:endParaRPr lang="en-GB" dirty="0"/>
          </a:p>
        </p:txBody>
      </p:sp>
      <p:sp>
        <p:nvSpPr>
          <p:cNvPr id="6" name="Footer Placeholder 5">
            <a:extLst>
              <a:ext uri="{FF2B5EF4-FFF2-40B4-BE49-F238E27FC236}">
                <a16:creationId xmlns:a16="http://schemas.microsoft.com/office/drawing/2014/main" id="{A595133F-528F-EB40-BC5E-625332E3BC6E}"/>
              </a:ext>
            </a:extLst>
          </p:cNvPr>
          <p:cNvSpPr>
            <a:spLocks noGrp="1"/>
          </p:cNvSpPr>
          <p:nvPr>
            <p:ph type="ftr" idx="14"/>
          </p:nvPr>
        </p:nvSpPr>
        <p:spPr/>
        <p:txBody>
          <a:bodyPr/>
          <a:lstStyle/>
          <a:p>
            <a:r>
              <a:rPr lang="en-GB"/>
              <a:t>Carol Ansley, Cox</a:t>
            </a:r>
            <a:endParaRPr lang="en-GB" dirty="0"/>
          </a:p>
        </p:txBody>
      </p:sp>
    </p:spTree>
    <p:extLst>
      <p:ext uri="{BB962C8B-B14F-4D97-AF65-F5344CB8AC3E}">
        <p14:creationId xmlns:p14="http://schemas.microsoft.com/office/powerpoint/2010/main" val="224247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460AF-43F6-1843-9E9D-E98DA8ABC334}"/>
              </a:ext>
            </a:extLst>
          </p:cNvPr>
          <p:cNvSpPr>
            <a:spLocks noGrp="1"/>
          </p:cNvSpPr>
          <p:nvPr>
            <p:ph type="title"/>
          </p:nvPr>
        </p:nvSpPr>
        <p:spPr/>
        <p:txBody>
          <a:bodyPr/>
          <a:lstStyle/>
          <a:p>
            <a:r>
              <a:rPr lang="en-US" dirty="0"/>
              <a:t>Brainstorming based on Clause 8</a:t>
            </a:r>
            <a:br>
              <a:rPr lang="en-US" dirty="0"/>
            </a:br>
            <a:r>
              <a:rPr lang="en-US" dirty="0"/>
              <a:t>Parameters</a:t>
            </a:r>
          </a:p>
        </p:txBody>
      </p:sp>
      <p:sp>
        <p:nvSpPr>
          <p:cNvPr id="3" name="Content Placeholder 2">
            <a:extLst>
              <a:ext uri="{FF2B5EF4-FFF2-40B4-BE49-F238E27FC236}">
                <a16:creationId xmlns:a16="http://schemas.microsoft.com/office/drawing/2014/main" id="{A5CD3C77-BCA2-CF41-9811-EAF867483CE4}"/>
              </a:ext>
            </a:extLst>
          </p:cNvPr>
          <p:cNvSpPr>
            <a:spLocks noGrp="1"/>
          </p:cNvSpPr>
          <p:nvPr>
            <p:ph idx="1"/>
          </p:nvPr>
        </p:nvSpPr>
        <p:spPr/>
        <p:txBody>
          <a:bodyPr/>
          <a:lstStyle/>
          <a:p>
            <a:endParaRPr lang="en-US" dirty="0"/>
          </a:p>
          <a:p>
            <a:r>
              <a:rPr lang="en-US" dirty="0" err="1"/>
              <a:t>aq</a:t>
            </a:r>
            <a:r>
              <a:rPr lang="en-US" dirty="0"/>
              <a:t> pointed out the need for periodic resets of various parameters</a:t>
            </a:r>
          </a:p>
          <a:p>
            <a:r>
              <a:rPr lang="en-US" dirty="0"/>
              <a:t>Are there other parameters in the newer amendments that might also be significant?</a:t>
            </a:r>
          </a:p>
          <a:p>
            <a:r>
              <a:rPr lang="en-US" dirty="0"/>
              <a:t>Is there anything looking ahead to </a:t>
            </a:r>
            <a:r>
              <a:rPr lang="en-US" dirty="0" err="1"/>
              <a:t>TGbe</a:t>
            </a:r>
            <a:r>
              <a:rPr lang="en-US" dirty="0"/>
              <a:t> that should be considered?  Is the multilink device architecture going to make it easier to gain PII or PCI about a device?</a:t>
            </a:r>
          </a:p>
        </p:txBody>
      </p:sp>
      <p:sp>
        <p:nvSpPr>
          <p:cNvPr id="4" name="Slide Number Placeholder 3">
            <a:extLst>
              <a:ext uri="{FF2B5EF4-FFF2-40B4-BE49-F238E27FC236}">
                <a16:creationId xmlns:a16="http://schemas.microsoft.com/office/drawing/2014/main" id="{8E132A6E-70ED-D74F-8CA6-A98BF85D8A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Date Placeholder 4">
            <a:extLst>
              <a:ext uri="{FF2B5EF4-FFF2-40B4-BE49-F238E27FC236}">
                <a16:creationId xmlns:a16="http://schemas.microsoft.com/office/drawing/2014/main" id="{0F11463A-8094-DC44-AFF5-6D29D773E686}"/>
              </a:ext>
            </a:extLst>
          </p:cNvPr>
          <p:cNvSpPr>
            <a:spLocks noGrp="1"/>
          </p:cNvSpPr>
          <p:nvPr>
            <p:ph type="dt" idx="13"/>
          </p:nvPr>
        </p:nvSpPr>
        <p:spPr/>
        <p:txBody>
          <a:bodyPr/>
          <a:lstStyle/>
          <a:p>
            <a:r>
              <a:rPr lang="en-US"/>
              <a:t>July 2021</a:t>
            </a:r>
            <a:endParaRPr lang="en-GB" dirty="0"/>
          </a:p>
        </p:txBody>
      </p:sp>
      <p:sp>
        <p:nvSpPr>
          <p:cNvPr id="6" name="Footer Placeholder 5">
            <a:extLst>
              <a:ext uri="{FF2B5EF4-FFF2-40B4-BE49-F238E27FC236}">
                <a16:creationId xmlns:a16="http://schemas.microsoft.com/office/drawing/2014/main" id="{88B1EC37-215F-2D48-ADB0-85FE47DC97BF}"/>
              </a:ext>
            </a:extLst>
          </p:cNvPr>
          <p:cNvSpPr>
            <a:spLocks noGrp="1"/>
          </p:cNvSpPr>
          <p:nvPr>
            <p:ph type="ftr" idx="14"/>
          </p:nvPr>
        </p:nvSpPr>
        <p:spPr/>
        <p:txBody>
          <a:bodyPr/>
          <a:lstStyle/>
          <a:p>
            <a:r>
              <a:rPr lang="en-GB"/>
              <a:t>Carol Ansley, Cox</a:t>
            </a:r>
            <a:endParaRPr lang="en-GB" dirty="0"/>
          </a:p>
        </p:txBody>
      </p:sp>
    </p:spTree>
    <p:extLst>
      <p:ext uri="{BB962C8B-B14F-4D97-AF65-F5344CB8AC3E}">
        <p14:creationId xmlns:p14="http://schemas.microsoft.com/office/powerpoint/2010/main" val="1813661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8B678-9127-2944-99C8-61D35096CC08}"/>
              </a:ext>
            </a:extLst>
          </p:cNvPr>
          <p:cNvSpPr>
            <a:spLocks noGrp="1"/>
          </p:cNvSpPr>
          <p:nvPr>
            <p:ph type="title"/>
          </p:nvPr>
        </p:nvSpPr>
        <p:spPr/>
        <p:txBody>
          <a:bodyPr/>
          <a:lstStyle/>
          <a:p>
            <a:r>
              <a:rPr lang="en-US" dirty="0"/>
              <a:t>Brainstorming based on Clause 8</a:t>
            </a:r>
            <a:br>
              <a:rPr lang="en-US" dirty="0"/>
            </a:br>
            <a:r>
              <a:rPr lang="en-US" dirty="0"/>
              <a:t>Device Information Persistence/Storage</a:t>
            </a:r>
          </a:p>
        </p:txBody>
      </p:sp>
      <p:sp>
        <p:nvSpPr>
          <p:cNvPr id="3" name="Content Placeholder 2">
            <a:extLst>
              <a:ext uri="{FF2B5EF4-FFF2-40B4-BE49-F238E27FC236}">
                <a16:creationId xmlns:a16="http://schemas.microsoft.com/office/drawing/2014/main" id="{67215393-E010-ED44-94C9-79D028726B76}"/>
              </a:ext>
            </a:extLst>
          </p:cNvPr>
          <p:cNvSpPr>
            <a:spLocks noGrp="1"/>
          </p:cNvSpPr>
          <p:nvPr>
            <p:ph idx="1"/>
          </p:nvPr>
        </p:nvSpPr>
        <p:spPr/>
        <p:txBody>
          <a:bodyPr/>
          <a:lstStyle/>
          <a:p>
            <a:r>
              <a:rPr lang="en-US" dirty="0"/>
              <a:t>How long must device identifiers/parameters persist?</a:t>
            </a:r>
          </a:p>
          <a:p>
            <a:r>
              <a:rPr lang="en-US" dirty="0"/>
              <a:t>	Can a user choose the persistence duration?</a:t>
            </a:r>
          </a:p>
          <a:p>
            <a:r>
              <a:rPr lang="en-US" dirty="0"/>
              <a:t>Where are potential device identifiers stored?</a:t>
            </a:r>
          </a:p>
          <a:p>
            <a:r>
              <a:rPr lang="en-US" dirty="0"/>
              <a:t>For how long must the identifying data be stored?  How long may they be stored?</a:t>
            </a:r>
          </a:p>
          <a:p>
            <a:endParaRPr lang="en-US" dirty="0"/>
          </a:p>
          <a:p>
            <a:endParaRPr lang="en-US" dirty="0"/>
          </a:p>
        </p:txBody>
      </p:sp>
      <p:sp>
        <p:nvSpPr>
          <p:cNvPr id="4" name="Slide Number Placeholder 3">
            <a:extLst>
              <a:ext uri="{FF2B5EF4-FFF2-40B4-BE49-F238E27FC236}">
                <a16:creationId xmlns:a16="http://schemas.microsoft.com/office/drawing/2014/main" id="{94915065-7983-144F-9417-BEEB83D98E1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Date Placeholder 4">
            <a:extLst>
              <a:ext uri="{FF2B5EF4-FFF2-40B4-BE49-F238E27FC236}">
                <a16:creationId xmlns:a16="http://schemas.microsoft.com/office/drawing/2014/main" id="{9FF0BD8A-BE2B-BE44-A779-3D7DAEBFDC01}"/>
              </a:ext>
            </a:extLst>
          </p:cNvPr>
          <p:cNvSpPr>
            <a:spLocks noGrp="1"/>
          </p:cNvSpPr>
          <p:nvPr>
            <p:ph type="dt" idx="13"/>
          </p:nvPr>
        </p:nvSpPr>
        <p:spPr/>
        <p:txBody>
          <a:bodyPr/>
          <a:lstStyle/>
          <a:p>
            <a:r>
              <a:rPr lang="en-US"/>
              <a:t>July 2021</a:t>
            </a:r>
            <a:endParaRPr lang="en-GB" dirty="0"/>
          </a:p>
        </p:txBody>
      </p:sp>
      <p:sp>
        <p:nvSpPr>
          <p:cNvPr id="6" name="Footer Placeholder 5">
            <a:extLst>
              <a:ext uri="{FF2B5EF4-FFF2-40B4-BE49-F238E27FC236}">
                <a16:creationId xmlns:a16="http://schemas.microsoft.com/office/drawing/2014/main" id="{A595133F-528F-EB40-BC5E-625332E3BC6E}"/>
              </a:ext>
            </a:extLst>
          </p:cNvPr>
          <p:cNvSpPr>
            <a:spLocks noGrp="1"/>
          </p:cNvSpPr>
          <p:nvPr>
            <p:ph type="ftr" idx="14"/>
          </p:nvPr>
        </p:nvSpPr>
        <p:spPr/>
        <p:txBody>
          <a:bodyPr/>
          <a:lstStyle/>
          <a:p>
            <a:r>
              <a:rPr lang="en-GB"/>
              <a:t>Carol Ansley, Cox</a:t>
            </a:r>
            <a:endParaRPr lang="en-GB" dirty="0"/>
          </a:p>
        </p:txBody>
      </p:sp>
    </p:spTree>
    <p:extLst>
      <p:ext uri="{BB962C8B-B14F-4D97-AF65-F5344CB8AC3E}">
        <p14:creationId xmlns:p14="http://schemas.microsoft.com/office/powerpoint/2010/main" val="3699731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460AF-43F6-1843-9E9D-E98DA8ABC334}"/>
              </a:ext>
            </a:extLst>
          </p:cNvPr>
          <p:cNvSpPr>
            <a:spLocks noGrp="1"/>
          </p:cNvSpPr>
          <p:nvPr>
            <p:ph type="title"/>
          </p:nvPr>
        </p:nvSpPr>
        <p:spPr/>
        <p:txBody>
          <a:bodyPr/>
          <a:lstStyle/>
          <a:p>
            <a:r>
              <a:rPr lang="en-US" dirty="0"/>
              <a:t>Brainstorming based on Clause 8</a:t>
            </a:r>
            <a:br>
              <a:rPr lang="en-US" dirty="0"/>
            </a:br>
            <a:r>
              <a:rPr lang="en-US" dirty="0"/>
              <a:t>Observation</a:t>
            </a:r>
          </a:p>
        </p:txBody>
      </p:sp>
      <p:sp>
        <p:nvSpPr>
          <p:cNvPr id="3" name="Content Placeholder 2">
            <a:extLst>
              <a:ext uri="{FF2B5EF4-FFF2-40B4-BE49-F238E27FC236}">
                <a16:creationId xmlns:a16="http://schemas.microsoft.com/office/drawing/2014/main" id="{A5CD3C77-BCA2-CF41-9811-EAF867483CE4}"/>
              </a:ext>
            </a:extLst>
          </p:cNvPr>
          <p:cNvSpPr>
            <a:spLocks noGrp="1"/>
          </p:cNvSpPr>
          <p:nvPr>
            <p:ph idx="1"/>
          </p:nvPr>
        </p:nvSpPr>
        <p:spPr/>
        <p:txBody>
          <a:bodyPr/>
          <a:lstStyle/>
          <a:p>
            <a:r>
              <a:rPr lang="en-US" dirty="0"/>
              <a:t>We have had several submissions identifying scenarios that may allow an observer to identify and/or track a particular device and by extension its user.</a:t>
            </a:r>
          </a:p>
          <a:p>
            <a:endParaRPr lang="en-US" dirty="0"/>
          </a:p>
          <a:p>
            <a:r>
              <a:rPr lang="en-US" dirty="0"/>
              <a:t>Are there opportunities for a rogue AP to acquire additional information?</a:t>
            </a:r>
          </a:p>
          <a:p>
            <a:r>
              <a:rPr lang="en-US" dirty="0"/>
              <a:t>Are there opportunities for a rogue STA to acquire additional information?</a:t>
            </a:r>
          </a:p>
          <a:p>
            <a:r>
              <a:rPr lang="en-US" dirty="0"/>
              <a:t>	For example, can a STA determine the location(s) of other STAs?</a:t>
            </a:r>
          </a:p>
          <a:p>
            <a:r>
              <a:rPr lang="en-US" dirty="0"/>
              <a:t>		At a stadium or other large venue, could a STA that legitimately joined the BSS access PII/PCI information about other STAs also at the venue?</a:t>
            </a:r>
          </a:p>
          <a:p>
            <a:r>
              <a:rPr lang="en-US" dirty="0"/>
              <a:t>(in the middle, in the rough, on the side)</a:t>
            </a:r>
          </a:p>
        </p:txBody>
      </p:sp>
      <p:sp>
        <p:nvSpPr>
          <p:cNvPr id="4" name="Slide Number Placeholder 3">
            <a:extLst>
              <a:ext uri="{FF2B5EF4-FFF2-40B4-BE49-F238E27FC236}">
                <a16:creationId xmlns:a16="http://schemas.microsoft.com/office/drawing/2014/main" id="{8E132A6E-70ED-D74F-8CA6-A98BF85D8A8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Date Placeholder 4">
            <a:extLst>
              <a:ext uri="{FF2B5EF4-FFF2-40B4-BE49-F238E27FC236}">
                <a16:creationId xmlns:a16="http://schemas.microsoft.com/office/drawing/2014/main" id="{0F11463A-8094-DC44-AFF5-6D29D773E686}"/>
              </a:ext>
            </a:extLst>
          </p:cNvPr>
          <p:cNvSpPr>
            <a:spLocks noGrp="1"/>
          </p:cNvSpPr>
          <p:nvPr>
            <p:ph type="dt" idx="13"/>
          </p:nvPr>
        </p:nvSpPr>
        <p:spPr/>
        <p:txBody>
          <a:bodyPr/>
          <a:lstStyle/>
          <a:p>
            <a:r>
              <a:rPr lang="en-US"/>
              <a:t>July 2021</a:t>
            </a:r>
            <a:endParaRPr lang="en-GB" dirty="0"/>
          </a:p>
        </p:txBody>
      </p:sp>
      <p:sp>
        <p:nvSpPr>
          <p:cNvPr id="6" name="Footer Placeholder 5">
            <a:extLst>
              <a:ext uri="{FF2B5EF4-FFF2-40B4-BE49-F238E27FC236}">
                <a16:creationId xmlns:a16="http://schemas.microsoft.com/office/drawing/2014/main" id="{88B1EC37-215F-2D48-ADB0-85FE47DC97BF}"/>
              </a:ext>
            </a:extLst>
          </p:cNvPr>
          <p:cNvSpPr>
            <a:spLocks noGrp="1"/>
          </p:cNvSpPr>
          <p:nvPr>
            <p:ph type="ftr" idx="14"/>
          </p:nvPr>
        </p:nvSpPr>
        <p:spPr/>
        <p:txBody>
          <a:bodyPr/>
          <a:lstStyle/>
          <a:p>
            <a:r>
              <a:rPr lang="en-GB"/>
              <a:t>Carol Ansley, Cox</a:t>
            </a:r>
            <a:endParaRPr lang="en-GB" dirty="0"/>
          </a:p>
        </p:txBody>
      </p:sp>
    </p:spTree>
    <p:extLst>
      <p:ext uri="{BB962C8B-B14F-4D97-AF65-F5344CB8AC3E}">
        <p14:creationId xmlns:p14="http://schemas.microsoft.com/office/powerpoint/2010/main" val="2216132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8B163-FCB5-A94E-B4E5-F394F7721949}"/>
              </a:ext>
            </a:extLst>
          </p:cNvPr>
          <p:cNvSpPr>
            <a:spLocks noGrp="1"/>
          </p:cNvSpPr>
          <p:nvPr>
            <p:ph type="title"/>
          </p:nvPr>
        </p:nvSpPr>
        <p:spPr/>
        <p:txBody>
          <a:bodyPr/>
          <a:lstStyle/>
          <a:p>
            <a:r>
              <a:rPr lang="en-US" dirty="0"/>
              <a:t>Amendment Structure Discussion</a:t>
            </a:r>
          </a:p>
        </p:txBody>
      </p:sp>
      <p:sp>
        <p:nvSpPr>
          <p:cNvPr id="3" name="Content Placeholder 2">
            <a:extLst>
              <a:ext uri="{FF2B5EF4-FFF2-40B4-BE49-F238E27FC236}">
                <a16:creationId xmlns:a16="http://schemas.microsoft.com/office/drawing/2014/main" id="{47599D7B-7D2F-1A4E-B424-7166962DD193}"/>
              </a:ext>
            </a:extLst>
          </p:cNvPr>
          <p:cNvSpPr>
            <a:spLocks noGrp="1"/>
          </p:cNvSpPr>
          <p:nvPr>
            <p:ph idx="1"/>
          </p:nvPr>
        </p:nvSpPr>
        <p:spPr/>
        <p:txBody>
          <a:bodyPr/>
          <a:lstStyle/>
          <a:p>
            <a:r>
              <a:rPr lang="en-US" dirty="0"/>
              <a:t>802E recommends that 802 standards add a clause or an informative appendix specifically:</a:t>
            </a:r>
          </a:p>
          <a:p>
            <a:pPr lvl="1"/>
            <a:r>
              <a:rPr lang="en-US" dirty="0"/>
              <a:t>a) “Description of privacy exposures by answering the questions in Clause 8. These answers should be documented during the development of the standard for readers of the standard. Descriptive text for these answers should be provided in the published clause or an annex in the standard.”</a:t>
            </a:r>
          </a:p>
          <a:p>
            <a:pPr lvl="1"/>
            <a:r>
              <a:rPr lang="en-US" dirty="0"/>
              <a:t>b</a:t>
            </a:r>
            <a:r>
              <a:rPr lang="en-US"/>
              <a:t>) “Guidance </a:t>
            </a:r>
            <a:r>
              <a:rPr lang="en-US" dirty="0"/>
              <a:t>on possible implications for implementers of the standard as described in </a:t>
            </a:r>
            <a:r>
              <a:rPr lang="en-US"/>
              <a:t>8.3.”</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6982136-F34F-8441-A693-BDACB601F46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Date Placeholder 4">
            <a:extLst>
              <a:ext uri="{FF2B5EF4-FFF2-40B4-BE49-F238E27FC236}">
                <a16:creationId xmlns:a16="http://schemas.microsoft.com/office/drawing/2014/main" id="{01C956A3-BD6D-5E40-99A6-3EA7D01778BF}"/>
              </a:ext>
            </a:extLst>
          </p:cNvPr>
          <p:cNvSpPr>
            <a:spLocks noGrp="1"/>
          </p:cNvSpPr>
          <p:nvPr>
            <p:ph type="dt" idx="13"/>
          </p:nvPr>
        </p:nvSpPr>
        <p:spPr/>
        <p:txBody>
          <a:bodyPr/>
          <a:lstStyle/>
          <a:p>
            <a:r>
              <a:rPr lang="en-US"/>
              <a:t>July 2021</a:t>
            </a:r>
            <a:endParaRPr lang="en-GB" dirty="0"/>
          </a:p>
        </p:txBody>
      </p:sp>
      <p:sp>
        <p:nvSpPr>
          <p:cNvPr id="6" name="Footer Placeholder 5">
            <a:extLst>
              <a:ext uri="{FF2B5EF4-FFF2-40B4-BE49-F238E27FC236}">
                <a16:creationId xmlns:a16="http://schemas.microsoft.com/office/drawing/2014/main" id="{F7B413E5-1DA5-544E-9F8C-1D89B62ED8EF}"/>
              </a:ext>
            </a:extLst>
          </p:cNvPr>
          <p:cNvSpPr>
            <a:spLocks noGrp="1"/>
          </p:cNvSpPr>
          <p:nvPr>
            <p:ph type="ftr" idx="14"/>
          </p:nvPr>
        </p:nvSpPr>
        <p:spPr/>
        <p:txBody>
          <a:bodyPr/>
          <a:lstStyle/>
          <a:p>
            <a:r>
              <a:rPr lang="en-GB"/>
              <a:t>Carol Ansley, Cox</a:t>
            </a:r>
            <a:endParaRPr lang="en-GB" dirty="0"/>
          </a:p>
        </p:txBody>
      </p:sp>
    </p:spTree>
    <p:extLst>
      <p:ext uri="{BB962C8B-B14F-4D97-AF65-F5344CB8AC3E}">
        <p14:creationId xmlns:p14="http://schemas.microsoft.com/office/powerpoint/2010/main" val="20938213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8BF55D-B36D-4C6C-8902-4C438DCE57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13405</TotalTime>
  <Words>806</Words>
  <Application>Microsoft Office PowerPoint</Application>
  <PresentationFormat>Widescreen</PresentationFormat>
  <Paragraphs>97</Paragraphs>
  <Slides>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Office Theme</vt:lpstr>
      <vt:lpstr>Discussion of 802E Section 8</vt:lpstr>
      <vt:lpstr>Abstract</vt:lpstr>
      <vt:lpstr>Agenda</vt:lpstr>
      <vt:lpstr>User Privacy Terms </vt:lpstr>
      <vt:lpstr>Brainstorming based on Clause 8  Device Identifiers/Parameters</vt:lpstr>
      <vt:lpstr>Brainstorming based on Clause 8 Parameters</vt:lpstr>
      <vt:lpstr>Brainstorming based on Clause 8 Device Information Persistence/Storage</vt:lpstr>
      <vt:lpstr>Brainstorming based on Clause 8 Observation</vt:lpstr>
      <vt:lpstr>Amendment Structure Discussion</vt:lpstr>
    </vt:vector>
  </TitlesOfParts>
  <Manager/>
  <Company>Cox</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Carol Ansley</dc:creator>
  <cp:keywords/>
  <dc:description/>
  <cp:lastModifiedBy>Ansley, Carol (CCI-Atlanta)</cp:lastModifiedBy>
  <cp:revision>205</cp:revision>
  <cp:lastPrinted>1601-01-01T00:00:00Z</cp:lastPrinted>
  <dcterms:created xsi:type="dcterms:W3CDTF">2018-05-02T19:26:26Z</dcterms:created>
  <dcterms:modified xsi:type="dcterms:W3CDTF">2021-07-14T17:40:47Z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