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64" r:id="rId3"/>
    <p:sldId id="716" r:id="rId4"/>
    <p:sldId id="730" r:id="rId5"/>
    <p:sldId id="731" r:id="rId6"/>
    <p:sldId id="733" r:id="rId7"/>
    <p:sldId id="732" r:id="rId8"/>
    <p:sldId id="734" r:id="rId9"/>
    <p:sldId id="736" r:id="rId10"/>
    <p:sldId id="737" r:id="rId11"/>
    <p:sldId id="735" r:id="rId12"/>
    <p:sldId id="706" r:id="rId13"/>
    <p:sldId id="738" r:id="rId14"/>
    <p:sldId id="693" r:id="rId15"/>
    <p:sldId id="363" r:id="rId16"/>
    <p:sldId id="727" r:id="rId17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Arik" initials="Arik" lastIdx="9" clrIdx="0">
    <p:extLst>
      <p:ext uri="{19B8F6BF-5375-455C-9EA6-DF929625EA0E}">
        <p15:presenceInfo xmlns:p15="http://schemas.microsoft.com/office/powerpoint/2012/main" userId="Klein, Arik" providerId="None"/>
      </p:ext>
    </p:extLst>
  </p:cmAuthor>
  <p:cmAuthor id="2" name="Huang, Po-kai" initials="HP" lastIdx="17" clrIdx="1">
    <p:extLst>
      <p:ext uri="{19B8F6BF-5375-455C-9EA6-DF929625EA0E}">
        <p15:presenceInfo xmlns:p15="http://schemas.microsoft.com/office/powerpoint/2012/main" userId="S-1-5-21-725345543-602162358-527237240-2471230" providerId="AD"/>
      </p:ext>
    </p:extLst>
  </p:cmAuthor>
  <p:cmAuthor id="3" name="Cordeiro, Carlos" initials="CC" lastIdx="10" clrIdx="2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4" name="Da Silva, Claudio" initials="DSC" lastIdx="11" clrIdx="3">
    <p:extLst>
      <p:ext uri="{19B8F6BF-5375-455C-9EA6-DF929625EA0E}">
        <p15:presenceInfo xmlns:p15="http://schemas.microsoft.com/office/powerpoint/2012/main" userId="S::claudio.da.silva@intel.com::8f1bd5ce-82a4-4ca6-b828-adc3a3708a96" providerId="AD"/>
      </p:ext>
    </p:extLst>
  </p:cmAuthor>
  <p:cmAuthor id="5" name="Chen, Cheng" initials="CC" lastIdx="5" clrIdx="4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A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0" autoAdjust="0"/>
    <p:restoredTop sz="91058" autoAdjust="0"/>
  </p:normalViewPr>
  <p:slideViewPr>
    <p:cSldViewPr>
      <p:cViewPr varScale="1">
        <p:scale>
          <a:sx n="80" d="100"/>
          <a:sy n="80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Pu (Perry) Wang, MERL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72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0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2021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802.11-20/xxxxr0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Pu (Perry) Wang, MERL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29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869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08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32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5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2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42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May 2020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Cheng Chen,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01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43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2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1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167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802.11-20/xxxxr0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2021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Pu (Perry) Wang, MERL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04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692696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B849B-93E3-4CC8-9DB0-6FACE6085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July 2021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92" y="6475413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68" y="331014"/>
            <a:ext cx="32574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802.11-21/1116r0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l.com/demos/mmBS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89" y="802057"/>
            <a:ext cx="8763448" cy="762098"/>
          </a:xfrm>
          <a:noFill/>
        </p:spPr>
        <p:txBody>
          <a:bodyPr/>
          <a:lstStyle/>
          <a:p>
            <a:r>
              <a:rPr lang="en-US" sz="2000" dirty="0"/>
              <a:t>Repurposing Directional Multi-Gigabit (DMG) </a:t>
            </a:r>
            <a:br>
              <a:rPr lang="en-US" sz="2000" dirty="0"/>
            </a:br>
            <a:r>
              <a:rPr lang="en-US" sz="2000" dirty="0"/>
              <a:t>Beamforming Training Measurements for WLAN Sensing</a:t>
            </a:r>
            <a:endParaRPr lang="en-GB" altLang="en-US" sz="2000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756613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 2021-07-19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</a:t>
            </a:r>
            <a:r>
              <a:rPr lang="en-GB"/>
              <a:t>, MERL</a:t>
            </a:r>
            <a:endParaRPr lang="en-GB" dirty="0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703DE634-BF83-6343-A3D0-949C3548A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06818"/>
              </p:ext>
            </p:extLst>
          </p:nvPr>
        </p:nvGraphicFramePr>
        <p:xfrm>
          <a:off x="713742" y="3182953"/>
          <a:ext cx="7738742" cy="1082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1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 (Perry)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Mitsubishi Electric Research Laboratories (MERL)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 Broadway, Cambridge, MA 02139, USA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Arial"/>
                        </a:rPr>
                        <a:t>617-621-7567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pwang@merl.com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 V. </a:t>
                      </a:r>
                      <a:r>
                        <a:rPr lang="en-US" altLang="zh-CN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Orlik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57778"/>
                  </a:ext>
                </a:extLst>
              </a:tr>
            </a:tbl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A456874-BFB1-164E-9D2C-A3A27628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ent-Up Arrow 53">
            <a:extLst>
              <a:ext uri="{FF2B5EF4-FFF2-40B4-BE49-F238E27FC236}">
                <a16:creationId xmlns:a16="http://schemas.microsoft.com/office/drawing/2014/main" id="{398966AB-D61F-094F-878B-1DBFFAB141DA}"/>
              </a:ext>
            </a:extLst>
          </p:cNvPr>
          <p:cNvSpPr/>
          <p:nvPr/>
        </p:nvSpPr>
        <p:spPr bwMode="auto">
          <a:xfrm rot="5400000">
            <a:off x="5397273" y="5107028"/>
            <a:ext cx="1007999" cy="1528392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439935"/>
            <a:ext cx="8148388" cy="729620"/>
          </a:xfrm>
        </p:spPr>
        <p:txBody>
          <a:bodyPr/>
          <a:lstStyle/>
          <a:p>
            <a:r>
              <a:rPr lang="en-US" sz="2200" dirty="0"/>
              <a:t>Example: Initiator collects all types of BFT measurements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4ABF5-7E08-9D42-9BAF-58B52628475F}"/>
              </a:ext>
            </a:extLst>
          </p:cNvPr>
          <p:cNvSpPr/>
          <p:nvPr/>
        </p:nvSpPr>
        <p:spPr bwMode="auto">
          <a:xfrm>
            <a:off x="4533999" y="2905210"/>
            <a:ext cx="4215629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STA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0ED98F-594A-5C46-8E71-AEB4BEF8C8F2}"/>
              </a:ext>
            </a:extLst>
          </p:cNvPr>
          <p:cNvSpPr/>
          <p:nvPr/>
        </p:nvSpPr>
        <p:spPr bwMode="auto">
          <a:xfrm>
            <a:off x="107029" y="2905191"/>
            <a:ext cx="430572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AP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05642F-0C1B-7743-9CCA-487B659753AE}"/>
              </a:ext>
            </a:extLst>
          </p:cNvPr>
          <p:cNvSpPr/>
          <p:nvPr/>
        </p:nvSpPr>
        <p:spPr bwMode="auto">
          <a:xfrm>
            <a:off x="107504" y="3501008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C814129-B686-1E42-834D-33905B604203}"/>
              </a:ext>
            </a:extLst>
          </p:cNvPr>
          <p:cNvSpPr/>
          <p:nvPr/>
        </p:nvSpPr>
        <p:spPr bwMode="auto">
          <a:xfrm rot="5400000">
            <a:off x="1001583" y="437398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28447F-232F-8E46-8F67-3DD6BA2E207B}"/>
              </a:ext>
            </a:extLst>
          </p:cNvPr>
          <p:cNvSpPr/>
          <p:nvPr/>
        </p:nvSpPr>
        <p:spPr bwMode="auto">
          <a:xfrm>
            <a:off x="184253" y="4789524"/>
            <a:ext cx="2123376" cy="57131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17DC07-07A0-E64E-B43C-7A7EED16AD48}"/>
              </a:ext>
            </a:extLst>
          </p:cNvPr>
          <p:cNvSpPr/>
          <p:nvPr/>
        </p:nvSpPr>
        <p:spPr bwMode="auto">
          <a:xfrm>
            <a:off x="2327474" y="3501008"/>
            <a:ext cx="2080665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RXSS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Rx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Tx)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729E50-F974-9C47-B578-FBDEE526B90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682" y="2759883"/>
            <a:ext cx="8528612" cy="463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73E4795-C687-C445-836A-9F18C8406E9C}"/>
              </a:ext>
            </a:extLst>
          </p:cNvPr>
          <p:cNvSpPr txBox="1">
            <a:spLocks/>
          </p:cNvSpPr>
          <p:nvPr/>
        </p:nvSpPr>
        <p:spPr bwMode="auto">
          <a:xfrm>
            <a:off x="7808761" y="2492896"/>
            <a:ext cx="1104317" cy="2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0">
              <a:buNone/>
            </a:pPr>
            <a:r>
              <a:rPr lang="en-US" sz="1200" dirty="0"/>
              <a:t>Time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22CC69-5FC8-F444-9C2C-A144C6522380}"/>
              </a:ext>
            </a:extLst>
          </p:cNvPr>
          <p:cNvSpPr/>
          <p:nvPr/>
        </p:nvSpPr>
        <p:spPr bwMode="auto">
          <a:xfrm>
            <a:off x="2418382" y="4801898"/>
            <a:ext cx="1989757" cy="571318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 Initiator Rx beam SNRs) 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887C5E3E-6A32-E44A-8A83-76DE24957258}"/>
              </a:ext>
            </a:extLst>
          </p:cNvPr>
          <p:cNvSpPr/>
          <p:nvPr/>
        </p:nvSpPr>
        <p:spPr bwMode="auto">
          <a:xfrm rot="5400000">
            <a:off x="3272911" y="437398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80F369-DA9E-8049-BED4-4E340BFA5A4E}"/>
              </a:ext>
            </a:extLst>
          </p:cNvPr>
          <p:cNvSpPr/>
          <p:nvPr/>
        </p:nvSpPr>
        <p:spPr bwMode="auto">
          <a:xfrm>
            <a:off x="6667546" y="3501008"/>
            <a:ext cx="2082082" cy="6563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quasi-omni Rx;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directional Tx sectors)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8FE79E-9B54-594B-B001-F37FD7AE575D}"/>
              </a:ext>
            </a:extLst>
          </p:cNvPr>
          <p:cNvSpPr/>
          <p:nvPr/>
        </p:nvSpPr>
        <p:spPr bwMode="auto">
          <a:xfrm>
            <a:off x="4576736" y="3501008"/>
            <a:ext cx="2023621" cy="65639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RXSS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quasi-omni Tx;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directional Rx sector)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6BC612-BE31-4B48-85D2-5CBED1C273E7}"/>
              </a:ext>
            </a:extLst>
          </p:cNvPr>
          <p:cNvSpPr/>
          <p:nvPr/>
        </p:nvSpPr>
        <p:spPr bwMode="auto">
          <a:xfrm>
            <a:off x="6671606" y="4789524"/>
            <a:ext cx="2127689" cy="570762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Tx beam SNRs) 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49A1886-0CDB-0B46-B5F9-11BC2E937D5A}"/>
              </a:ext>
            </a:extLst>
          </p:cNvPr>
          <p:cNvSpPr/>
          <p:nvPr/>
        </p:nvSpPr>
        <p:spPr bwMode="auto">
          <a:xfrm rot="5400000">
            <a:off x="7620879" y="4347927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6054FD6C-B60C-2942-8BC8-A09D78493462}"/>
              </a:ext>
            </a:extLst>
          </p:cNvPr>
          <p:cNvSpPr/>
          <p:nvPr/>
        </p:nvSpPr>
        <p:spPr bwMode="auto">
          <a:xfrm rot="5400000">
            <a:off x="5580432" y="441170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5D20C6-CDA3-A847-9204-3E7822E20D38}"/>
              </a:ext>
            </a:extLst>
          </p:cNvPr>
          <p:cNvSpPr/>
          <p:nvPr/>
        </p:nvSpPr>
        <p:spPr bwMode="auto">
          <a:xfrm>
            <a:off x="4520071" y="4794791"/>
            <a:ext cx="2080286" cy="57131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Responder computes BFT data (Responder Rx beam SNRs) 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2BA655FD-C574-AA46-819E-57DEB5A1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6BB56F-7500-674D-BDD4-868DBEB2532C}"/>
              </a:ext>
            </a:extLst>
          </p:cNvPr>
          <p:cNvSpPr/>
          <p:nvPr/>
        </p:nvSpPr>
        <p:spPr bwMode="auto">
          <a:xfrm>
            <a:off x="6746235" y="5860443"/>
            <a:ext cx="2123376" cy="571318"/>
          </a:xfrm>
          <a:prstGeom prst="rect">
            <a:avLst/>
          </a:prstGeom>
          <a:solidFill>
            <a:srgbClr val="FF0000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Feedback previous responder BFT data  to </a:t>
            </a:r>
            <a:r>
              <a:rPr lang="en-US" b="1" dirty="0">
                <a:latin typeface="Times New Roman" pitchFamily="16" charset="0"/>
                <a:ea typeface="MS Gothic" charset="-128"/>
              </a:rPr>
              <a:t>Initiator</a:t>
            </a:r>
          </a:p>
        </p:txBody>
      </p:sp>
      <p:sp>
        <p:nvSpPr>
          <p:cNvPr id="2" name="Bent-Up Arrow 1">
            <a:extLst>
              <a:ext uri="{FF2B5EF4-FFF2-40B4-BE49-F238E27FC236}">
                <a16:creationId xmlns:a16="http://schemas.microsoft.com/office/drawing/2014/main" id="{A92E0240-0B17-A942-AB68-BBBF66F62AF4}"/>
              </a:ext>
            </a:extLst>
          </p:cNvPr>
          <p:cNvSpPr/>
          <p:nvPr/>
        </p:nvSpPr>
        <p:spPr bwMode="auto">
          <a:xfrm rot="5400000">
            <a:off x="3340090" y="3059755"/>
            <a:ext cx="1007999" cy="5622938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EB95047-452B-1441-8CDF-0446F85DBA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52" y="1242916"/>
            <a:ext cx="2527721" cy="143533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F69F66A-DB5D-9B4F-AC9F-42192955A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484" y="1268760"/>
            <a:ext cx="2543746" cy="12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40BABAF-C3BB-CB45-8398-C8779D5087BE}"/>
              </a:ext>
            </a:extLst>
          </p:cNvPr>
          <p:cNvGrpSpPr/>
          <p:nvPr/>
        </p:nvGrpSpPr>
        <p:grpSpPr>
          <a:xfrm>
            <a:off x="170900" y="1234442"/>
            <a:ext cx="8479871" cy="2513352"/>
            <a:chOff x="-1371875" y="3235837"/>
            <a:chExt cx="8479871" cy="25133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BCBD51-AA21-794F-9613-F1AC57DCEDE7}"/>
                </a:ext>
              </a:extLst>
            </p:cNvPr>
            <p:cNvGrpSpPr/>
            <p:nvPr/>
          </p:nvGrpSpPr>
          <p:grpSpPr>
            <a:xfrm>
              <a:off x="1674013" y="3235837"/>
              <a:ext cx="5433983" cy="2513352"/>
              <a:chOff x="3008496" y="3609900"/>
              <a:chExt cx="5433983" cy="251335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16D1338-97DD-9449-854A-6F199B06C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411672" y="3958293"/>
                <a:ext cx="2191129" cy="16433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C87B528-43AC-C947-9A9B-6CEDE55A3E05}"/>
                  </a:ext>
                </a:extLst>
              </p:cNvPr>
              <p:cNvSpPr txBox="1"/>
              <p:nvPr/>
            </p:nvSpPr>
            <p:spPr>
              <a:xfrm>
                <a:off x="6604287" y="5140270"/>
                <a:ext cx="183819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FFFFCC"/>
                    </a:solidFill>
                  </a:rPr>
                  <a:t>Client at one location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8256732-5607-104F-B3A4-FE392A94D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8714" y="4352847"/>
                <a:ext cx="351687" cy="601168"/>
              </a:xfrm>
              <a:prstGeom prst="straightConnector1">
                <a:avLst/>
              </a:prstGeom>
              <a:ln>
                <a:solidFill>
                  <a:srgbClr val="FFFFCC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34CA025-65F3-BA45-A0A9-5F0B72C95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08496" y="3609900"/>
                <a:ext cx="2828558" cy="2513352"/>
              </a:xfrm>
              <a:prstGeom prst="rect">
                <a:avLst/>
              </a:prstGeom>
            </p:spPr>
          </p:pic>
        </p:grp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id="{720B88B8-42DC-394C-883E-0F731EBAE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963998" y="3765956"/>
              <a:ext cx="2063112" cy="1278750"/>
              <a:chOff x="5118629" y="2466432"/>
              <a:chExt cx="4228100" cy="2394676"/>
            </a:xfrm>
          </p:grpSpPr>
          <p:pic>
            <p:nvPicPr>
              <p:cNvPr id="34" name="Picture 6">
                <a:extLst>
                  <a:ext uri="{FF2B5EF4-FFF2-40B4-BE49-F238E27FC236}">
                    <a16:creationId xmlns:a16="http://schemas.microsoft.com/office/drawing/2014/main" id="{FFA51789-C370-C544-9B45-FBD13C5B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8629" y="3820649"/>
                <a:ext cx="1858736" cy="1040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7">
                <a:extLst>
                  <a:ext uri="{FF2B5EF4-FFF2-40B4-BE49-F238E27FC236}">
                    <a16:creationId xmlns:a16="http://schemas.microsoft.com/office/drawing/2014/main" id="{9BEF2312-26A8-BD41-955C-8B9F1CC33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972" y="2466432"/>
                <a:ext cx="2431757" cy="1973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B0738259-7236-8E41-82F4-6DDD79F7F1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1371875" y="5108911"/>
              <a:ext cx="2937421" cy="55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1800" b="1" kern="1200" baseline="0">
                  <a:solidFill>
                    <a:schemeClr val="tx1"/>
                  </a:solidFill>
                  <a:latin typeface="Arial"/>
                  <a:ea typeface="ＭＳ Ｐゴシック" charset="0"/>
                  <a:cs typeface="ＭＳ Ｐゴシック" charset="0"/>
                </a:defRPr>
              </a:lvl1pPr>
              <a:lvl2pPr marL="512763" indent="-220663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–"/>
                <a:defRPr sz="1600" kern="1200" baseline="0">
                  <a:solidFill>
                    <a:schemeClr val="tx1"/>
                  </a:solidFill>
                  <a:latin typeface="Arial"/>
                  <a:ea typeface="ＭＳ Ｐゴシック" charset="0"/>
                  <a:cs typeface="Arial"/>
                </a:defRPr>
              </a:lvl2pPr>
              <a:lvl3pPr marL="858838" indent="-173038" algn="l" defTabSz="457200" rtl="0" eaLnBrk="0" fontAlgn="base" hangingPunct="0">
                <a:spcBef>
                  <a:spcPts val="0"/>
                </a:spcBef>
                <a:spcAft>
                  <a:spcPct val="0"/>
                </a:spcAft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Arial" charset="0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Courier New"/>
                <a:buChar char="o"/>
              </a:pPr>
              <a:r>
                <a:rPr lang="en-US" sz="1200" dirty="0"/>
                <a:t>32-element array in one finger  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609600"/>
            <a:ext cx="8148388" cy="729620"/>
          </a:xfrm>
        </p:spPr>
        <p:txBody>
          <a:bodyPr/>
          <a:lstStyle/>
          <a:p>
            <a:r>
              <a:rPr lang="en-US" sz="2200" dirty="0"/>
              <a:t>Feasibility Study using DMG BFT Measurements from Commercial-Off-The-Shelf mmWave Routers</a:t>
            </a: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2BA655FD-C574-AA46-819E-57DEB5A1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955E73-AC3B-B24A-AB6B-342BAB26B6AE}"/>
              </a:ext>
            </a:extLst>
          </p:cNvPr>
          <p:cNvSpPr/>
          <p:nvPr/>
        </p:nvSpPr>
        <p:spPr bwMode="auto">
          <a:xfrm>
            <a:off x="2537320" y="3919773"/>
            <a:ext cx="1573458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4B3495-4750-0444-A8CC-DD24A8984E70}"/>
              </a:ext>
            </a:extLst>
          </p:cNvPr>
          <p:cNvSpPr/>
          <p:nvPr/>
        </p:nvSpPr>
        <p:spPr bwMode="auto">
          <a:xfrm>
            <a:off x="225967" y="3911533"/>
            <a:ext cx="218048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AP 1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8F44F7-3566-4748-A67E-03711AB1B655}"/>
              </a:ext>
            </a:extLst>
          </p:cNvPr>
          <p:cNvSpPr/>
          <p:nvPr/>
        </p:nvSpPr>
        <p:spPr bwMode="auto">
          <a:xfrm>
            <a:off x="237397" y="4550024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C1296235-BAD9-0545-94B5-4E2D34995CC9}"/>
              </a:ext>
            </a:extLst>
          </p:cNvPr>
          <p:cNvSpPr/>
          <p:nvPr/>
        </p:nvSpPr>
        <p:spPr bwMode="auto">
          <a:xfrm rot="5400000">
            <a:off x="1097565" y="531536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90CD03E-B792-2140-8890-189B3767E2D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620" y="3766225"/>
            <a:ext cx="8528612" cy="463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99D949E-6BC5-C343-883C-905CD6AC7C51}"/>
              </a:ext>
            </a:extLst>
          </p:cNvPr>
          <p:cNvSpPr txBox="1">
            <a:spLocks/>
          </p:cNvSpPr>
          <p:nvPr/>
        </p:nvSpPr>
        <p:spPr bwMode="auto">
          <a:xfrm>
            <a:off x="7927699" y="3499238"/>
            <a:ext cx="1104317" cy="2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lvl="1" indent="0">
              <a:buNone/>
            </a:pPr>
            <a:r>
              <a:rPr lang="en-US" sz="1200" dirty="0"/>
              <a:t>Time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6A0DDC-615C-6D4A-BFF3-B83EC86B7C3C}"/>
              </a:ext>
            </a:extLst>
          </p:cNvPr>
          <p:cNvSpPr/>
          <p:nvPr/>
        </p:nvSpPr>
        <p:spPr bwMode="auto">
          <a:xfrm>
            <a:off x="6564099" y="3926311"/>
            <a:ext cx="1573458" cy="51733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(Responder SLS)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5357D5-9641-9A45-B9BA-898C2375F137}"/>
              </a:ext>
            </a:extLst>
          </p:cNvPr>
          <p:cNvSpPr/>
          <p:nvPr/>
        </p:nvSpPr>
        <p:spPr bwMode="auto">
          <a:xfrm>
            <a:off x="4252746" y="3918071"/>
            <a:ext cx="2180486" cy="54248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b="1" dirty="0">
                <a:latin typeface="Times New Roman" pitchFamily="16" charset="0"/>
                <a:ea typeface="MS Gothic" charset="-128"/>
              </a:rPr>
              <a:t>AP 2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SLS)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E054FF-7153-6A40-ACD2-4D41A603864A}"/>
              </a:ext>
            </a:extLst>
          </p:cNvPr>
          <p:cNvSpPr/>
          <p:nvPr/>
        </p:nvSpPr>
        <p:spPr bwMode="auto">
          <a:xfrm>
            <a:off x="4264176" y="4556562"/>
            <a:ext cx="2169056" cy="65639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Initiator TXSS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(AP: directional Tx sectors; 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Client: quasi-omni Rx)</a:t>
            </a:r>
          </a:p>
        </p:txBody>
      </p:sp>
      <p:sp>
        <p:nvSpPr>
          <p:cNvPr id="75" name="Right Arrow 74">
            <a:extLst>
              <a:ext uri="{FF2B5EF4-FFF2-40B4-BE49-F238E27FC236}">
                <a16:creationId xmlns:a16="http://schemas.microsoft.com/office/drawing/2014/main" id="{C340AD3F-DDF3-A04F-B89A-83E5ED186FC8}"/>
              </a:ext>
            </a:extLst>
          </p:cNvPr>
          <p:cNvSpPr/>
          <p:nvPr/>
        </p:nvSpPr>
        <p:spPr bwMode="auto">
          <a:xfrm rot="5400000">
            <a:off x="5155944" y="5315369"/>
            <a:ext cx="374089" cy="28803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F145C8-F728-9248-80CD-209F67E1C6A7}"/>
              </a:ext>
            </a:extLst>
          </p:cNvPr>
          <p:cNvSpPr/>
          <p:nvPr/>
        </p:nvSpPr>
        <p:spPr bwMode="auto">
          <a:xfrm>
            <a:off x="4309856" y="5668240"/>
            <a:ext cx="2123376" cy="4250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Clients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710ECD-8574-C644-91B5-AD616335EEF5}"/>
              </a:ext>
            </a:extLst>
          </p:cNvPr>
          <p:cNvSpPr/>
          <p:nvPr/>
        </p:nvSpPr>
        <p:spPr bwMode="auto">
          <a:xfrm>
            <a:off x="254522" y="5661248"/>
            <a:ext cx="2123376" cy="42505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9144" rIns="9144" bIns="914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Client computes BFT data</a:t>
            </a:r>
          </a:p>
          <a:p>
            <a:pPr algn="ctr" defTabSz="449263">
              <a:buClr>
                <a:srgbClr val="000000"/>
              </a:buClr>
              <a:buSzPct val="100000"/>
            </a:pPr>
            <a:r>
              <a:rPr lang="en-US" dirty="0">
                <a:solidFill>
                  <a:schemeClr val="bg1"/>
                </a:solidFill>
                <a:latin typeface="Times New Roman" pitchFamily="16" charset="0"/>
                <a:ea typeface="MS Gothic" charset="-128"/>
              </a:rPr>
              <a:t>(Initiator Tx beam SNRs) </a:t>
            </a:r>
          </a:p>
        </p:txBody>
      </p:sp>
      <p:sp>
        <p:nvSpPr>
          <p:cNvPr id="85" name="Bent-Up Arrow 84">
            <a:extLst>
              <a:ext uri="{FF2B5EF4-FFF2-40B4-BE49-F238E27FC236}">
                <a16:creationId xmlns:a16="http://schemas.microsoft.com/office/drawing/2014/main" id="{864EB4D1-2A2F-EE4F-BB61-20DFA7C2CA89}"/>
              </a:ext>
            </a:extLst>
          </p:cNvPr>
          <p:cNvSpPr/>
          <p:nvPr/>
        </p:nvSpPr>
        <p:spPr bwMode="auto">
          <a:xfrm rot="5400000">
            <a:off x="3870402" y="3449882"/>
            <a:ext cx="257381" cy="5622938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Bent-Up Arrow 85">
            <a:extLst>
              <a:ext uri="{FF2B5EF4-FFF2-40B4-BE49-F238E27FC236}">
                <a16:creationId xmlns:a16="http://schemas.microsoft.com/office/drawing/2014/main" id="{06E678E7-DF6A-9644-8929-63BED050F86D}"/>
              </a:ext>
            </a:extLst>
          </p:cNvPr>
          <p:cNvSpPr/>
          <p:nvPr/>
        </p:nvSpPr>
        <p:spPr bwMode="auto">
          <a:xfrm rot="5400000">
            <a:off x="5960028" y="5536720"/>
            <a:ext cx="257382" cy="1449262"/>
          </a:xfrm>
          <a:prstGeom prst="bentUpArrow">
            <a:avLst>
              <a:gd name="adj1" fmla="val 6550"/>
              <a:gd name="adj2" fmla="val 14238"/>
              <a:gd name="adj3" fmla="val 1617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6FF1A435-DE45-E747-AA44-81EA723095CC}"/>
              </a:ext>
            </a:extLst>
          </p:cNvPr>
          <p:cNvSpPr txBox="1">
            <a:spLocks/>
          </p:cNvSpPr>
          <p:nvPr/>
        </p:nvSpPr>
        <p:spPr bwMode="auto">
          <a:xfrm>
            <a:off x="6810562" y="5815494"/>
            <a:ext cx="2342633" cy="5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800" b="1" kern="1200" baseline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512763" indent="-220663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858838" indent="-173038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>
              <a:buNone/>
            </a:pPr>
            <a:r>
              <a:rPr lang="en-US" sz="1200" dirty="0"/>
              <a:t>Responder (client) sends BFT data via ethernet cable to workstation</a:t>
            </a:r>
          </a:p>
        </p:txBody>
      </p:sp>
    </p:spTree>
    <p:extLst>
      <p:ext uri="{BB962C8B-B14F-4D97-AF65-F5344CB8AC3E}">
        <p14:creationId xmlns:p14="http://schemas.microsoft.com/office/powerpoint/2010/main" val="318026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2" y="692973"/>
            <a:ext cx="4597930" cy="1066800"/>
          </a:xfrm>
        </p:spPr>
        <p:txBody>
          <a:bodyPr/>
          <a:lstStyle/>
          <a:p>
            <a:pPr algn="l"/>
            <a:r>
              <a:rPr lang="en-US" sz="2800" dirty="0"/>
              <a:t>Localization Performance </a:t>
            </a:r>
            <a:br>
              <a:rPr lang="en-US" sz="2800" dirty="0"/>
            </a:br>
            <a:r>
              <a:rPr lang="en-US" sz="2800" dirty="0"/>
              <a:t>(over 7 locations)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AF4FEF-FA69-BF48-8563-4C64BD989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" y="1982786"/>
            <a:ext cx="3005220" cy="22539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5B9EEF-74C1-9A4E-9EEC-1A2A6E888633}"/>
              </a:ext>
            </a:extLst>
          </p:cNvPr>
          <p:cNvSpPr txBox="1"/>
          <p:nvPr/>
        </p:nvSpPr>
        <p:spPr>
          <a:xfrm>
            <a:off x="1842458" y="2289483"/>
            <a:ext cx="631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C41F1E-188A-8B4E-8939-BC2A900C6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405" y="2002431"/>
            <a:ext cx="2915693" cy="21867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945CAD-D4AE-B941-84CD-2A155B067DBA}"/>
              </a:ext>
            </a:extLst>
          </p:cNvPr>
          <p:cNvSpPr txBox="1"/>
          <p:nvPr/>
        </p:nvSpPr>
        <p:spPr>
          <a:xfrm>
            <a:off x="4850795" y="2289483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F613CF-C808-6242-984F-0817FD1F5A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223" y="1945886"/>
            <a:ext cx="2999623" cy="22497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9D871EA-597F-404C-A318-342180931530}"/>
              </a:ext>
            </a:extLst>
          </p:cNvPr>
          <p:cNvSpPr txBox="1"/>
          <p:nvPr/>
        </p:nvSpPr>
        <p:spPr>
          <a:xfrm>
            <a:off x="7795034" y="2273227"/>
            <a:ext cx="6665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 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C35BDE-6BF3-C740-A8D9-7237D579E1B9}"/>
              </a:ext>
            </a:extLst>
          </p:cNvPr>
          <p:cNvGrpSpPr/>
          <p:nvPr/>
        </p:nvGrpSpPr>
        <p:grpSpPr>
          <a:xfrm>
            <a:off x="16833" y="4385793"/>
            <a:ext cx="9148332" cy="2309539"/>
            <a:chOff x="-4332" y="4351482"/>
            <a:chExt cx="9148332" cy="230953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A6A2AE-B156-B242-9D73-8272737D4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332" y="4398657"/>
              <a:ext cx="3016486" cy="226236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CAFEB0-A4BE-B344-B581-F0249703E865}"/>
                </a:ext>
              </a:extLst>
            </p:cNvPr>
            <p:cNvSpPr txBox="1"/>
            <p:nvPr/>
          </p:nvSpPr>
          <p:spPr>
            <a:xfrm>
              <a:off x="1537638" y="4730240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2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E1924B6-78A3-2044-A12A-92E0FBDC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8412" y="4367047"/>
              <a:ext cx="3058631" cy="22939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3546F-E18E-1144-A32A-E115ADCE6E28}"/>
                </a:ext>
              </a:extLst>
            </p:cNvPr>
            <p:cNvSpPr txBox="1"/>
            <p:nvPr/>
          </p:nvSpPr>
          <p:spPr>
            <a:xfrm>
              <a:off x="4692251" y="4692783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1 + AP 3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33619F-1F48-A244-8EB1-0D326C07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0723" y="4351482"/>
              <a:ext cx="3053277" cy="228995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D72DF8-A7D5-D544-B8A7-11EBC76EFD75}"/>
                </a:ext>
              </a:extLst>
            </p:cNvPr>
            <p:cNvSpPr txBox="1"/>
            <p:nvPr/>
          </p:nvSpPr>
          <p:spPr>
            <a:xfrm>
              <a:off x="7777301" y="4610264"/>
              <a:ext cx="10493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AP 2 + AP 3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4BF1835-E118-AC44-AB59-2AC2E1CBDD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63" y="662912"/>
            <a:ext cx="3534312" cy="133311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550C6A0-6E1B-4B41-8443-F727CCCF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61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5B8802A1-0D01-7144-9D9F-D90AA8A72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914215"/>
            <a:ext cx="2611512" cy="253912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7A063E4-2EC5-F344-8AE5-32D80FF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97" y="471100"/>
            <a:ext cx="8198330" cy="1066800"/>
          </a:xfrm>
        </p:spPr>
        <p:txBody>
          <a:bodyPr/>
          <a:lstStyle/>
          <a:p>
            <a:pPr algn="l"/>
            <a:r>
              <a:rPr lang="en-US" sz="2800" dirty="0"/>
              <a:t>Occupancy Sensing Performance (over 8 patterns)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550C6A0-6E1B-4B41-8443-F727CCCF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5F9F30-2683-A446-9685-6133BE096A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4" y="2693650"/>
            <a:ext cx="2950484" cy="21487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5">
            <a:extLst>
              <a:ext uri="{FF2B5EF4-FFF2-40B4-BE49-F238E27FC236}">
                <a16:creationId xmlns:a16="http://schemas.microsoft.com/office/drawing/2014/main" id="{828C9032-C81E-8F43-97EF-137C781402D0}"/>
              </a:ext>
            </a:extLst>
          </p:cNvPr>
          <p:cNvGrpSpPr>
            <a:grpSpLocks/>
          </p:cNvGrpSpPr>
          <p:nvPr/>
        </p:nvGrpSpPr>
        <p:grpSpPr bwMode="auto">
          <a:xfrm>
            <a:off x="246999" y="1334956"/>
            <a:ext cx="1680851" cy="1048881"/>
            <a:chOff x="4528342" y="1390453"/>
            <a:chExt cx="4228100" cy="2394675"/>
          </a:xfrm>
        </p:grpSpPr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C34A3201-CEBF-7148-AF04-0FAE7F3BA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342" y="2744669"/>
              <a:ext cx="1858737" cy="104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F8B62BF3-8502-594F-B061-5CB4227F6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85" y="1390453"/>
              <a:ext cx="2431757" cy="1973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6868BFE7-5D34-5144-B527-5428827DF919}"/>
              </a:ext>
            </a:extLst>
          </p:cNvPr>
          <p:cNvSpPr/>
          <p:nvPr/>
        </p:nvSpPr>
        <p:spPr bwMode="auto">
          <a:xfrm flipH="1" flipV="1">
            <a:off x="1534471" y="2241334"/>
            <a:ext cx="1196296" cy="877148"/>
          </a:xfrm>
          <a:custGeom>
            <a:avLst/>
            <a:gdLst>
              <a:gd name="connsiteX0" fmla="*/ 0 w 1669774"/>
              <a:gd name="connsiteY0" fmla="*/ 0 h 29817"/>
              <a:gd name="connsiteX1" fmla="*/ 596348 w 1669774"/>
              <a:gd name="connsiteY1" fmla="*/ 9939 h 29817"/>
              <a:gd name="connsiteX2" fmla="*/ 1669774 w 1669774"/>
              <a:gd name="connsiteY2" fmla="*/ 29817 h 2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774" h="29817">
                <a:moveTo>
                  <a:pt x="0" y="0"/>
                </a:moveTo>
                <a:lnTo>
                  <a:pt x="596348" y="9939"/>
                </a:lnTo>
                <a:lnTo>
                  <a:pt x="1669774" y="2981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DE065D-4A4B-954B-8B3E-CB1368B41F4B}"/>
              </a:ext>
            </a:extLst>
          </p:cNvPr>
          <p:cNvSpPr/>
          <p:nvPr/>
        </p:nvSpPr>
        <p:spPr>
          <a:xfrm>
            <a:off x="246999" y="1388492"/>
            <a:ext cx="9204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Picture source: TP-Link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106EF11-88A9-9A49-BBA9-A4417080422A}"/>
              </a:ext>
            </a:extLst>
          </p:cNvPr>
          <p:cNvSpPr/>
          <p:nvPr/>
        </p:nvSpPr>
        <p:spPr bwMode="auto">
          <a:xfrm>
            <a:off x="437918" y="2234153"/>
            <a:ext cx="783771" cy="2150348"/>
          </a:xfrm>
          <a:custGeom>
            <a:avLst/>
            <a:gdLst>
              <a:gd name="connsiteX0" fmla="*/ 331595 w 783771"/>
              <a:gd name="connsiteY0" fmla="*/ 2150348 h 2150348"/>
              <a:gd name="connsiteX1" fmla="*/ 331595 w 783771"/>
              <a:gd name="connsiteY1" fmla="*/ 2150348 h 2150348"/>
              <a:gd name="connsiteX2" fmla="*/ 0 w 783771"/>
              <a:gd name="connsiteY2" fmla="*/ 1838849 h 2150348"/>
              <a:gd name="connsiteX3" fmla="*/ 80386 w 783771"/>
              <a:gd name="connsiteY3" fmla="*/ 401935 h 2150348"/>
              <a:gd name="connsiteX4" fmla="*/ 783771 w 783771"/>
              <a:gd name="connsiteY4" fmla="*/ 0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771" h="2150348">
                <a:moveTo>
                  <a:pt x="331595" y="2150348"/>
                </a:moveTo>
                <a:lnTo>
                  <a:pt x="331595" y="2150348"/>
                </a:lnTo>
                <a:cubicBezTo>
                  <a:pt x="4498" y="1853917"/>
                  <a:pt x="74734" y="1988324"/>
                  <a:pt x="0" y="1838849"/>
                </a:cubicBezTo>
                <a:lnTo>
                  <a:pt x="80386" y="401935"/>
                </a:lnTo>
                <a:lnTo>
                  <a:pt x="783771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802A10E-F52E-7F43-823B-F50F9C3B77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122" y="1334956"/>
            <a:ext cx="1654264" cy="11597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29A3F1-55E5-314F-B543-4183F4D6F3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1334956"/>
            <a:ext cx="1712173" cy="11568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6E913F-E318-8546-AE34-F3BEAE11AC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399" y="2634305"/>
            <a:ext cx="1772131" cy="13685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D77BAE5-6B85-444A-9A19-62452B7547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13" y="2656174"/>
            <a:ext cx="1669353" cy="12847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4F2FFB2-DCBC-804C-8913-6FAC0B1A4A28}"/>
              </a:ext>
            </a:extLst>
          </p:cNvPr>
          <p:cNvSpPr/>
          <p:nvPr/>
        </p:nvSpPr>
        <p:spPr>
          <a:xfrm>
            <a:off x="2282498" y="5705735"/>
            <a:ext cx="2736966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DMG-BFT Measurements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7C84B993-1F26-624B-9317-3C310B7B0F88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321A2CB-B09A-3A4A-A53D-B38DF7AB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509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814F-00D1-49FF-A053-2ACC6045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412237"/>
            <a:ext cx="7772400" cy="10668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324E-6F24-4F65-9404-EAD77A4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6" y="1772816"/>
            <a:ext cx="8208267" cy="3833160"/>
          </a:xfrm>
        </p:spPr>
        <p:txBody>
          <a:bodyPr/>
          <a:lstStyle/>
          <a:p>
            <a:r>
              <a:rPr lang="en-US" sz="1800" b="0" dirty="0"/>
              <a:t>This contribution revisits DMG beamforming training protocols at 802.11ad/ay standards and repurposes the DMG BFT measurements for WLAN Sensing.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Our earlier feasibility studies (localization, pose recognition, and indoor occupancy sensing) show the potential value of repurposing the DMG BFT measurements for WLAN sensing. </a:t>
            </a:r>
          </a:p>
          <a:p>
            <a:pPr>
              <a:spcBef>
                <a:spcPts val="1000"/>
              </a:spcBef>
            </a:pPr>
            <a:r>
              <a:rPr lang="en-US" sz="1800" b="0" dirty="0"/>
              <a:t>Additional PHY modifications can be introduced to further facilitate the exchange of DMG BFT measurements among sensing initiator, responders, transmitters, receivers, and processors.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07CBC-D56D-4DDA-8FD8-BDD3C09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03CE48-C480-6344-970C-7CFAFB5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9FCDE9-2F38-304B-B515-7C0F54C4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361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3DF-6891-4591-8F19-389AA220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98934"/>
            <a:ext cx="7772400" cy="1066800"/>
          </a:xfrm>
        </p:spPr>
        <p:txBody>
          <a:bodyPr/>
          <a:lstStyle/>
          <a:p>
            <a:r>
              <a:rPr lang="en-US" sz="2800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7916-AA7F-4919-8E9F-F9D65E5D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2400" cy="5254359"/>
          </a:xfrm>
        </p:spPr>
        <p:txBody>
          <a:bodyPr/>
          <a:lstStyle/>
          <a:p>
            <a:r>
              <a:rPr lang="en-US" sz="1100" dirty="0"/>
              <a:t>[1] CSI-based Wi-Fi Sensing: Results and Standardization Challenges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IEEE 802.11-19</a:t>
            </a:r>
            <a:r>
              <a:rPr lang="en-US" sz="1100" dirty="0"/>
              <a:t>/1769r1</a:t>
            </a:r>
          </a:p>
          <a:p>
            <a:r>
              <a:rPr lang="en-US" sz="1100" dirty="0"/>
              <a:t>[2] 802.11 sensing: Applications, feasibility, standardization, IEEE 802.11-19/1626r1</a:t>
            </a:r>
          </a:p>
          <a:p>
            <a:r>
              <a:rPr lang="en-US" sz="1100" dirty="0"/>
              <a:t>[3] Wi-Fi sensing in 60GHz band, IEEE 802.11-19/1551r1</a:t>
            </a:r>
          </a:p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sz="1100" dirty="0"/>
              <a:t>Wi-Fi sensing, IEEE 802.11-19/1164</a:t>
            </a:r>
          </a:p>
          <a:p>
            <a:r>
              <a:rPr lang="en-US" sz="1100" dirty="0"/>
              <a:t>[5] Wi-Fi sensing: cooperation and standard support, IEEE 802.11-19/1416</a:t>
            </a:r>
          </a:p>
          <a:p>
            <a:r>
              <a:rPr lang="en-US" sz="1100" dirty="0"/>
              <a:t>[9] D. </a:t>
            </a:r>
            <a:r>
              <a:rPr lang="en-US" sz="1100" dirty="0" err="1"/>
              <a:t>Steinmetzer</a:t>
            </a:r>
            <a:r>
              <a:rPr lang="en-US" sz="1100" dirty="0"/>
              <a:t>, D. </a:t>
            </a:r>
            <a:r>
              <a:rPr lang="en-US" sz="1100" dirty="0" err="1"/>
              <a:t>Wegemer</a:t>
            </a:r>
            <a:r>
              <a:rPr lang="en-US" sz="1100" dirty="0"/>
              <a:t>, M. Schulz, J. Widmer, and M. </a:t>
            </a:r>
            <a:r>
              <a:rPr lang="en-US" sz="1100" dirty="0" err="1"/>
              <a:t>Hollick</a:t>
            </a:r>
            <a:r>
              <a:rPr lang="en-US" sz="1100" dirty="0"/>
              <a:t>, ‘‘Compressive millimeter-wave sector selection in off-the-shelf IEEE 802.11ad devices,’’ in Proc. 13th Int. Conf. </a:t>
            </a:r>
            <a:r>
              <a:rPr lang="en-US" sz="1100" dirty="0" err="1"/>
              <a:t>Emerg</a:t>
            </a:r>
            <a:r>
              <a:rPr lang="en-US" sz="1100" dirty="0"/>
              <a:t>. </a:t>
            </a:r>
            <a:r>
              <a:rPr lang="en-US" sz="1100" dirty="0" err="1"/>
              <a:t>Netw</a:t>
            </a:r>
            <a:r>
              <a:rPr lang="en-US" sz="1100" dirty="0"/>
              <a:t>. </a:t>
            </a:r>
            <a:r>
              <a:rPr lang="en-US" sz="1100" dirty="0" err="1"/>
              <a:t>EXperiments</a:t>
            </a:r>
            <a:r>
              <a:rPr lang="en-US" sz="1100" dirty="0"/>
              <a:t> Technol., Nov. 2017</a:t>
            </a:r>
            <a:endParaRPr lang="en-GB" sz="1100" dirty="0"/>
          </a:p>
          <a:p>
            <a:r>
              <a:rPr lang="en-GB" sz="1100" dirty="0"/>
              <a:t>[10] </a:t>
            </a:r>
            <a:r>
              <a:rPr lang="en-US" sz="1100" dirty="0"/>
              <a:t>D. </a:t>
            </a:r>
            <a:r>
              <a:rPr lang="en-US" sz="1100" dirty="0" err="1"/>
              <a:t>Steinmetzer</a:t>
            </a:r>
            <a:r>
              <a:rPr lang="en-US" sz="1100" dirty="0"/>
              <a:t>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Talon Tools: The Framework for Practical IEEE 802.11ad Research 2018 [online] Available: https://</a:t>
            </a:r>
            <a:r>
              <a:rPr lang="en-US" sz="1100" dirty="0" err="1"/>
              <a:t>seemoo.de</a:t>
            </a:r>
            <a:r>
              <a:rPr lang="en-US" sz="1100" dirty="0"/>
              <a:t>/talon-tools/</a:t>
            </a:r>
          </a:p>
          <a:p>
            <a:r>
              <a:rPr lang="en-US" sz="1100" dirty="0"/>
              <a:t>[11] M. Schulz D. </a:t>
            </a:r>
            <a:r>
              <a:rPr lang="en-US" sz="1100" dirty="0" err="1"/>
              <a:t>Wegemer</a:t>
            </a:r>
            <a:r>
              <a:rPr lang="en-US" sz="1100" dirty="0"/>
              <a:t> and M. </a:t>
            </a:r>
            <a:r>
              <a:rPr lang="en-US" sz="1100" dirty="0" err="1"/>
              <a:t>Hollick</a:t>
            </a:r>
            <a:r>
              <a:rPr lang="en-US" sz="1100" dirty="0"/>
              <a:t> </a:t>
            </a:r>
            <a:r>
              <a:rPr lang="en-US" sz="1100" dirty="0" err="1"/>
              <a:t>Nexmon</a:t>
            </a:r>
            <a:r>
              <a:rPr lang="en-US" sz="1100" dirty="0"/>
              <a:t>: The C-Based Firmware Patching Framework 2017</a:t>
            </a:r>
          </a:p>
          <a:p>
            <a:r>
              <a:rPr lang="en-US" sz="1100" dirty="0"/>
              <a:t>[15] T. Koike-Akino, P. Wang, M. Pajovic, H. Sun and P. V. Orlik "Fingerprinting-based indoor localization with commercial mmWave WiFi: A Deep Learning Approach”, IEEE Access, Vol. 8, pp. 84879-84892, 2020.</a:t>
            </a:r>
          </a:p>
          <a:p>
            <a:r>
              <a:rPr lang="en-US" sz="1100" dirty="0"/>
              <a:t>[16] J. Yu, P. Wang , T. Koike-Akino, Y. Wang, and P. V. Orlik " Human Pose and Seat Occupancy Classification with Commercial mmWave WiFi”, GLOBECOM Workshop on JSAC, December, 2020.</a:t>
            </a:r>
          </a:p>
          <a:p>
            <a:r>
              <a:rPr lang="en-US" altLang="zh-CN" sz="1100" b="1" dirty="0">
                <a:ea typeface="+mn-ea"/>
                <a:cs typeface="+mn-cs"/>
              </a:rPr>
              <a:t>[17] WLAN Localization and Sensing With Mid-Grained Channel Measurements, IEEE 802.11-</a:t>
            </a:r>
            <a:r>
              <a:rPr lang="en-US" sz="1100" dirty="0"/>
              <a:t>20/1074r1 </a:t>
            </a:r>
          </a:p>
          <a:p>
            <a:r>
              <a:rPr lang="en-US" altLang="zh-CN" sz="1100" b="1" dirty="0">
                <a:ea typeface="+mn-ea"/>
                <a:cs typeface="+mn-cs"/>
              </a:rPr>
              <a:t>[18] Feasibility study of human pose and occupancy classification using mmWave </a:t>
            </a:r>
            <a:r>
              <a:rPr lang="en-US" altLang="zh-CN" sz="1100" b="1" dirty="0" err="1">
                <a:ea typeface="+mn-ea"/>
                <a:cs typeface="+mn-cs"/>
              </a:rPr>
              <a:t>WiFi</a:t>
            </a:r>
            <a:r>
              <a:rPr lang="en-US" altLang="zh-CN" sz="1100" b="1" dirty="0">
                <a:ea typeface="+mn-ea"/>
                <a:cs typeface="+mn-cs"/>
              </a:rPr>
              <a:t> beam attributes, IEEE 802.11-</a:t>
            </a:r>
            <a:r>
              <a:rPr lang="en-US" altLang="zh-CN" sz="1100" dirty="0"/>
              <a:t>20/1741r1 </a:t>
            </a:r>
          </a:p>
          <a:p>
            <a:r>
              <a:rPr lang="en-US" sz="1100" b="1" dirty="0">
                <a:ea typeface="+mn-ea"/>
                <a:cs typeface="+mn-cs"/>
              </a:rPr>
              <a:t>[19] Multi-Band </a:t>
            </a:r>
            <a:r>
              <a:rPr lang="en-US" sz="1100" b="1" dirty="0" err="1">
                <a:ea typeface="+mn-ea"/>
                <a:cs typeface="+mn-cs"/>
              </a:rPr>
              <a:t>WiFi</a:t>
            </a:r>
            <a:r>
              <a:rPr lang="en-US" sz="1100" b="1" dirty="0">
                <a:ea typeface="+mn-ea"/>
                <a:cs typeface="+mn-cs"/>
              </a:rPr>
              <a:t> Fusion for WLAN Sensing, IEEE 802.11-</a:t>
            </a:r>
            <a:r>
              <a:rPr lang="en-US" sz="1100" b="1" dirty="0"/>
              <a:t>21/0407r3 </a:t>
            </a:r>
            <a:endParaRPr lang="en-US" sz="1100" dirty="0"/>
          </a:p>
          <a:p>
            <a:r>
              <a:rPr lang="en-US" sz="1100" dirty="0"/>
              <a:t>[20] IEEE 802.11 WG, “IEEE 802.11ad, Amendment 3: Enhancements for Very High Throughput in the 60 GHz Band,” Dec. 2012. </a:t>
            </a:r>
          </a:p>
          <a:p>
            <a:r>
              <a:rPr lang="en-US" sz="1100" dirty="0"/>
              <a:t>[21]T. </a:t>
            </a:r>
            <a:r>
              <a:rPr lang="en-US" sz="1100" dirty="0" err="1"/>
              <a:t>Nitsche</a:t>
            </a:r>
            <a:r>
              <a:rPr lang="en-US" sz="1100" dirty="0"/>
              <a:t> et al., "IEEE 802.11ad: directional 60 GHz communication for multi-Gigabit-per-second Wi-Fi [Invited Paper]," in IEEE Communications Magazine, vol. 52, no. 12, pp. 132-141, December 2014. </a:t>
            </a:r>
          </a:p>
          <a:p>
            <a:r>
              <a:rPr lang="en-US" sz="1100" dirty="0"/>
              <a:t>[22] P. Zhou et al., "IEEE 802.11ay-Based mmWave WLANs: Design Challenges and Solutions," IEEE Communications Surveys &amp; Tutorials, vol. 20, no. 3, pp. 1654-1681, 2018.</a:t>
            </a:r>
          </a:p>
          <a:p>
            <a:r>
              <a:rPr lang="en-US" sz="1100" dirty="0"/>
              <a:t>[23] IEEE 802.11ay, Amendment 7: Enhanced throughput for operation in license-exempt bands above 45 GHz, IEEE Std 802.11ay/Draft 0.5-2017, pp. 1-364, Aug. 2017. </a:t>
            </a:r>
          </a:p>
          <a:p>
            <a:pPr marL="0" indent="0">
              <a:buNone/>
            </a:pP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669CB-0B3D-4E56-A8FC-9A8FCF4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8A7E25-B7E9-5344-B5FB-44794945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9A41618-4741-D44D-8F07-C0A00C4B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6410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517" y="1680043"/>
            <a:ext cx="8136259" cy="4629277"/>
          </a:xfrm>
        </p:spPr>
        <p:txBody>
          <a:bodyPr/>
          <a:lstStyle/>
          <a:p>
            <a:pPr algn="just"/>
            <a:r>
              <a:rPr lang="en-US" dirty="0"/>
              <a:t>Should</a:t>
            </a:r>
            <a:r>
              <a:rPr lang="en-US" b="0" dirty="0"/>
              <a:t> </a:t>
            </a:r>
            <a:r>
              <a:rPr lang="en-US" dirty="0"/>
              <a:t>802.11bf TG consider directional multi-gigabit (DMG) beamforming training (BFT) measurements at 45+ GHz</a:t>
            </a:r>
            <a:r>
              <a:rPr lang="en-US" altLang="zh-CN" dirty="0"/>
              <a:t> as one type of sensing measurements for WLAN Sensing?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Yes:</a:t>
            </a:r>
          </a:p>
          <a:p>
            <a:pPr lvl="1"/>
            <a:r>
              <a:rPr lang="en-US" altLang="zh-CN" dirty="0"/>
              <a:t>No:</a:t>
            </a:r>
          </a:p>
          <a:p>
            <a:pPr lvl="1"/>
            <a:r>
              <a:rPr lang="en-US" altLang="zh-CN" dirty="0"/>
              <a:t>Abstain: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1600" b="0" dirty="0"/>
              <a:t>Related Document (SP): </a:t>
            </a:r>
            <a:r>
              <a:rPr lang="en-US" sz="1600" b="0" dirty="0"/>
              <a:t>21/0407r3 (Y/N/A: 18/4/16)</a:t>
            </a:r>
          </a:p>
          <a:p>
            <a:pPr marL="0" indent="0">
              <a:buNone/>
            </a:pPr>
            <a:r>
              <a:rPr lang="en-US" altLang="zh-CN" sz="1600" b="0" dirty="0"/>
              <a:t>Beamforming training includes Initiator TXSS, Initiator RXSS, Responder TXSS, Responder RXSS during BHI (beacon header interval) and DTI (data transmission interval). </a:t>
            </a:r>
            <a:endParaRPr lang="zh-CN" altLang="en-US" sz="1600" b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2ECC4-A3EB-0945-BA37-0FF213182631}"/>
              </a:ext>
            </a:extLst>
          </p:cNvPr>
          <p:cNvSpPr txBox="1">
            <a:spLocks/>
          </p:cNvSpPr>
          <p:nvPr/>
        </p:nvSpPr>
        <p:spPr bwMode="auto">
          <a:xfrm>
            <a:off x="7092280" y="6484694"/>
            <a:ext cx="15334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409989-EFC2-6C44-9841-9269FCC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32E413AC-0033-4B91-B3E5-414687900E6A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47498E-E105-284F-B8AC-B7DAA163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73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829E-09A3-49B6-A6D0-EF7B9BAB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312500"/>
            <a:ext cx="7772400" cy="1066800"/>
          </a:xfrm>
        </p:spPr>
        <p:txBody>
          <a:bodyPr/>
          <a:lstStyle/>
          <a:p>
            <a:r>
              <a:rPr lang="en-US" sz="2400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9551-924F-4CDB-82A8-3FA40F57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03" y="980728"/>
            <a:ext cx="8909193" cy="5404148"/>
          </a:xfrm>
        </p:spPr>
        <p:txBody>
          <a:bodyPr/>
          <a:lstStyle/>
          <a:p>
            <a:r>
              <a:rPr lang="en-US" sz="1600" b="0" dirty="0"/>
              <a:t>This contribution is a continuation of </a:t>
            </a:r>
          </a:p>
          <a:p>
            <a:pPr lvl="1"/>
            <a:r>
              <a:rPr lang="en-US" sz="1400" dirty="0"/>
              <a:t>20/1074r1 </a:t>
            </a:r>
            <a:r>
              <a:rPr lang="en-US" altLang="zh-CN" sz="1400" dirty="0"/>
              <a:t>WLAN Localization and Sensing With Mid-Grained Channel Measurements</a:t>
            </a:r>
          </a:p>
          <a:p>
            <a:pPr lvl="1"/>
            <a:r>
              <a:rPr lang="en-US" altLang="zh-CN" sz="1400" dirty="0"/>
              <a:t>20/1741r1 Feasibility study of human pose and occupancy classification using mmWave </a:t>
            </a:r>
            <a:r>
              <a:rPr lang="en-US" altLang="zh-CN" sz="1400" dirty="0" err="1"/>
              <a:t>WiFi</a:t>
            </a:r>
            <a:r>
              <a:rPr lang="en-US" altLang="zh-CN" sz="1400" dirty="0"/>
              <a:t> beam attributes</a:t>
            </a:r>
          </a:p>
          <a:p>
            <a:pPr lvl="1"/>
            <a:r>
              <a:rPr lang="en-US" sz="1400" dirty="0"/>
              <a:t>21/0407r3 Multi-Band </a:t>
            </a:r>
            <a:r>
              <a:rPr lang="en-US" sz="1400" dirty="0" err="1"/>
              <a:t>WiFi</a:t>
            </a:r>
            <a:r>
              <a:rPr lang="en-US" sz="1400" dirty="0"/>
              <a:t> Fusion for WLAN Sensing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endParaRPr lang="en-US" sz="1600" b="0" dirty="0"/>
          </a:p>
          <a:p>
            <a:pPr marL="457200" lvl="1" indent="0">
              <a:buNone/>
            </a:pPr>
            <a:r>
              <a:rPr lang="en-US" sz="1600" dirty="0"/>
              <a:t>which adopts </a:t>
            </a:r>
            <a:r>
              <a:rPr lang="en-US" sz="1600" i="1" dirty="0"/>
              <a:t>directional multi-gigabit (DMG) beamforming training measurements</a:t>
            </a:r>
            <a:r>
              <a:rPr lang="en-US" sz="1600" dirty="0"/>
              <a:t>, e.g., beam SNRs, at 60-GHz for WLAN sensing. </a:t>
            </a:r>
          </a:p>
          <a:p>
            <a:pPr marL="457200" lvl="1" indent="0">
              <a:buNone/>
            </a:pPr>
            <a:endParaRPr lang="en-US" sz="1600" dirty="0"/>
          </a:p>
          <a:p>
            <a:pPr>
              <a:spcBef>
                <a:spcPts val="1500"/>
              </a:spcBef>
            </a:pPr>
            <a:r>
              <a:rPr lang="en-US" sz="1600" b="0" dirty="0"/>
              <a:t>This contribution revisits </a:t>
            </a:r>
            <a:r>
              <a:rPr lang="en-US" sz="1600" dirty="0"/>
              <a:t>DMG beamforming training (BFT) protocols </a:t>
            </a:r>
            <a:r>
              <a:rPr lang="en-US" sz="1600" b="0" dirty="0"/>
              <a:t>at the 802.11ad &amp; ay standards and repurposes the </a:t>
            </a:r>
            <a:r>
              <a:rPr lang="en-US" sz="1600" dirty="0"/>
              <a:t>DMG BFT measurements </a:t>
            </a:r>
            <a:r>
              <a:rPr lang="en-US" sz="1600" b="0" dirty="0"/>
              <a:t>for WLAN Sensing.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C3E6-AD69-4D51-8BCA-92C2BCCB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9D1D8-8EC0-4107-90AE-6B7C43B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B67A96-9AFA-AC45-AB4B-54D6CE4A50F5}"/>
              </a:ext>
            </a:extLst>
          </p:cNvPr>
          <p:cNvGrpSpPr/>
          <p:nvPr/>
        </p:nvGrpSpPr>
        <p:grpSpPr>
          <a:xfrm>
            <a:off x="597613" y="2322117"/>
            <a:ext cx="8024972" cy="2213766"/>
            <a:chOff x="727450" y="1791298"/>
            <a:chExt cx="8024972" cy="22137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74D0C7-5236-4F45-9954-AF4932C2C6DC}"/>
                </a:ext>
              </a:extLst>
            </p:cNvPr>
            <p:cNvGrpSpPr/>
            <p:nvPr/>
          </p:nvGrpSpPr>
          <p:grpSpPr>
            <a:xfrm>
              <a:off x="5455235" y="2376084"/>
              <a:ext cx="3297187" cy="1368152"/>
              <a:chOff x="4472727" y="2423391"/>
              <a:chExt cx="4204998" cy="178762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80FA49B-5386-B64E-BEE4-C71E383C26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307" t="4008" r="14146" b="9845"/>
              <a:stretch/>
            </p:blipFill>
            <p:spPr>
              <a:xfrm>
                <a:off x="4472727" y="2423391"/>
                <a:ext cx="4204998" cy="1787628"/>
              </a:xfrm>
              <a:prstGeom prst="rect">
                <a:avLst/>
              </a:prstGeom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491A3-3DEF-3F4A-B6A7-34515DCF4316}"/>
                  </a:ext>
                </a:extLst>
              </p:cNvPr>
              <p:cNvSpPr/>
              <p:nvPr/>
            </p:nvSpPr>
            <p:spPr>
              <a:xfrm>
                <a:off x="6056661" y="2439722"/>
                <a:ext cx="2452574" cy="2602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hlinkClick r:id="rId3"/>
                  </a:rPr>
                  <a:t>https://www.merl.com/demos/mmBSF</a:t>
                </a:r>
                <a:endParaRPr lang="en-US" sz="1000" dirty="0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66EE98-2F1E-7C40-B47D-65C92DDAC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364" y="2451603"/>
              <a:ext cx="2420036" cy="13132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391D7F-4590-B34F-AD5C-4B7900399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7357" y="2064471"/>
              <a:ext cx="1406920" cy="9161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74E1EBE-7CDE-CD49-86B5-57AB86F04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1162" y="3012285"/>
              <a:ext cx="1289937" cy="9927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4E71AF-945C-4A4B-BBC1-7E6F0C65D263}"/>
                </a:ext>
              </a:extLst>
            </p:cNvPr>
            <p:cNvSpPr/>
            <p:nvPr/>
          </p:nvSpPr>
          <p:spPr>
            <a:xfrm>
              <a:off x="3602151" y="1791298"/>
              <a:ext cx="159733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Occupancy Sensing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3B5A70-D0EE-704D-BBD4-C2415B89695E}"/>
                </a:ext>
              </a:extLst>
            </p:cNvPr>
            <p:cNvSpPr/>
            <p:nvPr/>
          </p:nvSpPr>
          <p:spPr>
            <a:xfrm>
              <a:off x="727450" y="2211324"/>
              <a:ext cx="159733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Pose recognition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23578F-FD62-6C4B-AEDA-7B5BD712ACCC}"/>
                </a:ext>
              </a:extLst>
            </p:cNvPr>
            <p:cNvSpPr/>
            <p:nvPr/>
          </p:nvSpPr>
          <p:spPr>
            <a:xfrm>
              <a:off x="6007580" y="1907417"/>
              <a:ext cx="24617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/>
                <a:t>Open dataset for mid-grained </a:t>
              </a:r>
              <a:r>
                <a:rPr lang="en-US" sz="1300" dirty="0" err="1"/>
                <a:t>WiFi</a:t>
              </a:r>
              <a:r>
                <a:rPr lang="en-US" sz="1300" dirty="0"/>
                <a:t> channel measurements</a:t>
              </a:r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539356C-A110-034A-A8E9-49CE254D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1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Channel Measurements at Sub-7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768" y="1022890"/>
            <a:ext cx="8878313" cy="16687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Multiple </a:t>
            </a:r>
            <a:r>
              <a:rPr lang="en-US" sz="1700" b="0" dirty="0" err="1"/>
              <a:t>WiFi</a:t>
            </a:r>
            <a:r>
              <a:rPr lang="en-US" sz="1700" b="0" dirty="0"/>
              <a:t> channel measurements are considered for WLAN Sensing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RSSI: single value signal strength indicator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CSI or compressed version: Complex amplitudes at freq.-domain OFDM subcarriers (802.11g/n/ac at sub-7 GHz)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Power delay profile or truncated version: can be obtained via inverse FFT (coarse resolution) or time-reversal methods (fine resolution)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CB3E0E-28AC-3B45-9652-696CA59B31C1}"/>
              </a:ext>
            </a:extLst>
          </p:cNvPr>
          <p:cNvGrpSpPr/>
          <p:nvPr/>
        </p:nvGrpSpPr>
        <p:grpSpPr>
          <a:xfrm>
            <a:off x="4571" y="2564904"/>
            <a:ext cx="9211057" cy="2418224"/>
            <a:chOff x="73799" y="1719912"/>
            <a:chExt cx="9211057" cy="241822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C2CD817-7F00-814E-90AE-B3311060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6026" y="1906224"/>
              <a:ext cx="1832552" cy="765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E6ADBF9-49BF-E642-A152-70CA4E731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99" y="2101791"/>
              <a:ext cx="2840749" cy="16950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8936E-6A68-EC4E-93E2-9B59E043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2938" y="1719912"/>
              <a:ext cx="2793769" cy="240574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ACFCFC-6E42-404C-997F-A4EFF9BF7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90230" y="2913195"/>
              <a:ext cx="1637666" cy="86488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5BAA2D7-A61D-A741-A0BA-C49F46933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664"/>
            <a:stretch/>
          </p:blipFill>
          <p:spPr>
            <a:xfrm>
              <a:off x="7647190" y="2932524"/>
              <a:ext cx="1637666" cy="86488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20F10E-27CA-BA48-B586-94683AD8EEEE}"/>
                </a:ext>
              </a:extLst>
            </p:cNvPr>
            <p:cNvSpPr/>
            <p:nvPr/>
          </p:nvSpPr>
          <p:spPr>
            <a:xfrm>
              <a:off x="164033" y="384865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sub-7 GHz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DF589A-6D4B-054A-8F67-A9573B643777}"/>
                </a:ext>
              </a:extLst>
            </p:cNvPr>
            <p:cNvSpPr/>
            <p:nvPr/>
          </p:nvSpPr>
          <p:spPr>
            <a:xfrm>
              <a:off x="3182938" y="3826141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sub-7 GHz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D3B5C5-2C88-504A-A8D4-BC2467A53E77}"/>
                </a:ext>
              </a:extLst>
            </p:cNvPr>
            <p:cNvSpPr/>
            <p:nvPr/>
          </p:nvSpPr>
          <p:spPr>
            <a:xfrm>
              <a:off x="6290396" y="386113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sub-7 GHz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5E08DA-B2F5-4749-9621-8FE7855297DC}"/>
                </a:ext>
              </a:extLst>
            </p:cNvPr>
            <p:cNvSpPr/>
            <p:nvPr/>
          </p:nvSpPr>
          <p:spPr>
            <a:xfrm>
              <a:off x="6118750" y="1917131"/>
              <a:ext cx="1349479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coarse-grained RSSI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FA86DD-A95F-A545-958E-1D6256137FE5}"/>
                </a:ext>
              </a:extLst>
            </p:cNvPr>
            <p:cNvSpPr/>
            <p:nvPr/>
          </p:nvSpPr>
          <p:spPr>
            <a:xfrm>
              <a:off x="6316646" y="2801897"/>
              <a:ext cx="114029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fine-grained CSI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19D07-775B-4949-8395-9784D0783FD1}"/>
                </a:ext>
              </a:extLst>
            </p:cNvPr>
            <p:cNvSpPr/>
            <p:nvPr/>
          </p:nvSpPr>
          <p:spPr>
            <a:xfrm>
              <a:off x="7812360" y="2798465"/>
              <a:ext cx="1217965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Delay profile</a:t>
              </a:r>
            </a:p>
          </p:txBody>
        </p: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3148E243-7E3C-9C4C-B3DC-131D983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9822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65" y="396147"/>
            <a:ext cx="6316869" cy="1066800"/>
          </a:xfrm>
        </p:spPr>
        <p:txBody>
          <a:bodyPr/>
          <a:lstStyle/>
          <a:p>
            <a:r>
              <a:rPr lang="en-US" sz="2200" dirty="0"/>
              <a:t>Channel Measurements at 45+ GHz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B3E9-C39E-4A46-A414-E239E7D38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771"/>
            <a:ext cx="9362053" cy="1549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All previous measurements can be defined also at 60 GHz</a:t>
            </a:r>
            <a:endParaRPr lang="en-US" dirty="0"/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RSSI: single value signal strength indicator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CSI: Complex amplitudes at freq.-domain OFDM subcarriers (802.11g/n/ac at sub-7 GHz)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dirty="0"/>
              <a:t>Power delay profile: can be obtained via inverse FFT (fine resolution due to wider bandwidth) or time-reversal methods (fine resolution)</a:t>
            </a:r>
          </a:p>
          <a:p>
            <a:pPr marL="685800"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1600" b="1" dirty="0"/>
              <a:t>DMG Beamforming Training (BFT) Measurements</a:t>
            </a:r>
            <a:r>
              <a:rPr lang="en-US" sz="1600" dirty="0"/>
              <a:t>: Spatial-domain channel measurements at mmWave bands, weighted by beam patterns (sectors)</a:t>
            </a:r>
          </a:p>
          <a:p>
            <a:pPr marL="685800" lvl="1">
              <a:spcBef>
                <a:spcPts val="1000"/>
              </a:spcBef>
              <a:buFont typeface="Wingdings" pitchFamily="2" charset="2"/>
              <a:buChar char="q"/>
            </a:pPr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48A15-C47F-054A-B5EB-686DEF3BB5A6}"/>
              </a:ext>
            </a:extLst>
          </p:cNvPr>
          <p:cNvGrpSpPr/>
          <p:nvPr/>
        </p:nvGrpSpPr>
        <p:grpSpPr>
          <a:xfrm>
            <a:off x="171341" y="3123407"/>
            <a:ext cx="8877517" cy="2325308"/>
            <a:chOff x="164033" y="4157600"/>
            <a:chExt cx="8877517" cy="232530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2B3621-AC92-5A4A-B040-D88B52DE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7622" y="4157600"/>
              <a:ext cx="2837696" cy="225282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C4F279-C6E9-604F-BC07-75ED463F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033" y="4459545"/>
              <a:ext cx="2873616" cy="169505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CB0DDC9-13BE-C54F-B9BE-EBEFF172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045" y="4353547"/>
              <a:ext cx="2472807" cy="212936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814D7-A1E8-4944-9726-BE6BB07075E2}"/>
                </a:ext>
              </a:extLst>
            </p:cNvPr>
            <p:cNvSpPr/>
            <p:nvPr/>
          </p:nvSpPr>
          <p:spPr>
            <a:xfrm>
              <a:off x="258288" y="6152247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Multipath propagation at 45+ GHz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30D6D1-4476-E740-A0C3-6F986694DA9A}"/>
                </a:ext>
              </a:extLst>
            </p:cNvPr>
            <p:cNvSpPr/>
            <p:nvPr/>
          </p:nvSpPr>
          <p:spPr>
            <a:xfrm>
              <a:off x="3239142" y="6133428"/>
              <a:ext cx="2522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Echo signals at 45+ GHz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405D96-FF57-A742-8138-D134769C8AB9}"/>
                </a:ext>
              </a:extLst>
            </p:cNvPr>
            <p:cNvSpPr/>
            <p:nvPr/>
          </p:nvSpPr>
          <p:spPr>
            <a:xfrm>
              <a:off x="6316646" y="6011838"/>
              <a:ext cx="25221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Channel measurements at 45+ GHz</a:t>
              </a:r>
            </a:p>
            <a:p>
              <a:pPr algn="ctr"/>
              <a:r>
                <a:rPr lang="en-US" dirty="0"/>
                <a:t>(during beam training)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5CEDE3-4312-774B-A749-F87E5C8F5EF7}"/>
                </a:ext>
              </a:extLst>
            </p:cNvPr>
            <p:cNvSpPr/>
            <p:nvPr/>
          </p:nvSpPr>
          <p:spPr>
            <a:xfrm>
              <a:off x="6293222" y="4383566"/>
              <a:ext cx="2748328" cy="20313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" tIns="9144" rIns="9144" bIns="9144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DMG beamforming training measurements</a:t>
              </a:r>
            </a:p>
          </p:txBody>
        </p: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76CB0725-BC61-0148-B1B2-4EFECF09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975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3A3D-EB6B-449D-A1D1-CD744B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637885"/>
            <a:ext cx="7772400" cy="1066800"/>
          </a:xfrm>
        </p:spPr>
        <p:txBody>
          <a:bodyPr/>
          <a:lstStyle/>
          <a:p>
            <a:r>
              <a:rPr lang="en-US" sz="2200" dirty="0"/>
              <a:t>Comparisons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E3F9B7-EAB9-8A40-A48E-23EE5806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E768E3E-209F-DE43-BCF0-032A7D51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13824"/>
              </p:ext>
            </p:extLst>
          </p:nvPr>
        </p:nvGraphicFramePr>
        <p:xfrm>
          <a:off x="467544" y="1628800"/>
          <a:ext cx="7892016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628085421"/>
                    </a:ext>
                  </a:extLst>
                </a:gridCol>
                <a:gridCol w="3787560">
                  <a:extLst>
                    <a:ext uri="{9D8B030D-6E8A-4147-A177-3AD203B41FA5}">
                      <a16:colId xmlns:a16="http://schemas.microsoft.com/office/drawing/2014/main" val="2116626437"/>
                    </a:ext>
                  </a:extLst>
                </a:gridCol>
              </a:tblGrid>
              <a:tr h="2408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CSI at sub-7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DMG BFT Measurements at 60 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465838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frequency-domain CFR; delay-domain 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spatial-domain link quality over beamforming 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20753"/>
                  </a:ext>
                </a:extLst>
              </a:tr>
              <a:tr h="24853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both subtle &amp; large motions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sensitive to only large motions/distinct patterns</a:t>
                      </a:r>
                    </a:p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(*if the coarse beampatterns at commercial devices)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708283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large areas (pass through walls)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 small areas (blocked by obstacles)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6766287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richer multipath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sparse propagation paths (with cluster/group structures)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077311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number of antennas with omnidirectional beampatterns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Phased array with directional beampatterns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432969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inconsistent measurements (channel fading, sensitive to environmental dynamics – pet, movable home appliances)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repeatable (even in the presence of disturbance)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539872"/>
                  </a:ext>
                </a:extLst>
              </a:tr>
              <a:tr h="240819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dimension (no. subcarriers x no. antennas)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medium/low dimension (no. of beampatterns)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5355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83226C4-6100-C946-B1EA-06850C3A2E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45" y="3968343"/>
            <a:ext cx="3795271" cy="268792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08C1878-98F1-4B43-AB22-3340EFE7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5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074F181-A8E5-3E43-9204-0F8F5219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89" y="1269157"/>
            <a:ext cx="8684419" cy="4319686"/>
          </a:xfrm>
        </p:spPr>
        <p:txBody>
          <a:bodyPr>
            <a:noAutofit/>
          </a:bodyPr>
          <a:lstStyle/>
          <a:p>
            <a:r>
              <a:rPr lang="en-GB" sz="1900" dirty="0"/>
              <a:t>Scope of WLAN Sensing</a:t>
            </a:r>
          </a:p>
          <a:p>
            <a:pPr lvl="1"/>
            <a:r>
              <a:rPr lang="en-GB" sz="1500" dirty="0"/>
              <a:t>Defines modifications to the IEEE 802.11 medium access control layer (MAC) and to the </a:t>
            </a:r>
            <a:r>
              <a:rPr lang="en-GB" sz="1500" b="1" dirty="0"/>
              <a:t>Directional Multi Gigabit (DMG) </a:t>
            </a:r>
            <a:r>
              <a:rPr lang="en-GB" sz="1500" dirty="0"/>
              <a:t>and </a:t>
            </a:r>
            <a:r>
              <a:rPr lang="en-GB" sz="1500" b="1" dirty="0"/>
              <a:t>enhanced DMG (EDMG)</a:t>
            </a:r>
            <a:r>
              <a:rPr lang="en-GB" sz="1500" dirty="0"/>
              <a:t> PHYs to enhance Wireless Local Area Network (WLAN) sensing (SENS) operation in license-exempt frequency bands between 1 GHz and 7.125 GHz and </a:t>
            </a:r>
            <a:r>
              <a:rPr lang="en-GB" sz="1500" b="1" dirty="0"/>
              <a:t>above 45 GHz</a:t>
            </a:r>
            <a:r>
              <a:rPr lang="en-GB" sz="1500" dirty="0"/>
              <a:t>.</a:t>
            </a:r>
            <a:endParaRPr lang="en-US" sz="1500" dirty="0"/>
          </a:p>
          <a:p>
            <a:pPr lvl="1"/>
            <a:r>
              <a:rPr lang="en-GB" sz="1500" dirty="0"/>
              <a:t>Enables stations to perform one or more of the following: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inform other stations of their WLAN sensing capabilities,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request and setup transmissions that allow for WLAN sensing measurements to be performed,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indicate that a transmission can be used for WLAN sensing, </a:t>
            </a:r>
          </a:p>
          <a:p>
            <a:pPr lvl="2">
              <a:spcBef>
                <a:spcPts val="100"/>
              </a:spcBef>
            </a:pPr>
            <a:r>
              <a:rPr lang="en-GB" sz="1300" dirty="0"/>
              <a:t>to exchange WLAN sensing feedback and information</a:t>
            </a:r>
            <a:endParaRPr lang="en-US" sz="1300" dirty="0"/>
          </a:p>
          <a:p>
            <a:pPr lvl="1"/>
            <a:r>
              <a:rPr lang="en-GB" sz="1500" dirty="0"/>
              <a:t>Defines WLAN sensing measurements to be obtained using transmissions that are requested, unsolicited, or both</a:t>
            </a:r>
            <a:endParaRPr lang="en-US" sz="1500" dirty="0"/>
          </a:p>
          <a:p>
            <a:pPr lvl="1"/>
            <a:r>
              <a:rPr lang="en-GB" sz="1500" dirty="0"/>
              <a:t>Enables a MAC service interface for layers above the MAC to request and retrieve WLAN sensing measurements.</a:t>
            </a:r>
            <a:endParaRPr lang="en-US" sz="1500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208BB6-871D-2742-82BC-01A73B8E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65" y="396147"/>
            <a:ext cx="6316869" cy="1066800"/>
          </a:xfrm>
        </p:spPr>
        <p:txBody>
          <a:bodyPr/>
          <a:lstStyle/>
          <a:p>
            <a:r>
              <a:rPr lang="en-US" sz="2200" dirty="0"/>
              <a:t>Revisiting 802.11bf PAR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0EF545-8FD7-A14B-8FFA-385D1E72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56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9564"/>
          </a:xfrm>
        </p:spPr>
        <p:txBody>
          <a:bodyPr/>
          <a:lstStyle/>
          <a:p>
            <a:r>
              <a:rPr lang="en-US" sz="2200" dirty="0"/>
              <a:t>DMG Beacon at 60 GHz (802.11ad/ay)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9EBFF-90ED-4327-8897-CD9C3006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1081652"/>
            <a:ext cx="8148389" cy="33554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Beacon interval (BI) was amended at 802.11ad &amp; ay for network announcements , coordination, and parameter exchange with </a:t>
            </a:r>
            <a:r>
              <a:rPr lang="en-US" sz="1800" b="0" i="1" dirty="0"/>
              <a:t>directional antenna sectors. </a:t>
            </a:r>
          </a:p>
          <a:p>
            <a:pPr marL="685800" lvl="1">
              <a:buFont typeface="Arial" panose="020B0604020202020204" pitchFamily="34" charset="0"/>
              <a:buChar char="•"/>
              <a:tabLst>
                <a:tab pos="969963" algn="l"/>
              </a:tabLst>
            </a:pPr>
            <a:r>
              <a:rPr lang="en-US" sz="1500" b="0" dirty="0"/>
              <a:t>Beacon header interval (</a:t>
            </a:r>
            <a:r>
              <a:rPr lang="en-US" sz="1500" b="1" dirty="0"/>
              <a:t>BHI</a:t>
            </a:r>
            <a:r>
              <a:rPr lang="en-US" sz="1500" b="0" dirty="0"/>
              <a:t>) for bi-directional beamforming training and schedule/ medium access </a:t>
            </a:r>
            <a:r>
              <a:rPr lang="en-US" sz="1500" dirty="0"/>
              <a:t>parameter management; </a:t>
            </a:r>
            <a:endParaRPr lang="en-US" sz="1500" b="0" dirty="0"/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969963" algn="l"/>
              </a:tabLst>
            </a:pPr>
            <a:r>
              <a:rPr lang="en-US" sz="1500" b="0" dirty="0"/>
              <a:t>Data Transmission Interval (</a:t>
            </a:r>
            <a:r>
              <a:rPr lang="en-US" sz="1500" b="1" dirty="0"/>
              <a:t>DTI</a:t>
            </a:r>
            <a:r>
              <a:rPr lang="en-US" sz="1500" b="0" dirty="0"/>
              <a:t>) for data communications</a:t>
            </a:r>
            <a:r>
              <a:rPr lang="en-US" sz="1500" dirty="0"/>
              <a:t> with contention-based/contention-free periods.</a:t>
            </a:r>
            <a:endParaRPr lang="en-US" sz="1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BHI has up to three sub-intervals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Beacon transmission interval (</a:t>
            </a:r>
            <a:r>
              <a:rPr lang="en-US" sz="1500" b="1" dirty="0"/>
              <a:t>BTI</a:t>
            </a:r>
            <a:r>
              <a:rPr lang="en-US" sz="1500" dirty="0"/>
              <a:t>) consists of multiple beacon frames for network announcements over different beam sectors and train beam sectors of AP/Initiator 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Association beamforming training (</a:t>
            </a:r>
            <a:r>
              <a:rPr lang="en-US" sz="1500" b="1" dirty="0"/>
              <a:t>A-BFT</a:t>
            </a:r>
            <a:r>
              <a:rPr lang="en-US" sz="1500" dirty="0"/>
              <a:t>) is used to train beam sectors of stations (SLS)</a:t>
            </a:r>
          </a:p>
          <a:p>
            <a:pPr marL="685800" lvl="1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Beam Refinement phase (BRP) can be added during the DTI.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5E54F4-C0FA-424F-9764-B9AC343D2A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322253"/>
            <a:ext cx="7798693" cy="170659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33AE70-9494-7C44-94FA-1348026C9BA0}"/>
              </a:ext>
            </a:extLst>
          </p:cNvPr>
          <p:cNvSpPr txBox="1">
            <a:spLocks/>
          </p:cNvSpPr>
          <p:nvPr/>
        </p:nvSpPr>
        <p:spPr bwMode="auto">
          <a:xfrm>
            <a:off x="1979712" y="6514788"/>
            <a:ext cx="10355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/>
              <a:t>Figure from [21]</a:t>
            </a:r>
          </a:p>
        </p:txBody>
      </p:sp>
    </p:spTree>
    <p:extLst>
      <p:ext uri="{BB962C8B-B14F-4D97-AF65-F5344CB8AC3E}">
        <p14:creationId xmlns:p14="http://schemas.microsoft.com/office/powerpoint/2010/main" val="209198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802.11ad/ay Beamforming Training Protocols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081651"/>
            <a:ext cx="8102550" cy="37171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Beamforming training determines the appropriate receive and transmit antenna sectors for a pair of stations for establishing data transmission link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Mandatory sector-level sweep (</a:t>
            </a:r>
            <a:r>
              <a:rPr lang="en-US" sz="1400" b="1" dirty="0"/>
              <a:t>SLS</a:t>
            </a:r>
            <a:r>
              <a:rPr lang="en-US" sz="1400" dirty="0"/>
              <a:t>): identify coarse-grained antenna sector configuration and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Optional beam refinement phase (</a:t>
            </a:r>
            <a:r>
              <a:rPr lang="en-US" sz="1400" b="1" dirty="0"/>
              <a:t>BRP</a:t>
            </a:r>
            <a:r>
              <a:rPr lang="en-US" sz="1400" dirty="0"/>
              <a:t>): fine-tunes the selected sectors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During SLS, either initiator or responders uses multiple sector sweep (SSW) frames to train either TXSS or RXSS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b="0" dirty="0"/>
              <a:t>Transmit sector sweep (TXSS): Tx sends directional beam sectors and Rx with quasi-omnidirectional beam patterns; For instance, the Rx calculate the beam sector SNR for each transmitted beam sectors.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Receive sector sweep (RXSS): Tx sends omni-directional beam patterns and Rx with directional beam sectors.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Initiator TXSS, Responder RXSS, Initiator RXSS, and Responder TXSS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Feedback to the initiator (e.g., Initiator TXSS) is done by every Responder SSW frame with feedback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Feedback to the responder (e.g., responder TXSS) is done with a single SSW feedback frame.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8B1E3-A6D5-3048-8AB2-C75646028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23" y="4697829"/>
            <a:ext cx="4046420" cy="1637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129F2-7B2E-5248-9B74-679B9F049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13" y="4718735"/>
            <a:ext cx="3827412" cy="163709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0CCE3D-476B-8A46-B32D-27997295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95096D-BDD7-A342-AA51-C3E0FDACCE55}"/>
              </a:ext>
            </a:extLst>
          </p:cNvPr>
          <p:cNvSpPr txBox="1">
            <a:spLocks/>
          </p:cNvSpPr>
          <p:nvPr/>
        </p:nvSpPr>
        <p:spPr bwMode="auto">
          <a:xfrm>
            <a:off x="1979712" y="6514788"/>
            <a:ext cx="10355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/>
              <a:t>Figure from [21]</a:t>
            </a:r>
          </a:p>
        </p:txBody>
      </p:sp>
    </p:spTree>
    <p:extLst>
      <p:ext uri="{BB962C8B-B14F-4D97-AF65-F5344CB8AC3E}">
        <p14:creationId xmlns:p14="http://schemas.microsoft.com/office/powerpoint/2010/main" val="30649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32C3DB-CF80-A24A-A156-605E0E1F9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174" y="2774893"/>
            <a:ext cx="5628352" cy="35344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6923F-458D-4C75-9AFC-91F59DA2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0492" y="6475413"/>
            <a:ext cx="153343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Pu (Perry) Wang, MERL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99D4-A470-4492-8B4E-F74A0EE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E9A499-EA85-0240-A465-A241C386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23" y="343212"/>
            <a:ext cx="7772400" cy="1066800"/>
          </a:xfrm>
        </p:spPr>
        <p:txBody>
          <a:bodyPr/>
          <a:lstStyle/>
          <a:p>
            <a:r>
              <a:rPr lang="en-US" sz="2200" dirty="0"/>
              <a:t>802.11ad/ay Beamforming Training Protocols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41E2BBB-AB96-CB42-B68F-178928B8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081651"/>
            <a:ext cx="8102550" cy="22753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During Association beamforming training (A-BFT), the A-BFT interval is divided into multiple responder slots (A-BFT slot)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Each A-BFT slot consists of a number of responder SSW frames.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/>
              <a:t>To allow multiple responders, a contention-based scheme* is used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Contending stations randomly select which slot to access.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400" dirty="0"/>
              <a:t>A collision is detected by a missing SSW Feedback frame from the AP.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55DBF83-8568-B845-A310-FA362B8A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July 2021</a:t>
            </a:r>
            <a:endParaRPr lang="en-GB" alt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0E9372-D9B1-5340-843F-B1EF6C895483}"/>
              </a:ext>
            </a:extLst>
          </p:cNvPr>
          <p:cNvSpPr txBox="1">
            <a:spLocks/>
          </p:cNvSpPr>
          <p:nvPr/>
        </p:nvSpPr>
        <p:spPr bwMode="auto">
          <a:xfrm>
            <a:off x="2431994" y="6268945"/>
            <a:ext cx="60471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/>
              <a:t>*can be modified to enhance initiator-responder measurement/result exchange for WLAN sensing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C177F0-C2D2-FB48-B1CF-B3EE14ECD035}"/>
              </a:ext>
            </a:extLst>
          </p:cNvPr>
          <p:cNvSpPr txBox="1">
            <a:spLocks/>
          </p:cNvSpPr>
          <p:nvPr/>
        </p:nvSpPr>
        <p:spPr bwMode="auto">
          <a:xfrm>
            <a:off x="1979712" y="6514788"/>
            <a:ext cx="10355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/>
              <a:t>Figure from [21]</a:t>
            </a:r>
          </a:p>
        </p:txBody>
      </p:sp>
    </p:spTree>
    <p:extLst>
      <p:ext uri="{BB962C8B-B14F-4D97-AF65-F5344CB8AC3E}">
        <p14:creationId xmlns:p14="http://schemas.microsoft.com/office/powerpoint/2010/main" val="203147326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19394</TotalTime>
  <Words>2345</Words>
  <Application>Microsoft Macintosh PowerPoint</Application>
  <PresentationFormat>On-screen Show (4:3)</PresentationFormat>
  <Paragraphs>323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Times New Roman</vt:lpstr>
      <vt:lpstr>Wingdings</vt:lpstr>
      <vt:lpstr>802-11-Submission</vt:lpstr>
      <vt:lpstr>Repurposing Directional Multi-Gigabit (DMG)  Beamforming Training Measurements for WLAN Sensing</vt:lpstr>
      <vt:lpstr>Abstract</vt:lpstr>
      <vt:lpstr>Channel Measurements at Sub-7 GHz</vt:lpstr>
      <vt:lpstr>Channel Measurements at 45+ GHz</vt:lpstr>
      <vt:lpstr>Comparisons</vt:lpstr>
      <vt:lpstr>Revisiting 802.11bf PAR</vt:lpstr>
      <vt:lpstr>DMG Beacon at 60 GHz (802.11ad/ay)</vt:lpstr>
      <vt:lpstr>802.11ad/ay Beamforming Training Protocols</vt:lpstr>
      <vt:lpstr>802.11ad/ay Beamforming Training Protocols</vt:lpstr>
      <vt:lpstr>Example: Initiator collects all types of BFT measurements</vt:lpstr>
      <vt:lpstr>Feasibility Study using DMG BFT Measurements from Commercial-Off-The-Shelf mmWave Routers</vt:lpstr>
      <vt:lpstr>Localization Performance  (over 7 locations)</vt:lpstr>
      <vt:lpstr>Occupancy Sensing Performance (over 8 patterns)</vt:lpstr>
      <vt:lpstr>Conclusions</vt:lpstr>
      <vt:lpstr>References</vt:lpstr>
      <vt:lpstr>Straw 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Sensing Definitions</dc:title>
  <dc:creator>Chen, Cheng</dc:creator>
  <cp:keywords>CTPClassification=CTP_NT</cp:keywords>
  <cp:lastModifiedBy>Microsoft Office User</cp:lastModifiedBy>
  <cp:revision>355</cp:revision>
  <dcterms:created xsi:type="dcterms:W3CDTF">2020-05-25T03:58:48Z</dcterms:created>
  <dcterms:modified xsi:type="dcterms:W3CDTF">2021-07-19T16:07:19Z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158c6de5-7c53-4824-9653-b72ad0b4c88c</vt:lpwstr>
  </property>
  <property fmtid="{D5CDD505-2E9C-101B-9397-08002B2CF9AE}" pid="3" name="CTP_TimeStamp">
    <vt:lpwstr>2020-06-23 14:56:49Z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