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0" r:id="rId4"/>
    <p:sldId id="278" r:id="rId5"/>
    <p:sldId id="281" r:id="rId6"/>
    <p:sldId id="282" r:id="rId7"/>
    <p:sldId id="286" r:id="rId8"/>
    <p:sldId id="290" r:id="rId9"/>
    <p:sldId id="292" r:id="rId10"/>
    <p:sldId id="291" r:id="rId11"/>
    <p:sldId id="289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Kuzin" initials="JK" lastIdx="7" clrIdx="0">
    <p:extLst>
      <p:ext uri="{19B8F6BF-5375-455C-9EA6-DF929625EA0E}">
        <p15:presenceInfo xmlns:p15="http://schemas.microsoft.com/office/powerpoint/2012/main" userId="S::jkuzin@qualcomm.com::b6bfa8f5-58aa-40b2-9a55-d97eb2677183" providerId="AD"/>
      </p:ext>
    </p:extLst>
  </p:cmAuthor>
  <p:cmAuthor id="2" name="Alecsander Eitan" initials="AE" lastIdx="3" clrIdx="1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116" d="100"/>
          <a:sy n="116" d="100"/>
        </p:scale>
        <p:origin x="138" y="3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802.11-19/0705r0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Alecsander Eitan,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802.11-19/0705r0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Alecsander Eitan,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802.11-19/0705r0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Alecsander Eitan,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802.11-19/0705r0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Alecsander Eitan,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4400" y="304800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Alecsander Eitan,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Alecsander Eitan,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Alecsander Eitan,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Alecsander Eitan,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Alecsander Eitan,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Alecsander Eitan,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Alecsander Eitan,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Alecsander Eitan,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Alecsander Eitan,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Alecsander Eitan,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802.11-21/1089r0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fcc.gov/public/attachments/DA-21-812A1.pdf" TargetMode="External"/><Relationship Id="rId2" Type="http://schemas.openxmlformats.org/officeDocument/2006/relationships/hyperlink" Target="https://docs.fcc.gov/public/attachments/DA-21-811A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fcc.gov/public/attachments/DA-21-813A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731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Coexistence between radars and communication systems in the 60GHz band – U.S. Update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17675" y="21359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2021-07-13</a:t>
            </a:r>
            <a:endParaRPr lang="en-GB" sz="2000" b="0" dirty="0">
              <a:highlight>
                <a:srgbClr val="FFFF00"/>
              </a:highlight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Alecsander Eitan,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485635"/>
              </p:ext>
            </p:extLst>
          </p:nvPr>
        </p:nvGraphicFramePr>
        <p:xfrm>
          <a:off x="989013" y="3303588"/>
          <a:ext cx="9663112" cy="234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10466184" imgH="2544214" progId="Word.Document.8">
                  <p:embed/>
                </p:oleObj>
              </mc:Choice>
              <mc:Fallback>
                <p:oleObj name="Document" r:id="rId4" imgW="10466184" imgH="254421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303588"/>
                        <a:ext cx="9663112" cy="2347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895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F8C66-1B4A-4D52-B03C-25FC54091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FCC NPRM in ET Docket No. 21-264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55481-9C3C-46A0-9703-CB38F829D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u="sng" dirty="0"/>
              <a:t>Final</a:t>
            </a:r>
            <a:r>
              <a:rPr lang="en-US" b="0" dirty="0"/>
              <a:t> NPRM to be released in mid-July – following its approval by the FCC on July 13, 2021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dirty="0"/>
              <a:t>The Final NPRM may include non-material modifications to the draft NPRM based on inputs to the FCC since its release of the Draft NPRM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dirty="0"/>
              <a:t>We are available to answer any questions or help any IEEE members provide comments to the FCC on the 60 GHz NPRM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dirty="0"/>
              <a:t>Comments and Reply Comments likely will be due in September and October 2021 timeframe, 30 days and 60 days after the NPRM is published in the U.S. Federal Register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69D55-B61F-40C2-B0B9-FEA8F4E221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8AB75-3DCF-4E9A-A8A6-89D05B1CC4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Alecsander Eitan,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BBD6A8-E718-4964-A3A1-52831BDFD0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834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77947-4B9D-4E2D-8FFF-E3E532B37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774F7-CDBF-4E80-AFFE-5061D26A1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chemeClr val="tx1"/>
                </a:solidFill>
              </a:rPr>
              <a:t>There are coexistence issues in the 60 GHz band between FMCW (and other, e.g</a:t>
            </a:r>
            <a:r>
              <a:rPr lang="en-US" b="0">
                <a:solidFill>
                  <a:schemeClr val="tx1"/>
                </a:solidFill>
              </a:rPr>
              <a:t>., pulsed) </a:t>
            </a:r>
            <a:r>
              <a:rPr lang="en-US" b="0" dirty="0">
                <a:solidFill>
                  <a:schemeClr val="tx1"/>
                </a:solidFill>
              </a:rPr>
              <a:t>radars and WLAN communications (11ad/ay), especially for low latency applications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chemeClr val="tx1"/>
                </a:solidFill>
              </a:rPr>
              <a:t>The U.S. FCC plans to adopt on July 13, 2021, a Notice of Proposed Rulemaking (in ET Docket No. 21-264) proposing modifications to its 60 GHz rules to allow higher power radar operations while maintaining appropriate protections for incumbent unlicensed communications systems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chemeClr val="tx1"/>
                </a:solidFill>
              </a:rPr>
              <a:t>IEEE community should respond to NPRM and promote rules to ensure improved coexistence between communications and radar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260F15-C1C4-4EB5-A84B-E67244274A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D3867-0F11-442A-BC89-0C1ECB10A7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Alecsander Eitan,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C95272-5D5C-4D2A-BDF7-C693EDCAD5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588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0"/>
            <a:ext cx="10361084" cy="4113213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is a follow-up to our May 2021 presentation on sharing the 60 GHz band between by communication systems and </a:t>
            </a:r>
            <a:r>
              <a:rPr lang="en-US" dirty="0">
                <a:solidFill>
                  <a:schemeClr val="tx1"/>
                </a:solidFill>
              </a:rPr>
              <a:t>radar</a:t>
            </a:r>
            <a:r>
              <a:rPr lang="en-US" dirty="0"/>
              <a:t> sensing systems</a:t>
            </a:r>
          </a:p>
          <a:p>
            <a:pPr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Each of these systems use different technologies and are subject to different access rules</a:t>
            </a:r>
          </a:p>
          <a:p>
            <a:pPr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8691563" algn="l"/>
                <a:tab pos="9142413" algn="l"/>
                <a:tab pos="10056813" algn="l"/>
              </a:tabLst>
            </a:pPr>
            <a:r>
              <a:rPr lang="en-US" sz="2400" dirty="0"/>
              <a:t>Coexistence among diverse uses is under discussion in several regulatory </a:t>
            </a:r>
            <a:r>
              <a:rPr lang="en-US" sz="2400" dirty="0">
                <a:solidFill>
                  <a:schemeClr val="tx1"/>
                </a:solidFill>
              </a:rPr>
              <a:t>bodies</a:t>
            </a:r>
            <a:r>
              <a:rPr lang="en-US" sz="2400" dirty="0"/>
              <a:t> and industry forums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8691563" algn="l"/>
                <a:tab pos="9142413" algn="l"/>
                <a:tab pos="10056813" algn="l"/>
              </a:tabLst>
            </a:pPr>
            <a:r>
              <a:rPr lang="en-US" dirty="0"/>
              <a:t>The U.S. FCC plans to adopt on July 13, 2021, a Notice of Proposed Rulemaking (in ET Docket No. 21-264) proposing modifications to its 60 GHz rules to allow higher power radar operations while maintaining appropriate protections for incumbent unlicensed communications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Alecsander Eitan, Qualcomm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CC1F-5F1D-492F-B39C-C665329C1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763782"/>
            <a:ext cx="10361084" cy="1065213"/>
          </a:xfrm>
        </p:spPr>
        <p:txBody>
          <a:bodyPr/>
          <a:lstStyle/>
          <a:p>
            <a:r>
              <a:rPr lang="en-US" dirty="0"/>
              <a:t>Communication usages in the </a:t>
            </a:r>
            <a:r>
              <a:rPr lang="en-US" dirty="0">
                <a:solidFill>
                  <a:schemeClr val="tx1"/>
                </a:solidFill>
              </a:rPr>
              <a:t>60 </a:t>
            </a:r>
            <a:r>
              <a:rPr lang="en-US" dirty="0"/>
              <a:t>GHz band (review)</a:t>
            </a:r>
            <a:br>
              <a:rPr lang="en-US" dirty="0"/>
            </a:b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0510C-3F46-441E-8B6D-A7BD5E02E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1"/>
            <a:ext cx="11201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Gigabit and fast WLAN access (based on IEEE 802.11ad &amp; 11ay)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Low latency applications like AR</a:t>
            </a:r>
            <a:r>
              <a:rPr lang="en-US" b="0" dirty="0"/>
              <a:t>/VR (based on IEEE 802.11ad &amp; 11ay)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Gigabit backhaul, fixed wireless access – indoor &amp; outdoor (based on IEEE 802.11ay)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Legacy mmWave point-to-point links (proprietary PHY &amp; MAC)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Other protocols (e.g., Wireless HDMI)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more…</a:t>
            </a:r>
          </a:p>
          <a:p>
            <a:pPr marL="0" indent="0"/>
            <a:endParaRPr lang="en-US" b="0" dirty="0">
              <a:solidFill>
                <a:schemeClr val="tx1"/>
              </a:solidFill>
            </a:endParaRPr>
          </a:p>
          <a:p>
            <a:pPr marL="0" indent="0"/>
            <a:r>
              <a:rPr lang="en-US" b="0" dirty="0">
                <a:solidFill>
                  <a:schemeClr val="tx1"/>
                </a:solidFill>
              </a:rPr>
              <a:t>11ay&amp;bf also can be used for radar/sensing function. From a coexistence point of view, 11ay&amp;bf radar/sensing behaves exactly like an 11ad/ay communications device.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3D03C1-3A3E-463F-80B9-95A5C8A11A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660D5-04BA-40AC-8990-5F722696A1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Alecsander Eitan,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262D8D-3EDA-4536-9D4F-62A6A1DDC0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223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CC1F-5F1D-492F-B39C-C665329C1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Radar usages in the </a:t>
            </a:r>
            <a:r>
              <a:rPr lang="en-US" dirty="0">
                <a:solidFill>
                  <a:schemeClr val="tx1"/>
                </a:solidFill>
              </a:rPr>
              <a:t>60 </a:t>
            </a:r>
            <a:r>
              <a:rPr lang="en-US" dirty="0"/>
              <a:t>GHz band (review)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0510C-3F46-441E-8B6D-A7BD5E02E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10742085" cy="4264024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1"/>
                </a:solidFill>
              </a:rPr>
              <a:t>Radar types include FMCW radar, pulse radars, and 11ay/11bf based radar to provide these capabilities: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Gesture recognition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Room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Car in-cabin sensing </a:t>
            </a:r>
            <a:r>
              <a:rPr lang="en-US" b="0" dirty="0">
                <a:solidFill>
                  <a:schemeClr val="tx1"/>
                </a:solidFill>
              </a:rPr>
              <a:t>(left behind child</a:t>
            </a:r>
            <a:r>
              <a:rPr lang="en-US" b="0" dirty="0"/>
              <a:t>, driver sleepiness detection)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Health Application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fall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breathing/pulse tracking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Wall Penetrating Radar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more…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3D03C1-3A3E-463F-80B9-95A5C8A11A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660D5-04BA-40AC-8990-5F722696A1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Alecsander Eitan,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262D8D-3EDA-4536-9D4F-62A6A1DDC0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74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CC1F-5F1D-492F-B39C-C665329C1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Access (review)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0510C-3F46-441E-8B6D-A7BD5E02E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WLAN (11 access) –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LBT (listen before talk)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Follow NAV rules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preamble detection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energy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TDD access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Scheduled Access in service periods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Used in narrow beam systems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Channelization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11ad/ay can set up BSS in different channels for better coexistence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3D03C1-3A3E-463F-80B9-95A5C8A11A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660D5-04BA-40AC-8990-5F722696A1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Alecsander Eitan,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262D8D-3EDA-4536-9D4F-62A6A1DDC0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529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CC1F-5F1D-492F-B39C-C665329C1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FMCW </a:t>
            </a:r>
            <a:r>
              <a:rPr lang="en-US" dirty="0"/>
              <a:t>Radar Access (review)</a:t>
            </a:r>
            <a:endParaRPr lang="en-US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0510C-3F46-441E-8B6D-A7BD5E02E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00201"/>
            <a:ext cx="10513485" cy="4494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FMCW Radar is based on transmission of “sweep” CW pulse. One or more pulses form a burst, and bursts are periodically transmitted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Radar parameters: EIRP, sweep BW, sweep/pulse duration, number of pulses in a burst and burst period are derived from the radar requirements (max range, range resolution, max doppler, doppler resolution) and HW limitations.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general, radar transmits periodically based on operational needs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There is no coordination of medium access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Due to the nature of FMCW signal, FMCW radar signals self-interference is limited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3D03C1-3A3E-463F-80B9-95A5C8A11A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660D5-04BA-40AC-8990-5F722696A1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Alecsander Eitan,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262D8D-3EDA-4536-9D4F-62A6A1DDC0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494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CC1F-5F1D-492F-B39C-C665329C1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Potential coexistence issues (review)</a:t>
            </a:r>
            <a:br>
              <a:rPr lang="en-US" dirty="0"/>
            </a:br>
            <a:r>
              <a:rPr lang="en-US" dirty="0"/>
              <a:t>Impact of FMCW radar on communication links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0510C-3F46-441E-8B6D-A7BD5E02E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Communication links can be affected by FMCW radar.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Most sensitive current use case is AR/VR/XR. Large delay and delay jitter lead to negative user experience and can cause motion sickness</a:t>
            </a:r>
          </a:p>
          <a:p>
            <a:pPr marL="0" indent="0"/>
            <a:endParaRPr lang="en-US" b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/>
              <a:t>Impact depends on FMCW operating parameters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Link budget (EIRP, BW, distance, beamforming,…)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Duty cycle limit definition and operational modes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Activity time and pattern (e.g., burst duration and idle period between bursts)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highlight>
                <a:srgbClr val="FFFF00"/>
              </a:highlight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="0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3D03C1-3A3E-463F-80B9-95A5C8A11A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660D5-04BA-40AC-8990-5F722696A1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Alecsander Eitan,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262D8D-3EDA-4536-9D4F-62A6A1DDC0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452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7770A-38F7-4DFE-BBD7-FCD97F1D9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FCC Draft NPRM in ET Docket No. 21-264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80E3F-54DC-41C2-BD4C-FDD435D02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11201399" cy="4421185"/>
          </a:xfrm>
        </p:spPr>
        <p:txBody>
          <a:bodyPr/>
          <a:lstStyle/>
          <a:p>
            <a:r>
              <a:rPr lang="en-US" b="0" dirty="0"/>
              <a:t>Draft NPRM (released June 22, 2021):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0" dirty="0"/>
              <a:t>Proposes allowing radar/sensing devices in 57-64 GHz with 20 dBm avg EIRP, 13 dBm/MHz avg PSD, 10 dBm conducted power, and 10% duty cycle in any 33 </a:t>
            </a:r>
            <a:r>
              <a:rPr lang="en-US" sz="2200" b="0" dirty="0" err="1"/>
              <a:t>ms</a:t>
            </a:r>
            <a:r>
              <a:rPr lang="en-US" sz="2200" b="0" dirty="0"/>
              <a:t> interval;</a:t>
            </a:r>
            <a:br>
              <a:rPr lang="en-US" sz="2200" b="0" dirty="0"/>
            </a:br>
            <a:r>
              <a:rPr lang="en-US" sz="2200" b="0" dirty="0"/>
              <a:t>Seeks input on closing duty cycle “loophole” by requiring any off-time period between two successive radar pulses less than 2 msec to be considered “on time” for purposes of computing the duty cycle.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0" dirty="0"/>
              <a:t>Proposes allowing mobile (in addition to fixed) radars in the 60 GHz band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0" dirty="0"/>
              <a:t>In the 61.0-61.5 GHz band only, proposes permitting mobile radar/sensing devices to the same 40 dBm EIRP </a:t>
            </a:r>
            <a:r>
              <a:rPr lang="en-US" sz="2200" b="0" dirty="0" err="1"/>
              <a:t>thas</a:t>
            </a:r>
            <a:r>
              <a:rPr lang="en-US" sz="2200" b="0" dirty="0"/>
              <a:t> is already permitted for fixed radar/sensing devices in this 500 MHz-wide band.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0" dirty="0"/>
              <a:t>Seeks input on permitting radar/sensing devices that use LBT, sensing, or another coexistence means to operate in entire 57-71 GHz band at the same power level (i.e., 40 dBm EIRP) communication devices are permitted to use.</a:t>
            </a:r>
          </a:p>
          <a:p>
            <a:pPr>
              <a:buFontTx/>
              <a:buChar char="-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C54E4-EF2D-4B51-A90A-ABC649D700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BAA3D-7870-4F55-9D3D-005F6ECA5B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Alecsander Eitan,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B7E521-54BD-47E3-B14B-BE5E5D0A83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195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33C36-FF0D-4CF3-A7D5-3D1A17A9E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3591"/>
          </a:xfrm>
        </p:spPr>
        <p:txBody>
          <a:bodyPr/>
          <a:lstStyle/>
          <a:p>
            <a:r>
              <a:rPr lang="en-US" dirty="0"/>
              <a:t>Importance of Closing Duty Cycle Loophole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E65E0-9764-42C9-9424-017459E3E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494215"/>
          </a:xfrm>
        </p:spPr>
        <p:txBody>
          <a:bodyPr/>
          <a:lstStyle/>
          <a:p>
            <a:pPr marL="293688" lvl="1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To enable coexistence with 60 GHz communications devices and applications, the FCC should require any radar off-time period between two successive radar pulses that is less than 2 msec to be considered “on time” for purposes of computing the duty cycle</a:t>
            </a:r>
          </a:p>
          <a:p>
            <a:pPr marL="293688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sz="2000" b="0" dirty="0">
                <a:solidFill>
                  <a:schemeClr val="tx1"/>
                </a:solidFill>
              </a:rPr>
              <a:t>his additional duty cycle condition</a:t>
            </a:r>
            <a:r>
              <a:rPr lang="en-US" dirty="0">
                <a:solidFill>
                  <a:schemeClr val="tx1"/>
                </a:solidFill>
              </a:rPr>
              <a:t> is needed to close a loophole because FMCW radars may occupy the entire 7 GHz-wide 57-64 GHz band and continuously block/impact nearby 11ad/ay systems – even with a 10% duty cycle – by using a very short pulse.</a:t>
            </a:r>
          </a:p>
          <a:p>
            <a:pPr marL="293688" lvl="1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</a:t>
            </a:r>
            <a:r>
              <a:rPr lang="en-US" dirty="0">
                <a:solidFill>
                  <a:schemeClr val="tx1"/>
                </a:solidFill>
              </a:rPr>
              <a:t>r example, </a:t>
            </a:r>
            <a:r>
              <a:rPr lang="en-US" sz="2000" b="0" dirty="0">
                <a:solidFill>
                  <a:schemeClr val="tx1"/>
                </a:solidFill>
              </a:rPr>
              <a:t>FMCW radars may transmit for 10 µs followed by 90 µs of off time, but the 90 µs of off time is too short for nearby 11ad/ay system to effectively utilize the channel. An FMCW radar thus can occupy the entire 7 GHz-wide band and continuously block/impact nearby 11ad/ay systems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/>
              <a:t>Additional duty cycle limitation is needed to ensure that this does not occur.</a:t>
            </a:r>
            <a:endParaRPr lang="en-US" dirty="0">
              <a:solidFill>
                <a:schemeClr val="tx1"/>
              </a:solidFill>
            </a:endParaRPr>
          </a:p>
          <a:p>
            <a:pPr marL="293688" lvl="1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Also</a:t>
            </a:r>
            <a:r>
              <a:rPr lang="en-US" dirty="0">
                <a:solidFill>
                  <a:schemeClr val="tx1"/>
                </a:solidFill>
              </a:rPr>
              <a:t>, a </a:t>
            </a:r>
            <a:r>
              <a:rPr lang="en-US" sz="2000" b="0" dirty="0">
                <a:solidFill>
                  <a:schemeClr val="tx1"/>
                </a:solidFill>
              </a:rPr>
              <a:t>long transmission time of 3.3 msec also can impact the ability of other systems to access the channel and may impact latency (e.g., AR/VR)</a:t>
            </a:r>
          </a:p>
          <a:p>
            <a:pPr marL="293688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Recent FCC waivers include the 2 msec loophole closing condition. See, e.g.,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DA-21-811A1.pdf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DA-21-812A1.pdf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DA-21-813A1.pdf</a:t>
            </a:r>
            <a:endParaRPr lang="en-US" sz="2000" b="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4D9DF-3AE2-4108-97A3-C10F98E2A1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755A6-5EFB-419F-B5B1-204C82D443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Alecsander Eitan,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F5E4DD-B426-46C8-92D0-99E0D7694F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5487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1CA34DF3-31AE-4491-BB0A-0A8A975CF4FC}" vid="{7482ED61-3420-4E5E-AF3A-361B3F1EF8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23658</TotalTime>
  <Words>1305</Words>
  <Application>Microsoft Office PowerPoint</Application>
  <PresentationFormat>Widescreen</PresentationFormat>
  <Paragraphs>115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Wingdings</vt:lpstr>
      <vt:lpstr>Office Theme</vt:lpstr>
      <vt:lpstr>Document</vt:lpstr>
      <vt:lpstr>Coexistence between radars and communication systems in the 60GHz band – U.S. Update</vt:lpstr>
      <vt:lpstr>Abstract</vt:lpstr>
      <vt:lpstr>Communication usages in the 60 GHz band (review) </vt:lpstr>
      <vt:lpstr>Radar usages in the 60 GHz band (review)</vt:lpstr>
      <vt:lpstr>Communication Access (review)</vt:lpstr>
      <vt:lpstr> FMCW Radar Access (review)</vt:lpstr>
      <vt:lpstr>Potential coexistence issues (review) Impact of FMCW radar on communication links </vt:lpstr>
      <vt:lpstr>U.S. FCC Draft NPRM in ET Docket No. 21-264</vt:lpstr>
      <vt:lpstr>Importance of Closing Duty Cycle Loophole</vt:lpstr>
      <vt:lpstr>U.S. FCC NPRM in ET Docket No. 21-264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Assaf Kasher</dc:creator>
  <cp:lastModifiedBy>Alecsander Eitan</cp:lastModifiedBy>
  <cp:revision>100</cp:revision>
  <dcterms:created xsi:type="dcterms:W3CDTF">2019-04-18T11:24:17Z</dcterms:created>
  <dcterms:modified xsi:type="dcterms:W3CDTF">2021-07-13T18:24:46Z</dcterms:modified>
</cp:coreProperties>
</file>