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4"/>
  </p:notesMasterIdLst>
  <p:handoutMasterIdLst>
    <p:handoutMasterId r:id="rId15"/>
  </p:handoutMasterIdLst>
  <p:sldIdLst>
    <p:sldId id="269" r:id="rId2"/>
    <p:sldId id="448" r:id="rId3"/>
    <p:sldId id="454" r:id="rId4"/>
    <p:sldId id="459" r:id="rId5"/>
    <p:sldId id="451" r:id="rId6"/>
    <p:sldId id="455" r:id="rId7"/>
    <p:sldId id="457" r:id="rId8"/>
    <p:sldId id="449" r:id="rId9"/>
    <p:sldId id="450" r:id="rId10"/>
    <p:sldId id="387" r:id="rId11"/>
    <p:sldId id="443" r:id="rId12"/>
    <p:sldId id="460" r:id="rId1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53">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E1FF"/>
    <a:srgbClr val="FF6600"/>
    <a:srgbClr val="FF3300"/>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83" d="100"/>
          <a:sy n="83" d="100"/>
        </p:scale>
        <p:origin x="1406" y="62"/>
      </p:cViewPr>
      <p:guideLst>
        <p:guide orient="horz" pos="2160"/>
        <p:guide pos="2853"/>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3444" y="-48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eaLnBrk="0" hangingPunct="0">
              <a:defRPr sz="1400" b="1">
                <a:latin typeface="Times New Roman" panose="02020603050405020304" pitchFamily="18" charset="0"/>
                <a:ea typeface="+mn-ea"/>
                <a:cs typeface="+mn-cs"/>
              </a:defRPr>
            </a:lvl1pPr>
          </a:lstStyle>
          <a:p>
            <a:pPr>
              <a:defRPr/>
            </a:pPr>
            <a:r>
              <a:rPr lang="en-US"/>
              <a:t>May 2015</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ln>
          <a:effectLst/>
        </p:spPr>
        <p:txBody>
          <a:bodyPr vert="horz" wrap="none" lIns="0" tIns="0" rIns="0" bIns="0" numCol="1" anchor="t" anchorCtr="0" compatLnSpc="1">
            <a:spAutoFit/>
          </a:bodyPr>
          <a:lstStyle>
            <a:lvl1pPr algn="r" defTabSz="933450" eaLnBrk="0" hangingPunct="0">
              <a:defRPr>
                <a:latin typeface="Times New Roman" panose="02020603050405020304" pitchFamily="18" charset="0"/>
                <a:ea typeface="+mn-ea"/>
                <a:cs typeface="+mn-cs"/>
              </a:defRPr>
            </a:lvl1pPr>
          </a:lstStyle>
          <a:p>
            <a:pPr>
              <a:defRPr/>
            </a:pPr>
            <a:r>
              <a:rPr lang="en-US"/>
              <a:t>Edward Au (Marvell Semiconductor)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ln>
          <a:effectLst/>
        </p:spPr>
        <p:txBody>
          <a:bodyPr vert="horz" wrap="none" lIns="0" tIns="0" rIns="0" bIns="0" numCol="1" anchor="t" anchorCtr="0" compatLnSpc="1">
            <a:spAutoFit/>
          </a:bodyPr>
          <a:lstStyle>
            <a:lvl1pPr algn="ctr" defTabSz="933450" eaLnBrk="0" hangingPunct="0">
              <a:defRPr/>
            </a:lvl1pPr>
          </a:lstStyle>
          <a:p>
            <a:r>
              <a:rPr lang="en-US" altLang="en-US"/>
              <a:t>Page </a:t>
            </a:r>
            <a:fld id="{33E08E1E-6EC7-4C1A-A5A7-331760B4307E}" type="slidenum">
              <a:rPr lang="en-US" altLang="en-US"/>
              <a:t>‹#›</a:t>
            </a:fld>
            <a:endParaRPr lang="en-US" altLang="en-US"/>
          </a:p>
        </p:txBody>
      </p:sp>
      <p:sp>
        <p:nvSpPr>
          <p:cNvPr id="100357"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358"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Submission</a:t>
            </a:r>
          </a:p>
        </p:txBody>
      </p:sp>
      <p:sp>
        <p:nvSpPr>
          <p:cNvPr id="10035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ln>
          <a:effectLst/>
        </p:spPr>
        <p:txBody>
          <a:bodyPr vert="horz" wrap="none" lIns="0" tIns="0" rIns="0" bIns="0" numCol="1" anchor="b" anchorCtr="0" compatLnSpc="1">
            <a:spAutoFit/>
          </a:bodyPr>
          <a:lstStyle>
            <a:lvl1pPr algn="r" defTabSz="933450" eaLnBrk="0" hangingPunct="0">
              <a:defRPr sz="1400" b="1">
                <a:latin typeface="Times New Roman" panose="02020603050405020304" pitchFamily="18" charset="0"/>
                <a:ea typeface="+mn-ea"/>
                <a:cs typeface="+mn-cs"/>
              </a:defRPr>
            </a:lvl1pPr>
          </a:lstStyle>
          <a:p>
            <a:pPr>
              <a:defRPr/>
            </a:pPr>
            <a:r>
              <a:rPr lang="en-US"/>
              <a:t>doc.: IEEE 802.11-15/0496r5</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eaLnBrk="0" hangingPunct="0">
              <a:defRPr sz="1400" b="1">
                <a:latin typeface="Times New Roman" panose="02020603050405020304" pitchFamily="18" charset="0"/>
                <a:ea typeface="+mn-ea"/>
                <a:cs typeface="+mn-cs"/>
              </a:defRPr>
            </a:lvl1pPr>
          </a:lstStyle>
          <a:p>
            <a:pPr>
              <a:defRPr/>
            </a:pPr>
            <a:r>
              <a:rPr lang="en-US"/>
              <a:t>May 2015</a:t>
            </a:r>
          </a:p>
        </p:txBody>
      </p:sp>
      <p:sp>
        <p:nvSpPr>
          <p:cNvPr id="5734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ln>
          <a:effectLst/>
        </p:spPr>
        <p:txBody>
          <a:bodyPr vert="horz" wrap="square" lIns="93662" tIns="46038" rIns="93662" bIns="46038"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ln>
          <a:effectLst/>
        </p:spPr>
        <p:txBody>
          <a:bodyPr vert="horz" wrap="none" lIns="0" tIns="0" rIns="0" bIns="0" numCol="1" anchor="t" anchorCtr="0" compatLnSpc="1">
            <a:spAutoFit/>
          </a:bodyPr>
          <a:lstStyle>
            <a:lvl5pPr marL="457200" lvl="4" algn="r" defTabSz="933450" eaLnBrk="0" hangingPunct="0">
              <a:defRPr>
                <a:latin typeface="Times New Roman" panose="02020603050405020304" pitchFamily="18" charset="0"/>
                <a:ea typeface="+mn-ea"/>
                <a:cs typeface="+mn-cs"/>
              </a:defRPr>
            </a:lvl5pPr>
          </a:lstStyle>
          <a:p>
            <a:pPr lvl="4">
              <a:defRPr/>
            </a:pPr>
            <a:r>
              <a:rPr lang="en-US"/>
              <a:t>Edward Au (Marvell Semiconductor)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ln>
          <a:effectLst/>
        </p:spPr>
        <p:txBody>
          <a:bodyPr vert="horz" wrap="none" lIns="0" tIns="0" rIns="0" bIns="0" numCol="1" anchor="t" anchorCtr="0" compatLnSpc="1">
            <a:spAutoFit/>
          </a:bodyPr>
          <a:lstStyle>
            <a:lvl1pPr algn="r" defTabSz="933450" eaLnBrk="0" hangingPunct="0">
              <a:defRPr/>
            </a:lvl1pPr>
          </a:lstStyle>
          <a:p>
            <a:r>
              <a:rPr lang="en-US" altLang="en-US"/>
              <a:t>Page </a:t>
            </a:r>
            <a:fld id="{A4C469B6-0354-4D64-BCEB-6541BE9EF06F}" type="slidenum">
              <a:rPr lang="en-US" altLang="en-US"/>
              <a:t>‹#›</a:t>
            </a:fld>
            <a:endParaRPr lang="en-US" altLang="en-US"/>
          </a:p>
        </p:txBody>
      </p:sp>
      <p:sp>
        <p:nvSpPr>
          <p:cNvPr id="5735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Submission</a:t>
            </a:r>
          </a:p>
        </p:txBody>
      </p:sp>
      <p:sp>
        <p:nvSpPr>
          <p:cNvPr id="5735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735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58371"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58372"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583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25A8AF81-4441-4602-A932-2E89D75D88E0}" type="slidenum">
              <a:rPr lang="en-US" altLang="en-US"/>
              <a:t>1</a:t>
            </a:fld>
            <a:endParaRPr lang="en-US" altLang="en-US"/>
          </a:p>
        </p:txBody>
      </p:sp>
      <p:sp>
        <p:nvSpPr>
          <p:cNvPr id="58374" name="Rectangle 2"/>
          <p:cNvSpPr>
            <a:spLocks noGrp="1" noRot="1" noChangeAspect="1" noChangeArrowheads="1" noTextEdit="1"/>
          </p:cNvSpPr>
          <p:nvPr>
            <p:ph type="sldImg"/>
          </p:nvPr>
        </p:nvSpPr>
        <p:spPr>
          <a:xfrm>
            <a:off x="1154113" y="701675"/>
            <a:ext cx="4625975" cy="3468688"/>
          </a:xfrm>
        </p:spPr>
      </p:sp>
      <p:sp>
        <p:nvSpPr>
          <p:cNvPr id="583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ltLang="zh-CN" baseline="0" dirty="0"/>
          </a:p>
        </p:txBody>
      </p:sp>
      <p:sp>
        <p:nvSpPr>
          <p:cNvPr id="4" name="Header Placeholder 3"/>
          <p:cNvSpPr>
            <a:spLocks noGrp="1"/>
          </p:cNvSpPr>
          <p:nvPr>
            <p:ph type="hdr" sz="quarter" idx="10"/>
          </p:nvPr>
        </p:nvSpPr>
        <p:spPr/>
        <p:txBody>
          <a:bodyPr/>
          <a:lstStyle/>
          <a:p>
            <a:pPr>
              <a:defRPr/>
            </a:pPr>
            <a:r>
              <a:rPr lang="en-GB"/>
              <a:t>doc.: IEEE 802.11-20/xxxr0</a:t>
            </a:r>
          </a:p>
        </p:txBody>
      </p:sp>
      <p:sp>
        <p:nvSpPr>
          <p:cNvPr id="5" name="Date Placeholder 4"/>
          <p:cNvSpPr>
            <a:spLocks noGrp="1"/>
          </p:cNvSpPr>
          <p:nvPr>
            <p:ph type="dt" idx="11"/>
          </p:nvPr>
        </p:nvSpPr>
        <p:spPr>
          <a:xfrm>
            <a:off x="641350" y="117931"/>
            <a:ext cx="920060" cy="215444"/>
          </a:xfrm>
        </p:spPr>
        <p:txBody>
          <a:bodyPr/>
          <a:lstStyle/>
          <a:p>
            <a:pPr>
              <a:defRPr/>
            </a:pPr>
            <a:r>
              <a:rPr lang="en-US" altLang="zh-CN" dirty="0"/>
              <a:t>March 2021</a:t>
            </a:r>
            <a:endParaRPr lang="en-GB" altLang="en-US" dirty="0"/>
          </a:p>
        </p:txBody>
      </p:sp>
      <p:sp>
        <p:nvSpPr>
          <p:cNvPr id="6" name="Footer Placeholder 5"/>
          <p:cNvSpPr>
            <a:spLocks noGrp="1"/>
          </p:cNvSpPr>
          <p:nvPr>
            <p:ph type="ftr" sz="quarter" idx="12"/>
          </p:nvPr>
        </p:nvSpPr>
        <p:spPr/>
        <p:txBody>
          <a:bodyPr/>
          <a:lstStyle/>
          <a:p>
            <a:pPr lvl="4">
              <a:defRPr/>
            </a:pPr>
            <a:r>
              <a:rPr lang="en-GB"/>
              <a:t>Boyce Yangbo Huawei</a:t>
            </a:r>
            <a:endParaRPr lang="en-GB" dirty="0"/>
          </a:p>
        </p:txBody>
      </p:sp>
      <p:sp>
        <p:nvSpPr>
          <p:cNvPr id="7" name="Slide Number Placeholder 6"/>
          <p:cNvSpPr>
            <a:spLocks noGrp="1"/>
          </p:cNvSpPr>
          <p:nvPr>
            <p:ph type="sldNum" sz="quarter" idx="13"/>
          </p:nvPr>
        </p:nvSpPr>
        <p:spPr/>
        <p:txBody>
          <a:bodyPr/>
          <a:lstStyle/>
          <a:p>
            <a:pPr>
              <a:defRPr/>
            </a:pPr>
            <a:r>
              <a:rPr lang="en-GB" altLang="en-US"/>
              <a:t>Page </a:t>
            </a:r>
            <a:fld id="{6D97498F-4D25-4339-A505-6DFAF1C539A8}" type="slidenum">
              <a:rPr lang="en-GB" altLang="en-US" smtClean="0"/>
              <a:pPr>
                <a:defRPr/>
              </a:pPr>
              <a:t>10</a:t>
            </a:fld>
            <a:endParaRPr lang="en-GB" altLang="en-US"/>
          </a:p>
        </p:txBody>
      </p:sp>
    </p:spTree>
    <p:extLst>
      <p:ext uri="{BB962C8B-B14F-4D97-AF65-F5344CB8AC3E}">
        <p14:creationId xmlns:p14="http://schemas.microsoft.com/office/powerpoint/2010/main" val="480796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a:t>doc.: IEEE 802.11-20/xxxr0</a:t>
            </a:r>
          </a:p>
        </p:txBody>
      </p:sp>
      <p:sp>
        <p:nvSpPr>
          <p:cNvPr id="5" name="日期占位符 4"/>
          <p:cNvSpPr>
            <a:spLocks noGrp="1"/>
          </p:cNvSpPr>
          <p:nvPr>
            <p:ph type="dt" idx="11"/>
          </p:nvPr>
        </p:nvSpPr>
        <p:spPr>
          <a:xfrm>
            <a:off x="641350" y="117931"/>
            <a:ext cx="920060" cy="215444"/>
          </a:xfrm>
        </p:spPr>
        <p:txBody>
          <a:bodyPr/>
          <a:lstStyle/>
          <a:p>
            <a:pPr>
              <a:defRPr/>
            </a:pPr>
            <a:r>
              <a:rPr lang="en-US" altLang="zh-CN" dirty="0"/>
              <a:t>March 2021</a:t>
            </a:r>
            <a:endParaRPr lang="en-GB" altLang="en-US" dirty="0"/>
          </a:p>
        </p:txBody>
      </p:sp>
      <p:sp>
        <p:nvSpPr>
          <p:cNvPr id="6" name="页脚占位符 5"/>
          <p:cNvSpPr>
            <a:spLocks noGrp="1"/>
          </p:cNvSpPr>
          <p:nvPr>
            <p:ph type="ftr" sz="quarter" idx="12"/>
          </p:nvPr>
        </p:nvSpPr>
        <p:spPr/>
        <p:txBody>
          <a:bodyPr/>
          <a:lstStyle/>
          <a:p>
            <a:pPr lvl="4">
              <a:defRPr/>
            </a:pPr>
            <a:r>
              <a:rPr lang="en-GB"/>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a:t>Page </a:t>
            </a:r>
            <a:fld id="{6D97498F-4D25-4339-A505-6DFAF1C539A8}" type="slidenum">
              <a:rPr lang="en-GB" altLang="en-US" smtClean="0"/>
              <a:pPr>
                <a:defRPr/>
              </a:pPr>
              <a:t>11</a:t>
            </a:fld>
            <a:endParaRPr lang="en-GB" altLang="en-US"/>
          </a:p>
        </p:txBody>
      </p:sp>
    </p:spTree>
    <p:extLst>
      <p:ext uri="{BB962C8B-B14F-4D97-AF65-F5344CB8AC3E}">
        <p14:creationId xmlns:p14="http://schemas.microsoft.com/office/powerpoint/2010/main" val="391710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pPr>
              <a:defRPr/>
            </a:pPr>
            <a:r>
              <a:rPr lang="en-GB"/>
              <a:t>doc.: IEEE 802.11-20/xxxr0</a:t>
            </a:r>
          </a:p>
        </p:txBody>
      </p:sp>
      <p:sp>
        <p:nvSpPr>
          <p:cNvPr id="5" name="日期占位符 4"/>
          <p:cNvSpPr>
            <a:spLocks noGrp="1"/>
          </p:cNvSpPr>
          <p:nvPr>
            <p:ph type="dt" idx="11"/>
          </p:nvPr>
        </p:nvSpPr>
        <p:spPr>
          <a:xfrm>
            <a:off x="641350" y="117931"/>
            <a:ext cx="920060" cy="215444"/>
          </a:xfrm>
        </p:spPr>
        <p:txBody>
          <a:bodyPr/>
          <a:lstStyle/>
          <a:p>
            <a:pPr>
              <a:defRPr/>
            </a:pPr>
            <a:r>
              <a:rPr lang="en-US" altLang="zh-CN" dirty="0"/>
              <a:t>March 2021</a:t>
            </a:r>
            <a:endParaRPr lang="en-GB" altLang="en-US" dirty="0"/>
          </a:p>
        </p:txBody>
      </p:sp>
      <p:sp>
        <p:nvSpPr>
          <p:cNvPr id="6" name="页脚占位符 5"/>
          <p:cNvSpPr>
            <a:spLocks noGrp="1"/>
          </p:cNvSpPr>
          <p:nvPr>
            <p:ph type="ftr" sz="quarter" idx="12"/>
          </p:nvPr>
        </p:nvSpPr>
        <p:spPr/>
        <p:txBody>
          <a:bodyPr/>
          <a:lstStyle/>
          <a:p>
            <a:pPr lvl="4">
              <a:defRPr/>
            </a:pPr>
            <a:r>
              <a:rPr lang="en-GB"/>
              <a:t>Boyce Yangbo Huawei</a:t>
            </a:r>
            <a:endParaRPr lang="en-GB" dirty="0"/>
          </a:p>
        </p:txBody>
      </p:sp>
      <p:sp>
        <p:nvSpPr>
          <p:cNvPr id="7" name="灯片编号占位符 6"/>
          <p:cNvSpPr>
            <a:spLocks noGrp="1"/>
          </p:cNvSpPr>
          <p:nvPr>
            <p:ph type="sldNum" sz="quarter" idx="13"/>
          </p:nvPr>
        </p:nvSpPr>
        <p:spPr/>
        <p:txBody>
          <a:bodyPr/>
          <a:lstStyle/>
          <a:p>
            <a:pPr>
              <a:defRPr/>
            </a:pPr>
            <a:r>
              <a:rPr lang="en-GB" altLang="en-US"/>
              <a:t>Page </a:t>
            </a:r>
            <a:fld id="{6D97498F-4D25-4339-A505-6DFAF1C539A8}" type="slidenum">
              <a:rPr lang="en-GB" altLang="en-US" smtClean="0"/>
              <a:pPr>
                <a:defRPr/>
              </a:pPr>
              <a:t>12</a:t>
            </a:fld>
            <a:endParaRPr lang="en-GB" altLang="en-US"/>
          </a:p>
        </p:txBody>
      </p:sp>
    </p:spTree>
    <p:extLst>
      <p:ext uri="{BB962C8B-B14F-4D97-AF65-F5344CB8AC3E}">
        <p14:creationId xmlns:p14="http://schemas.microsoft.com/office/powerpoint/2010/main" val="55905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zh-CN" altLang="en-US" sz="1200" baseline="0" dirty="0"/>
              <a:t>新增：地址签名方法的优势，签名方式的优势主要就是用签名来识别</a:t>
            </a:r>
            <a:r>
              <a:rPr lang="en-US" altLang="zh-CN" sz="1200" baseline="0" dirty="0"/>
              <a:t>MAC</a:t>
            </a:r>
            <a:r>
              <a:rPr lang="zh-CN" altLang="en-US" sz="1200" baseline="0" dirty="0"/>
              <a:t>地址变化</a:t>
            </a:r>
            <a:endParaRPr lang="en-US" altLang="zh-CN" sz="12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2</a:t>
            </a:fld>
            <a:endParaRPr lang="en-US"/>
          </a:p>
        </p:txBody>
      </p:sp>
    </p:spTree>
    <p:extLst>
      <p:ext uri="{BB962C8B-B14F-4D97-AF65-F5344CB8AC3E}">
        <p14:creationId xmlns:p14="http://schemas.microsoft.com/office/powerpoint/2010/main" val="62096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8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192360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8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377657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zh-CN" altLang="en-US" sz="800" baseline="0" dirty="0"/>
              <a:t>建议增加一个或多个</a:t>
            </a:r>
            <a:r>
              <a:rPr lang="en-US" altLang="zh-CN" sz="800" baseline="0" dirty="0"/>
              <a:t>PPT</a:t>
            </a:r>
            <a:r>
              <a:rPr lang="zh-CN" altLang="en-US" sz="800" baseline="0" dirty="0"/>
              <a:t>，首先对签名方法有个</a:t>
            </a:r>
            <a:r>
              <a:rPr lang="en-US" altLang="zh-CN" sz="800" baseline="0" dirty="0"/>
              <a:t>high level</a:t>
            </a:r>
            <a:r>
              <a:rPr lang="zh-CN" altLang="en-US" sz="800" baseline="0" dirty="0"/>
              <a:t>的介绍，然后再谈具体的步骤  答复：已增加</a:t>
            </a:r>
            <a:endParaRPr lang="en-US" altLang="zh-CN" sz="8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96628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8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422622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8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377733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20824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endParaRPr lang="en-US" altLang="zh-CN" sz="1200" baseline="0" dirty="0"/>
          </a:p>
        </p:txBody>
      </p:sp>
      <p:sp>
        <p:nvSpPr>
          <p:cNvPr id="4" name="页眉占位符 3"/>
          <p:cNvSpPr>
            <a:spLocks noGrp="1"/>
          </p:cNvSpPr>
          <p:nvPr>
            <p:ph type="hdr" idx="10"/>
          </p:nvPr>
        </p:nvSpPr>
        <p:spPr/>
        <p:txBody>
          <a:bodyPr/>
          <a:lstStyle/>
          <a:p>
            <a:r>
              <a:rPr lang="en-US"/>
              <a:t>doc.: IEEE 802.11-20/xxxr0</a:t>
            </a:r>
            <a:endParaRPr lang="en-US" dirty="0"/>
          </a:p>
        </p:txBody>
      </p:sp>
      <p:sp>
        <p:nvSpPr>
          <p:cNvPr id="5" name="日期占位符 4"/>
          <p:cNvSpPr>
            <a:spLocks noGrp="1"/>
          </p:cNvSpPr>
          <p:nvPr>
            <p:ph type="dt" idx="11"/>
          </p:nvPr>
        </p:nvSpPr>
        <p:spPr>
          <a:xfrm>
            <a:off x="641350" y="117931"/>
            <a:ext cx="920060" cy="215444"/>
          </a:xfrm>
        </p:spPr>
        <p:txBody>
          <a:bodyPr/>
          <a:lstStyle/>
          <a:p>
            <a:r>
              <a:rPr lang="en-US" altLang="zh-CN" dirty="0"/>
              <a:t>March 2021</a:t>
            </a:r>
            <a:endParaRPr lang="en-US" dirty="0"/>
          </a:p>
        </p:txBody>
      </p:sp>
      <p:sp>
        <p:nvSpPr>
          <p:cNvPr id="6" name="页脚占位符 5"/>
          <p:cNvSpPr>
            <a:spLocks noGrp="1"/>
          </p:cNvSpPr>
          <p:nvPr>
            <p:ph type="ftr" idx="12"/>
          </p:nvPr>
        </p:nvSpPr>
        <p:spPr/>
        <p:txBody>
          <a:bodyPr/>
          <a:lstStyle/>
          <a:p>
            <a:r>
              <a:rPr lang="da-DK"/>
              <a:t>Boyce Yangbo Huawei</a:t>
            </a:r>
            <a:endParaRPr lang="en-US" dirty="0"/>
          </a:p>
        </p:txBody>
      </p:sp>
      <p:sp>
        <p:nvSpPr>
          <p:cNvPr id="7" name="灯片编号占位符 6"/>
          <p:cNvSpPr>
            <a:spLocks noGrp="1"/>
          </p:cNvSpPr>
          <p:nvPr>
            <p:ph type="sldNum" idx="13"/>
          </p:nvPr>
        </p:nvSpPr>
        <p:spPr/>
        <p:txBody>
          <a:bodyPr/>
          <a:lstStyle/>
          <a:p>
            <a:r>
              <a:rPr lang="en-US"/>
              <a:t>Page </a:t>
            </a:r>
            <a:fld id="{47A7FEEB-9CD2-43FE-843C-C5350BEACB45}" type="slidenum">
              <a:rPr lang="en-US" smtClean="0"/>
              <a:pPr/>
              <a:t>9</a:t>
            </a:fld>
            <a:endParaRPr lang="en-US"/>
          </a:p>
        </p:txBody>
      </p:sp>
    </p:spTree>
    <p:extLst>
      <p:ext uri="{BB962C8B-B14F-4D97-AF65-F5344CB8AC3E}">
        <p14:creationId xmlns:p14="http://schemas.microsoft.com/office/powerpoint/2010/main" val="112081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en-US"/>
              <a:t>Slide </a:t>
            </a:r>
            <a:fld id="{B92B35B7-A9DF-4AE0-90F3-BD9FCD6361E6}"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en-US"/>
              <a:t>Slide </a:t>
            </a:r>
            <a:fld id="{54A696A0-C84D-41CA-B897-D54EDAEB7A46}"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
        <p:nvSpPr>
          <p:cNvPr id="6" name="Rectangle 6"/>
          <p:cNvSpPr>
            <a:spLocks noGrp="1" noChangeArrowheads="1"/>
          </p:cNvSpPr>
          <p:nvPr>
            <p:ph type="sldNum" sz="quarter" idx="12"/>
          </p:nvPr>
        </p:nvSpPr>
        <p:spPr/>
        <p:txBody>
          <a:bodyPr/>
          <a:lstStyle>
            <a:lvl1pPr>
              <a:defRPr/>
            </a:lvl1pPr>
          </a:lstStyle>
          <a:p>
            <a:r>
              <a:rPr lang="en-US" altLang="en-US"/>
              <a:t>Slide </a:t>
            </a:r>
            <a:fld id="{0FF88134-36A3-492E-B6B5-2F4703E76746}"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en-US"/>
              <a:t>Slide </a:t>
            </a:r>
            <a:fld id="{EA943724-5DA9-4183-9894-2B800CB49223}"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7" name="Rectangle 6"/>
          <p:cNvSpPr>
            <a:spLocks noGrp="1" noChangeArrowheads="1"/>
          </p:cNvSpPr>
          <p:nvPr>
            <p:ph type="sldNum" sz="quarter" idx="12"/>
          </p:nvPr>
        </p:nvSpPr>
        <p:spPr/>
        <p:txBody>
          <a:bodyPr/>
          <a:lstStyle>
            <a:lvl1pPr>
              <a:defRPr/>
            </a:lvl1pPr>
          </a:lstStyle>
          <a:p>
            <a:r>
              <a:rPr lang="en-US" altLang="en-US"/>
              <a:t>Slide </a:t>
            </a:r>
            <a:fld id="{68E78D52-B4C3-4C54-8879-630EF7253A65}"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9" name="Rectangle 6"/>
          <p:cNvSpPr>
            <a:spLocks noGrp="1" noChangeArrowheads="1"/>
          </p:cNvSpPr>
          <p:nvPr>
            <p:ph type="sldNum" sz="quarter" idx="12"/>
          </p:nvPr>
        </p:nvSpPr>
        <p:spPr/>
        <p:txBody>
          <a:bodyPr/>
          <a:lstStyle>
            <a:lvl1pPr>
              <a:defRPr/>
            </a:lvl1pPr>
          </a:lstStyle>
          <a:p>
            <a:r>
              <a:rPr lang="en-US" altLang="en-US"/>
              <a:t>Slide </a:t>
            </a:r>
            <a:fld id="{D311B223-DD3A-4F48-9311-03A92196BF2B}"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5791200" y="6475413"/>
            <a:ext cx="2752725" cy="182880"/>
          </a:xfrm>
        </p:spPr>
        <p:txBody>
          <a:bodyPr/>
          <a:lstStyle>
            <a:lvl1pPr>
              <a:defRPr/>
            </a:lvl1pPr>
          </a:lstStyle>
          <a:p>
            <a:pPr>
              <a:defRPr/>
            </a:pPr>
            <a:r>
              <a:rPr lang="en-US" altLang="ko-KR" dirty="0">
                <a:sym typeface="+mn-ea"/>
              </a:rPr>
              <a:t>Liuming Lu (OPPO)</a:t>
            </a:r>
            <a:endParaRPr lang="en-US" altLang="ko-KR" dirty="0"/>
          </a:p>
        </p:txBody>
      </p:sp>
      <p:sp>
        <p:nvSpPr>
          <p:cNvPr id="5" name="Rectangle 6"/>
          <p:cNvSpPr>
            <a:spLocks noGrp="1" noChangeArrowheads="1"/>
          </p:cNvSpPr>
          <p:nvPr>
            <p:ph type="sldNum" sz="quarter" idx="12"/>
          </p:nvPr>
        </p:nvSpPr>
        <p:spPr/>
        <p:txBody>
          <a:bodyPr/>
          <a:lstStyle>
            <a:lvl1pPr>
              <a:defRPr/>
            </a:lvl1pPr>
          </a:lstStyle>
          <a:p>
            <a:r>
              <a:rPr lang="en-US" altLang="en-US"/>
              <a:t>Slide </a:t>
            </a:r>
            <a:fld id="{BAA79A68-64D1-4CCC-816B-FF3FB7B89AE4}"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4" name="Rectangle 6"/>
          <p:cNvSpPr>
            <a:spLocks noGrp="1" noChangeArrowheads="1"/>
          </p:cNvSpPr>
          <p:nvPr>
            <p:ph type="sldNum" sz="quarter" idx="12"/>
          </p:nvPr>
        </p:nvSpPr>
        <p:spPr/>
        <p:txBody>
          <a:bodyPr/>
          <a:lstStyle>
            <a:lvl1pPr>
              <a:defRPr/>
            </a:lvl1pPr>
          </a:lstStyle>
          <a:p>
            <a:r>
              <a:rPr lang="en-US" altLang="en-US"/>
              <a:t>Slide </a:t>
            </a:r>
            <a:fld id="{CF617D86-5CEF-4A7A-8BBC-1BE5E3A2734F}"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7" name="Rectangle 6"/>
          <p:cNvSpPr>
            <a:spLocks noGrp="1" noChangeArrowheads="1"/>
          </p:cNvSpPr>
          <p:nvPr>
            <p:ph type="sldNum" sz="quarter" idx="12"/>
          </p:nvPr>
        </p:nvSpPr>
        <p:spPr/>
        <p:txBody>
          <a:bodyPr/>
          <a:lstStyle>
            <a:lvl1pPr>
              <a:defRPr/>
            </a:lvl1pPr>
          </a:lstStyle>
          <a:p>
            <a:r>
              <a:rPr lang="en-US" altLang="en-US"/>
              <a:t>Slide </a:t>
            </a:r>
            <a:fld id="{5C5EEBB6-A40D-4F9D-A461-8A01C53D589C}"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en-US"/>
              <a:t>Slide </a:t>
            </a:r>
            <a:fld id="{A8312614-8984-45B0-BDA0-077279777C9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ftr" sz="quarter" idx="3"/>
          </p:nvPr>
        </p:nvSpPr>
        <p:spPr bwMode="auto">
          <a:xfrm>
            <a:off x="5791200" y="6475413"/>
            <a:ext cx="2752725" cy="182880"/>
          </a:xfrm>
          <a:prstGeom prst="rect">
            <a:avLst/>
          </a:prstGeom>
          <a:noFill/>
          <a:ln w="9525">
            <a:noFill/>
            <a:miter lim="800000"/>
          </a:ln>
          <a:effectLst/>
        </p:spPr>
        <p:txBody>
          <a:bodyPr vert="horz" wrap="square" lIns="0" tIns="0" rIns="0" bIns="0" numCol="1" anchor="t" anchorCtr="0" compatLnSpc="1">
            <a:spAutoFit/>
          </a:bodyPr>
          <a:lstStyle>
            <a:lvl1pPr algn="r" eaLnBrk="0" hangingPunct="0">
              <a:defRPr>
                <a:latin typeface="Times New Roman" panose="02020603050405020304" pitchFamily="18" charset="0"/>
                <a:ea typeface="+mn-ea"/>
                <a:cs typeface="+mn-cs"/>
              </a:defRPr>
            </a:lvl1pPr>
          </a:lstStyle>
          <a:p>
            <a:pPr>
              <a:defRPr/>
            </a:pPr>
            <a:r>
              <a:rPr lang="en-US" altLang="ko-KR" dirty="0"/>
              <a:t>Liuming Lu (OPPO)</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ln>
          <a:effectLst/>
        </p:spPr>
        <p:txBody>
          <a:bodyPr vert="horz" wrap="none" lIns="0" tIns="0" rIns="0" bIns="0" numCol="1" anchor="t" anchorCtr="0" compatLnSpc="1">
            <a:spAutoFit/>
          </a:bodyPr>
          <a:lstStyle>
            <a:lvl1pPr algn="ctr" eaLnBrk="0" hangingPunct="0">
              <a:defRPr/>
            </a:lvl1pPr>
          </a:lstStyle>
          <a:p>
            <a:r>
              <a:rPr lang="en-US" altLang="en-US"/>
              <a:t>Slide </a:t>
            </a:r>
            <a:fld id="{6F1F6262-6948-42CD-BF7B-D2CB9D8BADE4}" type="slidenum">
              <a:rPr lang="en-US" altLang="en-US"/>
              <a:t>‹#›</a:t>
            </a:fld>
            <a:endParaRPr lang="en-US" altLang="en-US"/>
          </a:p>
        </p:txBody>
      </p:sp>
      <p:sp>
        <p:nvSpPr>
          <p:cNvPr id="1031" name="Rectangle 7"/>
          <p:cNvSpPr>
            <a:spLocks noChangeArrowheads="1"/>
          </p:cNvSpPr>
          <p:nvPr userDrawn="1"/>
        </p:nvSpPr>
        <p:spPr bwMode="auto">
          <a:xfrm>
            <a:off x="7881118" y="332601"/>
            <a:ext cx="5770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  </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7"/>
          <p:cNvSpPr>
            <a:spLocks noChangeArrowheads="1"/>
          </p:cNvSpPr>
          <p:nvPr userDrawn="1"/>
        </p:nvSpPr>
        <p:spPr bwMode="auto">
          <a:xfrm>
            <a:off x="51751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doc.: IEEE 802.11-21/</a:t>
            </a:r>
            <a:r>
              <a:rPr lang="en-US" altLang="zh-CN" sz="1800" b="1" dirty="0"/>
              <a:t>1083r</a:t>
            </a:r>
            <a:r>
              <a:rPr lang="en-US" altLang="en-US" sz="1800" b="1" dirty="0"/>
              <a:t>0</a:t>
            </a:r>
          </a:p>
        </p:txBody>
      </p:sp>
      <p:sp>
        <p:nvSpPr>
          <p:cNvPr id="12" name="Rectangle 7"/>
          <p:cNvSpPr>
            <a:spLocks noChangeArrowheads="1"/>
          </p:cNvSpPr>
          <p:nvPr userDrawn="1"/>
        </p:nvSpPr>
        <p:spPr bwMode="auto">
          <a:xfrm>
            <a:off x="660875" y="304800"/>
            <a:ext cx="3301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indent="0" algn="l"/>
            <a:r>
              <a:rPr lang="en-US" altLang="zh-CN" sz="1800" b="1" kern="1200" dirty="0">
                <a:solidFill>
                  <a:schemeClr val="tx1"/>
                </a:solidFill>
                <a:latin typeface="Times New Roman" panose="02020603050405020304" pitchFamily="18" charset="0"/>
                <a:ea typeface="MS PGothic" panose="020B0600070205080204" pitchFamily="34" charset="-128"/>
                <a:cs typeface="+mn-cs"/>
              </a:rPr>
              <a:t>July</a:t>
            </a:r>
            <a:r>
              <a:rPr lang="en-US" altLang="en-US" sz="1800" b="1" dirty="0"/>
              <a:t>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p:txStyles>
    <p:titleStyle>
      <a:lvl1pPr algn="ctr" rtl="0" eaLnBrk="0" fontAlgn="base" hangingPunct="0">
        <a:spcBef>
          <a:spcPct val="0"/>
        </a:spcBef>
        <a:spcAft>
          <a:spcPct val="0"/>
        </a:spcAft>
        <a:defRPr sz="3200" b="1">
          <a:solidFill>
            <a:schemeClr val="tx2"/>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200" b="1">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200" b="1">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200" b="1">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200" b="1">
          <a:solidFill>
            <a:schemeClr val="tx2"/>
          </a:solidFill>
          <a:latin typeface="Times New Roman" panose="02020603050405020304" pitchFamily="18" charset="0"/>
          <a:ea typeface="MS PGothic" panose="020B0600070205080204" pitchFamily="34" charset="-128"/>
          <a:cs typeface="MS PGothic" panose="020B0600070205080204" pitchFamily="34" charset="-128"/>
        </a:defRPr>
      </a:lvl5pPr>
      <a:lvl6pPr marL="457200" algn="ctr" rtl="0" eaLnBrk="0" fontAlgn="base" hangingPunct="0">
        <a:spcBef>
          <a:spcPct val="0"/>
        </a:spcBef>
        <a:spcAft>
          <a:spcPct val="0"/>
        </a:spcAft>
        <a:defRPr sz="3200" b="1">
          <a:solidFill>
            <a:schemeClr val="tx2"/>
          </a:solidFill>
          <a:latin typeface="Times New Roman" panose="02020603050405020304" pitchFamily="18" charset="0"/>
        </a:defRPr>
      </a:lvl6pPr>
      <a:lvl7pPr marL="914400" algn="ctr" rtl="0" eaLnBrk="0" fontAlgn="base" hangingPunct="0">
        <a:spcBef>
          <a:spcPct val="0"/>
        </a:spcBef>
        <a:spcAft>
          <a:spcPct val="0"/>
        </a:spcAft>
        <a:defRPr sz="3200" b="1">
          <a:solidFill>
            <a:schemeClr val="tx2"/>
          </a:solidFill>
          <a:latin typeface="Times New Roman" panose="02020603050405020304" pitchFamily="18" charset="0"/>
        </a:defRPr>
      </a:lvl7pPr>
      <a:lvl8pPr marL="1371600" algn="ctr" rtl="0" eaLnBrk="0" fontAlgn="base" hangingPunct="0">
        <a:spcBef>
          <a:spcPct val="0"/>
        </a:spcBef>
        <a:spcAft>
          <a:spcPct val="0"/>
        </a:spcAft>
        <a:defRPr sz="3200" b="1">
          <a:solidFill>
            <a:schemeClr val="tx2"/>
          </a:solidFill>
          <a:latin typeface="Times New Roman" panose="02020603050405020304" pitchFamily="18" charset="0"/>
        </a:defRPr>
      </a:lvl8pPr>
      <a:lvl9pPr marL="1828800" algn="ctr" rtl="0" eaLnBrk="0" fontAlgn="base" hangingPunct="0">
        <a:spcBef>
          <a:spcPct val="0"/>
        </a:spcBef>
        <a:spcAft>
          <a:spcPct val="0"/>
        </a:spcAft>
        <a:defRPr sz="3200" b="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53ABCD13-380B-4CB5-B9B1-96CEC68A8A42}" type="slidenum">
              <a:rPr lang="en-US" altLang="en-US" sz="1200" b="0" dirty="0" smtClean="0"/>
              <a:t>1</a:t>
            </a:fld>
            <a:endParaRPr lang="en-US" altLang="en-US" sz="1200" b="0" dirty="0"/>
          </a:p>
        </p:txBody>
      </p:sp>
      <p:sp>
        <p:nvSpPr>
          <p:cNvPr id="13317" name="Rectangle 2"/>
          <p:cNvSpPr>
            <a:spLocks noGrp="1" noChangeArrowheads="1"/>
          </p:cNvSpPr>
          <p:nvPr>
            <p:ph type="title"/>
          </p:nvPr>
        </p:nvSpPr>
        <p:spPr>
          <a:xfrm>
            <a:off x="533401" y="810737"/>
            <a:ext cx="8229600" cy="1066800"/>
          </a:xfrm>
        </p:spPr>
        <p:txBody>
          <a:bodyPr/>
          <a:lstStyle/>
          <a:p>
            <a:r>
              <a:rPr lang="en-US" altLang="en-US" dirty="0"/>
              <a:t>A Signature-based Method for Identifying STAs with Randomized MAC Addresses</a:t>
            </a:r>
            <a:endParaRPr lang="en-US" altLang="zh-CN" dirty="0">
              <a:latin typeface="Arial" panose="020B0604020202020204" pitchFamily="34" charset="0"/>
              <a:cs typeface="Arial" panose="020B0604020202020204" pitchFamily="34" charset="0"/>
            </a:endParaRPr>
          </a:p>
        </p:txBody>
      </p:sp>
      <p:sp>
        <p:nvSpPr>
          <p:cNvPr id="13318" name="Rectangle 6"/>
          <p:cNvSpPr>
            <a:spLocks noGrp="1" noChangeArrowheads="1"/>
          </p:cNvSpPr>
          <p:nvPr>
            <p:ph type="body" idx="1"/>
          </p:nvPr>
        </p:nvSpPr>
        <p:spPr>
          <a:xfrm>
            <a:off x="685800" y="1981200"/>
            <a:ext cx="7772400" cy="381000"/>
          </a:xfrm>
        </p:spPr>
        <p:txBody>
          <a:bodyPr/>
          <a:lstStyle/>
          <a:p>
            <a:pPr algn="ctr">
              <a:buFontTx/>
              <a:buNone/>
            </a:pPr>
            <a:r>
              <a:rPr lang="en-US" altLang="en-US" sz="2000" dirty="0">
                <a:cs typeface="Arial" panose="020B0604020202020204" pitchFamily="34" charset="0"/>
              </a:rPr>
              <a:t>Date:</a:t>
            </a:r>
            <a:r>
              <a:rPr lang="en-US" altLang="en-US" sz="2000" b="0" dirty="0">
                <a:cs typeface="Arial" panose="020B0604020202020204" pitchFamily="34" charset="0"/>
              </a:rPr>
              <a:t> 2021-07-09</a:t>
            </a:r>
          </a:p>
        </p:txBody>
      </p:sp>
      <p:sp>
        <p:nvSpPr>
          <p:cNvPr id="13320" name="Rectangle 12"/>
          <p:cNvSpPr>
            <a:spLocks noChangeArrowheads="1"/>
          </p:cNvSpPr>
          <p:nvPr/>
        </p:nvSpPr>
        <p:spPr bwMode="auto">
          <a:xfrm>
            <a:off x="685800" y="238252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latin typeface="Arial" panose="020B0604020202020204" pitchFamily="34" charset="0"/>
                <a:cs typeface="Arial" panose="020B0604020202020204" pitchFamily="34" charset="0"/>
              </a:rPr>
              <a:t> Authors:</a:t>
            </a:r>
            <a:endParaRPr lang="en-US" altLang="en-US" sz="2000" b="0">
              <a:latin typeface="Arial" panose="020B0604020202020204" pitchFamily="34" charset="0"/>
              <a:cs typeface="Arial" panose="020B0604020202020204" pitchFamily="34" charset="0"/>
            </a:endParaRPr>
          </a:p>
        </p:txBody>
      </p:sp>
      <p:sp>
        <p:nvSpPr>
          <p:cNvPr id="2" name="文本框 1"/>
          <p:cNvSpPr txBox="1"/>
          <p:nvPr/>
        </p:nvSpPr>
        <p:spPr>
          <a:xfrm>
            <a:off x="7174230" y="6475730"/>
            <a:ext cx="1444625" cy="274320"/>
          </a:xfrm>
          <a:prstGeom prst="rect">
            <a:avLst/>
          </a:prstGeom>
          <a:noFill/>
        </p:spPr>
        <p:txBody>
          <a:bodyPr wrap="none" rtlCol="0" anchor="t">
            <a:spAutoFit/>
          </a:bodyPr>
          <a:lstStyle/>
          <a:p>
            <a:r>
              <a:rPr lang="en-US" altLang="ko-KR" dirty="0">
                <a:sym typeface="+mn-ea"/>
              </a:rPr>
              <a:t>Liuming Lu (OPPO)</a:t>
            </a:r>
            <a:endParaRPr lang="zh-CN" altLang="en-US" dirty="0"/>
          </a:p>
        </p:txBody>
      </p:sp>
      <p:graphicFrame>
        <p:nvGraphicFramePr>
          <p:cNvPr id="3" name="Table 7"/>
          <p:cNvGraphicFramePr>
            <a:graphicFrameLocks noGrp="1"/>
          </p:cNvGraphicFramePr>
          <p:nvPr>
            <p:extLst>
              <p:ext uri="{D42A27DB-BD31-4B8C-83A1-F6EECF244321}">
                <p14:modId xmlns:p14="http://schemas.microsoft.com/office/powerpoint/2010/main" val="3099370925"/>
              </p:ext>
            </p:extLst>
          </p:nvPr>
        </p:nvGraphicFramePr>
        <p:xfrm>
          <a:off x="685800" y="2910522"/>
          <a:ext cx="7858124" cy="1463040"/>
        </p:xfrm>
        <a:graphic>
          <a:graphicData uri="http://schemas.openxmlformats.org/drawingml/2006/table">
            <a:tbl>
              <a:tblPr>
                <a:tableStyleId>{5940675A-B579-460E-94D1-54222C63F5DA}</a:tableStyleId>
              </a:tblPr>
              <a:tblGrid>
                <a:gridCol w="1676400">
                  <a:extLst>
                    <a:ext uri="{9D8B030D-6E8A-4147-A177-3AD203B41FA5}">
                      <a16:colId xmlns:a16="http://schemas.microsoft.com/office/drawing/2014/main" val="20000"/>
                    </a:ext>
                  </a:extLst>
                </a:gridCol>
                <a:gridCol w="1423593">
                  <a:extLst>
                    <a:ext uri="{9D8B030D-6E8A-4147-A177-3AD203B41FA5}">
                      <a16:colId xmlns:a16="http://schemas.microsoft.com/office/drawing/2014/main" val="20001"/>
                    </a:ext>
                  </a:extLst>
                </a:gridCol>
                <a:gridCol w="1081393">
                  <a:extLst>
                    <a:ext uri="{9D8B030D-6E8A-4147-A177-3AD203B41FA5}">
                      <a16:colId xmlns:a16="http://schemas.microsoft.com/office/drawing/2014/main" val="20002"/>
                    </a:ext>
                  </a:extLst>
                </a:gridCol>
                <a:gridCol w="974005">
                  <a:extLst>
                    <a:ext uri="{9D8B030D-6E8A-4147-A177-3AD203B41FA5}">
                      <a16:colId xmlns:a16="http://schemas.microsoft.com/office/drawing/2014/main" val="20003"/>
                    </a:ext>
                  </a:extLst>
                </a:gridCol>
                <a:gridCol w="2702733">
                  <a:extLst>
                    <a:ext uri="{9D8B030D-6E8A-4147-A177-3AD203B41FA5}">
                      <a16:colId xmlns:a16="http://schemas.microsoft.com/office/drawing/2014/main" val="20004"/>
                    </a:ext>
                  </a:extLst>
                </a:gridCol>
              </a:tblGrid>
              <a:tr h="148336">
                <a:tc>
                  <a:txBody>
                    <a:bodyPr/>
                    <a:lstStyle/>
                    <a:p>
                      <a:pPr algn="ctr"/>
                      <a:r>
                        <a:rPr lang="en-US" sz="1800" b="1" dirty="0"/>
                        <a:t>Name</a:t>
                      </a:r>
                    </a:p>
                  </a:txBody>
                  <a:tcPr/>
                </a:tc>
                <a:tc>
                  <a:txBody>
                    <a:bodyPr/>
                    <a:lstStyle/>
                    <a:p>
                      <a:pPr algn="ctr"/>
                      <a:r>
                        <a:rPr lang="en-US" sz="1800" b="1" dirty="0"/>
                        <a:t>Affiliation</a:t>
                      </a:r>
                    </a:p>
                  </a:txBody>
                  <a:tcPr/>
                </a:tc>
                <a:tc>
                  <a:txBody>
                    <a:bodyPr/>
                    <a:lstStyle/>
                    <a:p>
                      <a:pPr algn="ctr"/>
                      <a:r>
                        <a:rPr lang="en-US" sz="1800" b="1" dirty="0"/>
                        <a:t>Address</a:t>
                      </a:r>
                    </a:p>
                  </a:txBody>
                  <a:tcPr/>
                </a:tc>
                <a:tc>
                  <a:txBody>
                    <a:bodyPr/>
                    <a:lstStyle/>
                    <a:p>
                      <a:pPr algn="ctr"/>
                      <a:r>
                        <a:rPr lang="en-US" sz="1800" b="1" dirty="0"/>
                        <a:t>Phone</a:t>
                      </a:r>
                    </a:p>
                  </a:txBody>
                  <a:tcPr/>
                </a:tc>
                <a:tc>
                  <a:txBody>
                    <a:bodyPr/>
                    <a:lstStyle/>
                    <a:p>
                      <a:pPr algn="ctr"/>
                      <a:r>
                        <a:rPr lang="en-US" sz="1800" b="1" dirty="0"/>
                        <a:t>Email</a:t>
                      </a:r>
                    </a:p>
                  </a:txBody>
                  <a:tcPr/>
                </a:tc>
                <a:extLst>
                  <a:ext uri="{0D108BD9-81ED-4DB2-BD59-A6C34878D82A}">
                    <a16:rowId xmlns:a16="http://schemas.microsoft.com/office/drawing/2014/main" val="10000"/>
                  </a:ext>
                </a:extLst>
              </a:tr>
              <a:tr h="274320">
                <a:tc>
                  <a:txBody>
                    <a:bodyPr/>
                    <a:lstStyle/>
                    <a:p>
                      <a:pPr marL="0" algn="ctr" defTabSz="914400" rtl="0" eaLnBrk="1" latinLnBrk="0" hangingPunct="1">
                        <a:spcAft>
                          <a:spcPts val="0"/>
                        </a:spcAft>
                      </a:pPr>
                      <a:r>
                        <a:rPr lang="en-US" altLang="ko-KR" sz="1800" kern="0" dirty="0">
                          <a:effectLst/>
                          <a:latin typeface="Times New Roman" panose="02020603050405020304" pitchFamily="18" charset="0"/>
                          <a:sym typeface="+mn-ea"/>
                        </a:rPr>
                        <a:t>Liuming Lu</a:t>
                      </a:r>
                      <a:endParaRPr lang="ko-KR" sz="1800" b="0" kern="0" dirty="0">
                        <a:solidFill>
                          <a:schemeClr val="tx1"/>
                        </a:solidFill>
                        <a:effectLst/>
                        <a:latin typeface="Times New Roman" panose="02020603050405020304" pitchFamily="18" charset="0"/>
                        <a:ea typeface="+mn-ea"/>
                        <a:cs typeface="+mn-cs"/>
                      </a:endParaRPr>
                    </a:p>
                  </a:txBody>
                  <a:tcPr marL="68580" marR="68580" marT="0" marB="0"/>
                </a:tc>
                <a:tc rowSpan="4">
                  <a:txBody>
                    <a:bodyPr/>
                    <a:lstStyle/>
                    <a:p>
                      <a:pPr algn="ctr">
                        <a:spcAft>
                          <a:spcPts val="0"/>
                        </a:spcAft>
                      </a:pPr>
                      <a:endParaRPr lang="en-SG" altLang="ko-KR" sz="1800" b="0" dirty="0">
                        <a:effectLst/>
                        <a:latin typeface="Times New Roman" panose="02020603050405020304" pitchFamily="18" charset="0"/>
                        <a:ea typeface="Malgun Gothic" panose="020B0503020000020004" pitchFamily="50" charset="-127"/>
                      </a:endParaRPr>
                    </a:p>
                    <a:p>
                      <a:pPr algn="ctr">
                        <a:spcAft>
                          <a:spcPts val="0"/>
                        </a:spcAft>
                      </a:pPr>
                      <a:r>
                        <a:rPr lang="en-SG" altLang="ko-KR" sz="1800" b="0" dirty="0">
                          <a:effectLst/>
                          <a:latin typeface="Times New Roman" panose="02020603050405020304" pitchFamily="18" charset="0"/>
                          <a:ea typeface="Malgun Gothic" panose="020B0503020000020004" pitchFamily="50" charset="-127"/>
                        </a:rPr>
                        <a:t>OPPO</a:t>
                      </a:r>
                      <a:endParaRPr lang="ko-KR" sz="1800" b="0" dirty="0">
                        <a:effectLst/>
                        <a:latin typeface="Times New Roman" panose="02020603050405020304" pitchFamily="18" charset="0"/>
                        <a:ea typeface="Malgun Gothic" panose="020B0503020000020004" pitchFamily="50" charset="-127"/>
                      </a:endParaRPr>
                    </a:p>
                  </a:txBody>
                  <a:tcPr marL="68580" marR="68580" marT="0" marB="0"/>
                </a:tc>
                <a:tc>
                  <a:txBody>
                    <a:bodyPr/>
                    <a:lstStyle/>
                    <a:p>
                      <a:pPr algn="ctr">
                        <a:spcAft>
                          <a:spcPts val="0"/>
                        </a:spcAft>
                      </a:pPr>
                      <a:r>
                        <a:rPr lang="en-US" sz="1800" b="0" dirty="0">
                          <a:effectLst/>
                          <a:latin typeface="Times New Roman" panose="02020603050405020304" pitchFamily="18" charset="0"/>
                          <a:ea typeface="Malgun Gothic" panose="020B0503020000020004" pitchFamily="50" charset="-127"/>
                        </a:rPr>
                        <a:t> </a:t>
                      </a:r>
                      <a:endParaRPr lang="ko-KR" sz="1800" b="0" dirty="0">
                        <a:effectLst/>
                        <a:latin typeface="Times New Roman" panose="02020603050405020304" pitchFamily="18" charset="0"/>
                        <a:ea typeface="Malgun Gothic" panose="020B0503020000020004" pitchFamily="50" charset="-127"/>
                      </a:endParaRPr>
                    </a:p>
                  </a:txBody>
                  <a:tcPr marL="68580" marR="68580" marT="0" marB="0"/>
                </a:tc>
                <a:tc>
                  <a:txBody>
                    <a:bodyPr/>
                    <a:lstStyle/>
                    <a:p>
                      <a:pPr algn="ctr">
                        <a:spcAft>
                          <a:spcPts val="0"/>
                        </a:spcAft>
                      </a:pPr>
                      <a:r>
                        <a:rPr lang="en-US" sz="1800" b="0" dirty="0">
                          <a:effectLst/>
                          <a:latin typeface="Times New Roman" panose="02020603050405020304" pitchFamily="18" charset="0"/>
                          <a:ea typeface="Malgun Gothic" panose="020B0503020000020004" pitchFamily="50" charset="-127"/>
                        </a:rPr>
                        <a:t> </a:t>
                      </a:r>
                      <a:endParaRPr lang="ko-KR" sz="1800" b="0" dirty="0">
                        <a:effectLst/>
                        <a:latin typeface="Times New Roman" panose="02020603050405020304" pitchFamily="18" charset="0"/>
                        <a:ea typeface="Malgun Gothic" panose="020B0503020000020004" pitchFamily="50" charset="-127"/>
                      </a:endParaRPr>
                    </a:p>
                  </a:txBody>
                  <a:tcPr marL="68580" marR="68580" marT="0" marB="0"/>
                </a:tc>
                <a:tc>
                  <a:txBody>
                    <a:bodyPr/>
                    <a:lstStyle/>
                    <a:p>
                      <a:pPr algn="ctr">
                        <a:spcAft>
                          <a:spcPts val="0"/>
                        </a:spcAft>
                      </a:pPr>
                      <a:r>
                        <a:rPr lang="en-US" sz="1800" b="0" dirty="0">
                          <a:effectLst/>
                          <a:latin typeface="Times New Roman" panose="02020603050405020304" pitchFamily="18" charset="0"/>
                          <a:ea typeface="Malgun Gothic" panose="020B0503020000020004" pitchFamily="50" charset="-127"/>
                        </a:rPr>
                        <a:t>luliuming@oppo.com</a:t>
                      </a:r>
                      <a:endParaRPr lang="ko-KR" sz="1800" b="0" dirty="0">
                        <a:effectLst/>
                        <a:latin typeface="Times New Roman" panose="02020603050405020304" pitchFamily="18" charset="0"/>
                        <a:ea typeface="Malgun Gothic" panose="020B0503020000020004" pitchFamily="50" charset="-127"/>
                      </a:endParaRPr>
                    </a:p>
                  </a:txBody>
                  <a:tcPr marL="68580" marR="68580" marT="0" marB="0"/>
                </a:tc>
                <a:extLst>
                  <a:ext uri="{0D108BD9-81ED-4DB2-BD59-A6C34878D82A}">
                    <a16:rowId xmlns:a16="http://schemas.microsoft.com/office/drawing/2014/main" val="10001"/>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800" kern="0" dirty="0">
                          <a:effectLst/>
                          <a:latin typeface="Times New Roman" panose="02020603050405020304" pitchFamily="18" charset="0"/>
                          <a:sym typeface="+mn-ea"/>
                        </a:rPr>
                        <a:t>Lei Huang</a:t>
                      </a:r>
                      <a:endParaRPr lang="ko-KR" sz="18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endParaRPr lang="zh-CN"/>
                    </a:p>
                  </a:txBody>
                  <a:tcPr marL="68580" marR="68580" marT="0" marB="0"/>
                </a:tc>
                <a:tc>
                  <a:txBody>
                    <a:bodyPr/>
                    <a:lstStyle/>
                    <a:p>
                      <a:pPr algn="ctr">
                        <a:spcAft>
                          <a:spcPts val="0"/>
                        </a:spcAft>
                      </a:pPr>
                      <a:endParaRPr lang="ko-KR" sz="1800" b="0" dirty="0">
                        <a:effectLst/>
                        <a:latin typeface="Times New Roman" panose="02020603050405020304" pitchFamily="18" charset="0"/>
                        <a:ea typeface="Malgun Gothic" panose="020B0503020000020004" pitchFamily="50" charset="-127"/>
                      </a:endParaRPr>
                    </a:p>
                  </a:txBody>
                  <a:tcPr marL="68580" marR="68580" marT="0" marB="0"/>
                </a:tc>
                <a:tc>
                  <a:txBody>
                    <a:bodyPr/>
                    <a:lstStyle/>
                    <a:p>
                      <a:pPr algn="ctr">
                        <a:spcAft>
                          <a:spcPts val="0"/>
                        </a:spcAft>
                      </a:pPr>
                      <a:endParaRPr lang="ko-KR" sz="1800" b="0" dirty="0">
                        <a:effectLst/>
                        <a:latin typeface="Times New Roman" panose="02020603050405020304" pitchFamily="18" charset="0"/>
                        <a:ea typeface="Malgun Gothic" panose="020B0503020000020004" pitchFamily="50" charset="-127"/>
                      </a:endParaRPr>
                    </a:p>
                  </a:txBody>
                  <a:tcPr marL="68580" marR="68580" marT="0" marB="0"/>
                </a:tc>
                <a:tc>
                  <a:txBody>
                    <a:bodyPr/>
                    <a:lstStyle/>
                    <a:p>
                      <a:pPr algn="ctr">
                        <a:spcAft>
                          <a:spcPts val="0"/>
                        </a:spcAft>
                      </a:pPr>
                      <a:endParaRPr lang="ko-KR" sz="1800" b="0" dirty="0">
                        <a:effectLst/>
                        <a:latin typeface="Times New Roman" panose="02020603050405020304" pitchFamily="18" charset="0"/>
                        <a:ea typeface="Malgun Gothic" panose="020B0503020000020004" pitchFamily="50" charset="-127"/>
                      </a:endParaRPr>
                    </a:p>
                  </a:txBody>
                  <a:tcPr marL="68580" marR="68580" marT="0" marB="0"/>
                </a:tc>
                <a:extLst>
                  <a:ext uri="{0D108BD9-81ED-4DB2-BD59-A6C34878D82A}">
                    <a16:rowId xmlns:a16="http://schemas.microsoft.com/office/drawing/2014/main" val="10002"/>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ko-KR" sz="1800" b="0" kern="0" dirty="0">
                          <a:solidFill>
                            <a:schemeClr val="tx1"/>
                          </a:solidFill>
                          <a:effectLst/>
                          <a:latin typeface="Times New Roman" panose="02020603050405020304" pitchFamily="18" charset="0"/>
                          <a:ea typeface="+mn-ea"/>
                          <a:cs typeface="+mn-cs"/>
                        </a:rPr>
                        <a:t>Chaoming Luo</a:t>
                      </a:r>
                      <a:endParaRPr lang="ko-KR" sz="18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endParaRPr lang="zh-CN"/>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ko-KR" sz="1800" b="0" kern="0" dirty="0">
                        <a:solidFill>
                          <a:schemeClr val="tx1"/>
                        </a:solidFill>
                        <a:effectLst/>
                        <a:latin typeface="Times New Roman" panose="02020603050405020304" pitchFamily="18" charset="0"/>
                        <a:ea typeface="+mn-ea"/>
                        <a:cs typeface="+mn-cs"/>
                      </a:endParaRPr>
                    </a:p>
                  </a:txBody>
                  <a:tcPr marL="68580" marR="68580" marT="0" marB="0"/>
                </a:tc>
                <a:tc>
                  <a:txBody>
                    <a:bodyPr/>
                    <a:lstStyle/>
                    <a:p>
                      <a:pPr algn="ctr">
                        <a:spcAft>
                          <a:spcPts val="0"/>
                        </a:spcAft>
                      </a:pPr>
                      <a:endParaRPr lang="ko-KR" sz="1800" b="0" dirty="0">
                        <a:effectLst/>
                        <a:latin typeface="Times New Roman" panose="02020603050405020304" pitchFamily="18" charset="0"/>
                        <a:ea typeface="Malgun Gothic" panose="020B0503020000020004" pitchFamily="50" charset="-127"/>
                      </a:endParaRPr>
                    </a:p>
                  </a:txBody>
                  <a:tcPr marL="68580" marR="68580" marT="0" marB="0"/>
                </a:tc>
                <a:tc>
                  <a:txBody>
                    <a:bodyPr/>
                    <a:lstStyle/>
                    <a:p>
                      <a:pPr algn="ctr">
                        <a:spcAft>
                          <a:spcPts val="0"/>
                        </a:spcAft>
                      </a:pPr>
                      <a:endParaRPr lang="ko-KR" sz="1800" b="0" dirty="0">
                        <a:effectLst/>
                        <a:latin typeface="Times New Roman" panose="02020603050405020304" pitchFamily="18" charset="0"/>
                        <a:ea typeface="Malgun Gothic" panose="020B0503020000020004" pitchFamily="50" charset="-127"/>
                      </a:endParaRPr>
                    </a:p>
                  </a:txBody>
                  <a:tcPr marL="68580" marR="68580" marT="0" marB="0"/>
                </a:tc>
                <a:extLst>
                  <a:ext uri="{0D108BD9-81ED-4DB2-BD59-A6C34878D82A}">
                    <a16:rowId xmlns:a16="http://schemas.microsoft.com/office/drawing/2014/main" val="10003"/>
                  </a:ext>
                </a:extLst>
              </a:tr>
              <a:tr h="148336">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ko-KR" sz="1800" b="0" kern="0" dirty="0">
                          <a:solidFill>
                            <a:schemeClr val="tx1"/>
                          </a:solidFill>
                          <a:effectLst/>
                          <a:latin typeface="Times New Roman" panose="02020603050405020304" pitchFamily="18" charset="0"/>
                          <a:ea typeface="+mn-ea"/>
                          <a:cs typeface="+mn-cs"/>
                        </a:rPr>
                        <a:t>Pei Zhou</a:t>
                      </a:r>
                      <a:endParaRPr lang="ko-KR" sz="1800" b="0" kern="0" dirty="0">
                        <a:solidFill>
                          <a:schemeClr val="tx1"/>
                        </a:solidFill>
                        <a:effectLst/>
                        <a:latin typeface="Times New Roman" panose="02020603050405020304" pitchFamily="18" charset="0"/>
                        <a:ea typeface="+mn-ea"/>
                        <a:cs typeface="+mn-cs"/>
                      </a:endParaRPr>
                    </a:p>
                  </a:txBody>
                  <a:tcPr marL="68580" marR="68580" marT="0" marB="0"/>
                </a:tc>
                <a:tc vMerge="1">
                  <a:txBody>
                    <a:bodyPr/>
                    <a:lstStyle/>
                    <a:p>
                      <a:endParaRPr lang="zh-CN"/>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ko-KR" sz="1800" b="0" kern="0" dirty="0">
                        <a:solidFill>
                          <a:schemeClr val="tx1"/>
                        </a:solidFill>
                        <a:effectLst/>
                        <a:latin typeface="Times New Roman" panose="02020603050405020304" pitchFamily="18" charset="0"/>
                        <a:ea typeface="+mn-ea"/>
                        <a:cs typeface="+mn-cs"/>
                      </a:endParaRPr>
                    </a:p>
                  </a:txBody>
                  <a:tcPr marL="68580" marR="68580" marT="0" marB="0"/>
                </a:tc>
                <a:tc>
                  <a:txBody>
                    <a:bodyPr/>
                    <a:lstStyle/>
                    <a:p>
                      <a:pPr algn="ctr">
                        <a:spcAft>
                          <a:spcPts val="0"/>
                        </a:spcAft>
                      </a:pPr>
                      <a:endParaRPr lang="ko-KR" sz="1800" b="0" dirty="0">
                        <a:effectLst/>
                        <a:latin typeface="Times New Roman" panose="02020603050405020304" pitchFamily="18" charset="0"/>
                        <a:ea typeface="Malgun Gothic" panose="020B0503020000020004" pitchFamily="50" charset="-127"/>
                      </a:endParaRPr>
                    </a:p>
                  </a:txBody>
                  <a:tcPr marL="68580" marR="68580" marT="0" marB="0"/>
                </a:tc>
                <a:tc>
                  <a:txBody>
                    <a:bodyPr/>
                    <a:lstStyle/>
                    <a:p>
                      <a:pPr algn="ctr">
                        <a:spcAft>
                          <a:spcPts val="0"/>
                        </a:spcAft>
                      </a:pPr>
                      <a:endParaRPr lang="ko-KR" sz="1800" b="0" dirty="0">
                        <a:effectLst/>
                        <a:latin typeface="Times New Roman" panose="02020603050405020304" pitchFamily="18" charset="0"/>
                        <a:ea typeface="Malgun Gothic" panose="020B0503020000020004" pitchFamily="50" charset="-127"/>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634008"/>
            <a:ext cx="7772400" cy="1066800"/>
          </a:xfrm>
        </p:spPr>
        <p:txBody>
          <a:bodyPr/>
          <a:lstStyle/>
          <a:p>
            <a:r>
              <a:rPr lang="en-US" altLang="zh-CN" dirty="0"/>
              <a:t>Summary</a:t>
            </a:r>
            <a:endParaRPr lang="zh-CN" altLang="en-US"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10</a:t>
            </a:fld>
            <a:endParaRPr lang="en-GB" altLang="en-US"/>
          </a:p>
        </p:txBody>
      </p:sp>
      <p:sp>
        <p:nvSpPr>
          <p:cNvPr id="8" name="Content Placeholder 2">
            <a:extLst>
              <a:ext uri="{FF2B5EF4-FFF2-40B4-BE49-F238E27FC236}">
                <a16:creationId xmlns:a16="http://schemas.microsoft.com/office/drawing/2014/main" id="{4521AB8A-9F00-4E2A-A929-FB93C2A46444}"/>
              </a:ext>
            </a:extLst>
          </p:cNvPr>
          <p:cNvSpPr>
            <a:spLocks noGrp="1"/>
          </p:cNvSpPr>
          <p:nvPr>
            <p:ph idx="1"/>
          </p:nvPr>
        </p:nvSpPr>
        <p:spPr>
          <a:xfrm>
            <a:off x="802738" y="1686036"/>
            <a:ext cx="7772400" cy="3039108"/>
          </a:xfrm>
        </p:spPr>
        <p:txBody>
          <a:bodyPr/>
          <a:lstStyle/>
          <a:p>
            <a:pPr algn="just"/>
            <a:endParaRPr lang="en-US" altLang="zh-CN" sz="2000" dirty="0"/>
          </a:p>
          <a:p>
            <a:pPr algn="just"/>
            <a:r>
              <a:rPr lang="en-US" altLang="zh-CN" sz="2000" dirty="0"/>
              <a:t>RMA changing would cause </a:t>
            </a:r>
            <a:r>
              <a:rPr lang="en-US" altLang="zh-CN" sz="2000" dirty="0">
                <a:solidFill>
                  <a:srgbClr val="000000"/>
                </a:solidFill>
                <a:sym typeface="+mn-ea"/>
              </a:rPr>
              <a:t>association rejection,</a:t>
            </a:r>
            <a:r>
              <a:rPr lang="zh-CN" altLang="en-US" sz="2000" dirty="0">
                <a:solidFill>
                  <a:srgbClr val="000000"/>
                </a:solidFill>
                <a:sym typeface="+mn-ea"/>
              </a:rPr>
              <a:t> </a:t>
            </a:r>
            <a:r>
              <a:rPr lang="en-US" altLang="zh-CN" sz="2000" dirty="0">
                <a:solidFill>
                  <a:srgbClr val="000000"/>
                </a:solidFill>
                <a:sym typeface="+mn-ea"/>
              </a:rPr>
              <a:t>BSS transition failure, post-association access control failure, post-association failure for home automation if no STA identification method other than MAC address is adopted.</a:t>
            </a:r>
            <a:endParaRPr lang="en-US" altLang="zh-CN" sz="2000" dirty="0"/>
          </a:p>
          <a:p>
            <a:pPr algn="just"/>
            <a:endParaRPr lang="en-US" altLang="zh-CN" sz="2000" dirty="0"/>
          </a:p>
          <a:p>
            <a:pPr algn="just"/>
            <a:r>
              <a:rPr lang="en-US" altLang="zh-CN" sz="2000" dirty="0"/>
              <a:t>This contribution introduces the ‘address signature</a:t>
            </a:r>
            <a:r>
              <a:rPr lang="zh-CN" altLang="en-US" sz="2000" dirty="0"/>
              <a:t>’</a:t>
            </a:r>
            <a:r>
              <a:rPr lang="en-US" altLang="zh-CN" sz="2000" dirty="0"/>
              <a:t> method</a:t>
            </a:r>
            <a:r>
              <a:rPr lang="zh-CN" altLang="en-US" sz="2000" dirty="0"/>
              <a:t> </a:t>
            </a:r>
            <a:r>
              <a:rPr lang="en-US" altLang="en-US" sz="2000" dirty="0"/>
              <a:t>for identifying STAs with RMA</a:t>
            </a:r>
            <a:r>
              <a:rPr lang="en-US" altLang="zh-CN" sz="2000" dirty="0"/>
              <a:t> when the STA’s RMA changes</a:t>
            </a:r>
          </a:p>
        </p:txBody>
      </p:sp>
      <p:sp>
        <p:nvSpPr>
          <p:cNvPr id="7" name="文本框 6">
            <a:extLst>
              <a:ext uri="{FF2B5EF4-FFF2-40B4-BE49-F238E27FC236}">
                <a16:creationId xmlns:a16="http://schemas.microsoft.com/office/drawing/2014/main" id="{0A25B27C-729B-4D4E-8B09-268FCD906C1D}"/>
              </a:ext>
            </a:extLst>
          </p:cNvPr>
          <p:cNvSpPr txBox="1"/>
          <p:nvPr/>
        </p:nvSpPr>
        <p:spPr>
          <a:xfrm>
            <a:off x="7174230" y="6475730"/>
            <a:ext cx="1444625" cy="274320"/>
          </a:xfrm>
          <a:prstGeom prst="rect">
            <a:avLst/>
          </a:prstGeom>
          <a:noFill/>
        </p:spPr>
        <p:txBody>
          <a:bodyPr wrap="none" rtlCol="0" anchor="t">
            <a:spAutoFit/>
          </a:bodyPr>
          <a:lstStyle/>
          <a:p>
            <a:r>
              <a:rPr lang="en-US" altLang="ko-KR" dirty="0">
                <a:sym typeface="+mn-ea"/>
              </a:rPr>
              <a:t>Liuming Lu (OPPO)</a:t>
            </a:r>
            <a:endParaRPr lang="zh-CN" altLang="en-US" dirty="0"/>
          </a:p>
        </p:txBody>
      </p:sp>
    </p:spTree>
    <p:extLst>
      <p:ext uri="{BB962C8B-B14F-4D97-AF65-F5344CB8AC3E}">
        <p14:creationId xmlns:p14="http://schemas.microsoft.com/office/powerpoint/2010/main" val="173352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Straw Poll</a:t>
            </a:r>
            <a:endParaRPr lang="zh-CN" altLang="en-US" dirty="0"/>
          </a:p>
        </p:txBody>
      </p:sp>
      <p:sp>
        <p:nvSpPr>
          <p:cNvPr id="3" name="Content Placeholder 2"/>
          <p:cNvSpPr>
            <a:spLocks noGrp="1"/>
          </p:cNvSpPr>
          <p:nvPr>
            <p:ph idx="1"/>
          </p:nvPr>
        </p:nvSpPr>
        <p:spPr>
          <a:xfrm>
            <a:off x="771525" y="1772816"/>
            <a:ext cx="7772400" cy="4114800"/>
          </a:xfrm>
        </p:spPr>
        <p:txBody>
          <a:bodyPr/>
          <a:lstStyle/>
          <a:p>
            <a:pPr marL="0" indent="0">
              <a:buNone/>
            </a:pPr>
            <a:endParaRPr lang="en-US" altLang="zh-CN" sz="2000" dirty="0"/>
          </a:p>
          <a:p>
            <a:endParaRPr lang="zh-CN" altLang="en-US"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11</a:t>
            </a:fld>
            <a:endParaRPr lang="en-GB" altLang="en-US"/>
          </a:p>
        </p:txBody>
      </p:sp>
      <p:sp>
        <p:nvSpPr>
          <p:cNvPr id="6" name="矩形 5"/>
          <p:cNvSpPr/>
          <p:nvPr/>
        </p:nvSpPr>
        <p:spPr>
          <a:xfrm>
            <a:off x="827584" y="1844824"/>
            <a:ext cx="7920880" cy="1692771"/>
          </a:xfrm>
          <a:prstGeom prst="rect">
            <a:avLst/>
          </a:prstGeom>
        </p:spPr>
        <p:txBody>
          <a:bodyPr wrap="square">
            <a:spAutoFit/>
          </a:bodyPr>
          <a:lstStyle/>
          <a:p>
            <a:pPr marL="285750" indent="-285750">
              <a:buFont typeface="Wingdings" panose="05000000000000000000" pitchFamily="2" charset="2"/>
              <a:buChar char="p"/>
            </a:pPr>
            <a:r>
              <a:rPr lang="en-US" altLang="zh-CN" sz="2000" b="1" dirty="0"/>
              <a:t>Do you agree to use the address signature method for</a:t>
            </a:r>
            <a:r>
              <a:rPr lang="en-US" altLang="en-US" sz="2000" b="1" dirty="0"/>
              <a:t> identifying STAs with Randomized MAC Addresses</a:t>
            </a:r>
            <a:r>
              <a:rPr lang="en-US" altLang="zh-CN" sz="2000" b="1" dirty="0"/>
              <a:t>?</a:t>
            </a:r>
          </a:p>
          <a:p>
            <a:endParaRPr lang="en-US" altLang="zh-CN" sz="1600" b="1" dirty="0"/>
          </a:p>
          <a:p>
            <a:endParaRPr lang="en-US" altLang="zh-CN" sz="1600" dirty="0"/>
          </a:p>
          <a:p>
            <a:r>
              <a:rPr lang="en-US" altLang="zh-CN" sz="1600" dirty="0"/>
              <a:t>Y/N/A</a:t>
            </a:r>
          </a:p>
          <a:p>
            <a:endParaRPr lang="zh-CN" altLang="en-US" sz="1600" dirty="0"/>
          </a:p>
        </p:txBody>
      </p:sp>
      <p:sp>
        <p:nvSpPr>
          <p:cNvPr id="10" name="文本框 9">
            <a:extLst>
              <a:ext uri="{FF2B5EF4-FFF2-40B4-BE49-F238E27FC236}">
                <a16:creationId xmlns:a16="http://schemas.microsoft.com/office/drawing/2014/main" id="{7E92F2AC-58FB-4430-A31F-63B2E75FED41}"/>
              </a:ext>
            </a:extLst>
          </p:cNvPr>
          <p:cNvSpPr txBox="1"/>
          <p:nvPr/>
        </p:nvSpPr>
        <p:spPr>
          <a:xfrm>
            <a:off x="7174230" y="6475730"/>
            <a:ext cx="1444625" cy="274320"/>
          </a:xfrm>
          <a:prstGeom prst="rect">
            <a:avLst/>
          </a:prstGeom>
          <a:noFill/>
        </p:spPr>
        <p:txBody>
          <a:bodyPr wrap="none" rtlCol="0" anchor="t">
            <a:spAutoFit/>
          </a:bodyPr>
          <a:lstStyle/>
          <a:p>
            <a:r>
              <a:rPr lang="en-US" altLang="ko-KR" dirty="0">
                <a:sym typeface="+mn-ea"/>
              </a:rPr>
              <a:t>Liuming Lu (OPPO)</a:t>
            </a:r>
            <a:endParaRPr lang="zh-CN" altLang="en-US" dirty="0"/>
          </a:p>
        </p:txBody>
      </p:sp>
    </p:spTree>
    <p:extLst>
      <p:ext uri="{BB962C8B-B14F-4D97-AF65-F5344CB8AC3E}">
        <p14:creationId xmlns:p14="http://schemas.microsoft.com/office/powerpoint/2010/main" val="238459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ltLang="zh-CN" dirty="0"/>
              <a:t>References</a:t>
            </a:r>
            <a:endParaRPr lang="zh-CN" altLang="en-US"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12</a:t>
            </a:fld>
            <a:endParaRPr lang="en-GB" altLang="en-US"/>
          </a:p>
        </p:txBody>
      </p:sp>
      <p:sp>
        <p:nvSpPr>
          <p:cNvPr id="8" name="Content Placeholder 2">
            <a:extLst>
              <a:ext uri="{FF2B5EF4-FFF2-40B4-BE49-F238E27FC236}">
                <a16:creationId xmlns:a16="http://schemas.microsoft.com/office/drawing/2014/main" id="{A734F5BF-C851-4C22-80D2-D7FEDA621464}"/>
              </a:ext>
            </a:extLst>
          </p:cNvPr>
          <p:cNvSpPr>
            <a:spLocks noGrp="1"/>
          </p:cNvSpPr>
          <p:nvPr>
            <p:ph idx="1"/>
          </p:nvPr>
        </p:nvSpPr>
        <p:spPr>
          <a:xfrm>
            <a:off x="685800" y="1752600"/>
            <a:ext cx="7772400" cy="4114800"/>
          </a:xfrm>
        </p:spPr>
        <p:txBody>
          <a:bodyPr/>
          <a:lstStyle/>
          <a:p>
            <a:pPr marL="0" indent="0">
              <a:buNone/>
            </a:pPr>
            <a:r>
              <a:rPr lang="en-US" dirty="0"/>
              <a:t>[1] 11-21-0332r8 Issues Tracking</a:t>
            </a:r>
          </a:p>
          <a:p>
            <a:pPr marL="0" indent="0">
              <a:buNone/>
            </a:pPr>
            <a:r>
              <a:rPr lang="en-US" dirty="0"/>
              <a:t>[2] 11-21-0804r2 Parental Control Examples</a:t>
            </a:r>
          </a:p>
          <a:p>
            <a:pPr marL="0" indent="0">
              <a:buNone/>
            </a:pPr>
            <a:r>
              <a:rPr lang="en-US" dirty="0"/>
              <a:t>[3] 11-19-0451r5 EBCS Frame Authentication Proposal</a:t>
            </a:r>
          </a:p>
        </p:txBody>
      </p:sp>
      <p:sp>
        <p:nvSpPr>
          <p:cNvPr id="7" name="文本框 6">
            <a:extLst>
              <a:ext uri="{FF2B5EF4-FFF2-40B4-BE49-F238E27FC236}">
                <a16:creationId xmlns:a16="http://schemas.microsoft.com/office/drawing/2014/main" id="{74D2847E-D82D-4430-B80C-45E695D3126F}"/>
              </a:ext>
            </a:extLst>
          </p:cNvPr>
          <p:cNvSpPr txBox="1"/>
          <p:nvPr/>
        </p:nvSpPr>
        <p:spPr>
          <a:xfrm>
            <a:off x="7174230" y="6475730"/>
            <a:ext cx="1444625" cy="274320"/>
          </a:xfrm>
          <a:prstGeom prst="rect">
            <a:avLst/>
          </a:prstGeom>
          <a:noFill/>
        </p:spPr>
        <p:txBody>
          <a:bodyPr wrap="none" rtlCol="0" anchor="t">
            <a:spAutoFit/>
          </a:bodyPr>
          <a:lstStyle/>
          <a:p>
            <a:r>
              <a:rPr lang="en-US" altLang="ko-KR" dirty="0">
                <a:sym typeface="+mn-ea"/>
              </a:rPr>
              <a:t>Liuming Lu (OPPO)</a:t>
            </a:r>
            <a:endParaRPr lang="zh-CN" altLang="en-US" dirty="0"/>
          </a:p>
        </p:txBody>
      </p:sp>
    </p:spTree>
    <p:extLst>
      <p:ext uri="{BB962C8B-B14F-4D97-AF65-F5344CB8AC3E}">
        <p14:creationId xmlns:p14="http://schemas.microsoft.com/office/powerpoint/2010/main" val="301026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2</a:t>
            </a:fld>
            <a:endParaRPr lang="en-GB" dirty="0"/>
          </a:p>
        </p:txBody>
      </p:sp>
      <p:sp>
        <p:nvSpPr>
          <p:cNvPr id="10" name="Title 1">
            <a:extLst>
              <a:ext uri="{FF2B5EF4-FFF2-40B4-BE49-F238E27FC236}">
                <a16:creationId xmlns:a16="http://schemas.microsoft.com/office/drawing/2014/main" id="{E00201E2-0AA6-4A6F-9C53-F7D63516DF2A}"/>
              </a:ext>
            </a:extLst>
          </p:cNvPr>
          <p:cNvSpPr>
            <a:spLocks noGrp="1"/>
          </p:cNvSpPr>
          <p:nvPr>
            <p:ph type="title"/>
          </p:nvPr>
        </p:nvSpPr>
        <p:spPr>
          <a:xfrm>
            <a:off x="685800" y="685800"/>
            <a:ext cx="7772400" cy="1066800"/>
          </a:xfrm>
        </p:spPr>
        <p:txBody>
          <a:bodyPr/>
          <a:lstStyle/>
          <a:p>
            <a:r>
              <a:rPr lang="en-US" dirty="0"/>
              <a:t>Introduction</a:t>
            </a:r>
          </a:p>
        </p:txBody>
      </p:sp>
      <p:sp>
        <p:nvSpPr>
          <p:cNvPr id="12" name="矩形 11">
            <a:extLst>
              <a:ext uri="{FF2B5EF4-FFF2-40B4-BE49-F238E27FC236}">
                <a16:creationId xmlns:a16="http://schemas.microsoft.com/office/drawing/2014/main" id="{2E6A4849-FB6E-4051-A9D6-D8DA301E99DD}"/>
              </a:ext>
            </a:extLst>
          </p:cNvPr>
          <p:cNvSpPr/>
          <p:nvPr/>
        </p:nvSpPr>
        <p:spPr>
          <a:xfrm>
            <a:off x="93136" y="1772816"/>
            <a:ext cx="8640960" cy="3016210"/>
          </a:xfrm>
          <a:prstGeom prst="rect">
            <a:avLst/>
          </a:prstGeom>
        </p:spPr>
        <p:txBody>
          <a:bodyPr wrap="square">
            <a:spAutoFit/>
          </a:bodyPr>
          <a:lstStyle/>
          <a:p>
            <a:pPr marL="800100" lvl="1" indent="-342900" algn="just">
              <a:spcBef>
                <a:spcPts val="300"/>
              </a:spcBef>
              <a:spcAft>
                <a:spcPts val="300"/>
              </a:spcAft>
              <a:buFont typeface="Arial" panose="020B0604020202020204" pitchFamily="34" charset="0"/>
              <a:buChar char="•"/>
            </a:pPr>
            <a:r>
              <a:rPr lang="en-US" altLang="zh-CN" sz="2000" b="1" dirty="0"/>
              <a:t>To avoid the functional failure caused by the RMA changing (e.g., </a:t>
            </a:r>
            <a:r>
              <a:rPr lang="en-US" altLang="zh-CN" sz="2000" b="1" kern="0" dirty="0">
                <a:solidFill>
                  <a:srgbClr val="000000"/>
                </a:solidFill>
                <a:latin typeface="Times New Roman"/>
                <a:sym typeface="+mn-ea"/>
              </a:rPr>
              <a:t>(re)association rejection,</a:t>
            </a:r>
            <a:r>
              <a:rPr lang="zh-CN" altLang="en-US" sz="2000" b="1" kern="0" dirty="0">
                <a:solidFill>
                  <a:srgbClr val="000000"/>
                </a:solidFill>
                <a:latin typeface="Times New Roman"/>
                <a:sym typeface="+mn-ea"/>
              </a:rPr>
              <a:t> </a:t>
            </a:r>
            <a:r>
              <a:rPr lang="en-US" altLang="zh-CN" sz="2000" b="1" kern="0" dirty="0">
                <a:solidFill>
                  <a:srgbClr val="000000"/>
                </a:solidFill>
                <a:latin typeface="Times New Roman"/>
                <a:sym typeface="+mn-ea"/>
              </a:rPr>
              <a:t>BSS transition failure, post-association access control failure , post-association failure for home automation</a:t>
            </a:r>
            <a:r>
              <a:rPr lang="en-US" altLang="zh-CN" sz="2000" b="1" dirty="0"/>
              <a:t>),  this contribution introduces the ‘</a:t>
            </a:r>
            <a:r>
              <a:rPr lang="en-US" altLang="zh-CN" sz="2000" b="1" dirty="0">
                <a:solidFill>
                  <a:srgbClr val="FF0000"/>
                </a:solidFill>
              </a:rPr>
              <a:t>address signature</a:t>
            </a:r>
            <a:r>
              <a:rPr lang="en-US" altLang="zh-CN" sz="2000" b="1" dirty="0"/>
              <a:t>’ method for the station identification.</a:t>
            </a:r>
          </a:p>
          <a:p>
            <a:pPr marL="800100" lvl="1" indent="-342900" algn="just">
              <a:spcBef>
                <a:spcPts val="300"/>
              </a:spcBef>
              <a:spcAft>
                <a:spcPts val="300"/>
              </a:spcAft>
              <a:buFont typeface="Arial" panose="020B0604020202020204" pitchFamily="34" charset="0"/>
              <a:buChar char="•"/>
            </a:pPr>
            <a:r>
              <a:rPr lang="en-US" altLang="zh-CN" sz="2000" b="1" dirty="0"/>
              <a:t>For the STA using RMA, the ‘address signature’ can replace the MAC address role for STA identification, even if the STA changes MAC address among transmissions.</a:t>
            </a:r>
          </a:p>
          <a:p>
            <a:pPr marL="800100" lvl="1" indent="-342900" algn="just">
              <a:spcBef>
                <a:spcPts val="300"/>
              </a:spcBef>
              <a:spcAft>
                <a:spcPts val="300"/>
              </a:spcAft>
              <a:buFont typeface="Arial" panose="020B0604020202020204" pitchFamily="34" charset="0"/>
              <a:buChar char="•"/>
            </a:pPr>
            <a:endParaRPr lang="en-US" altLang="zh-CN" sz="2000" b="1" dirty="0"/>
          </a:p>
        </p:txBody>
      </p:sp>
      <p:sp>
        <p:nvSpPr>
          <p:cNvPr id="11" name="Rectangle 5">
            <a:extLst>
              <a:ext uri="{FF2B5EF4-FFF2-40B4-BE49-F238E27FC236}">
                <a16:creationId xmlns:a16="http://schemas.microsoft.com/office/drawing/2014/main" id="{4F42676A-8FA2-49EB-988E-BFEAB2364C0C}"/>
              </a:ext>
            </a:extLst>
          </p:cNvPr>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Tree>
    <p:extLst>
      <p:ext uri="{BB962C8B-B14F-4D97-AF65-F5344CB8AC3E}">
        <p14:creationId xmlns:p14="http://schemas.microsoft.com/office/powerpoint/2010/main" val="299255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3</a:t>
            </a:fld>
            <a:endParaRPr lang="en-GB" dirty="0"/>
          </a:p>
        </p:txBody>
      </p:sp>
      <p:sp>
        <p:nvSpPr>
          <p:cNvPr id="61" name="矩形 60">
            <a:extLst>
              <a:ext uri="{FF2B5EF4-FFF2-40B4-BE49-F238E27FC236}">
                <a16:creationId xmlns:a16="http://schemas.microsoft.com/office/drawing/2014/main" id="{12EB175C-0A4D-4C3B-9B9F-188352F0EADC}"/>
              </a:ext>
            </a:extLst>
          </p:cNvPr>
          <p:cNvSpPr/>
          <p:nvPr/>
        </p:nvSpPr>
        <p:spPr>
          <a:xfrm>
            <a:off x="161510" y="1704868"/>
            <a:ext cx="8820980" cy="2108269"/>
          </a:xfrm>
          <a:prstGeom prst="rect">
            <a:avLst/>
          </a:prstGeom>
        </p:spPr>
        <p:txBody>
          <a:bodyPr wrap="square">
            <a:spAutoFit/>
          </a:bodyPr>
          <a:lstStyle/>
          <a:p>
            <a:pPr marL="742950" lvl="1" indent="-285750" algn="just">
              <a:spcBef>
                <a:spcPts val="300"/>
              </a:spcBef>
              <a:spcAft>
                <a:spcPts val="300"/>
              </a:spcAft>
              <a:buFont typeface="Arial" panose="020B0604020202020204" pitchFamily="34" charset="0"/>
              <a:buChar char="•"/>
              <a:defRPr/>
            </a:pPr>
            <a:r>
              <a:rPr lang="en-US" altLang="zh-CN" sz="1800" b="1" kern="0" dirty="0">
                <a:latin typeface="Times New Roman"/>
                <a:sym typeface="+mn-ea"/>
              </a:rPr>
              <a:t>For home automation the automation system can be turned on when detecting the resident’s arrival. This resident’s arrival detection can be done through the MAC identification by the 802.11 network. However, when the STA </a:t>
            </a:r>
            <a:r>
              <a:rPr lang="en-US" altLang="zh-CN" sz="1800" b="1" kern="0" dirty="0">
                <a:solidFill>
                  <a:srgbClr val="000000"/>
                </a:solidFill>
                <a:latin typeface="Times New Roman"/>
                <a:sym typeface="+mn-ea"/>
              </a:rPr>
              <a:t>uses the randomized MAC, the 802.11 network cannot identify the STA, and this function would fail. </a:t>
            </a:r>
          </a:p>
          <a:p>
            <a:pPr marL="742950" lvl="1" indent="-285750" algn="just">
              <a:spcBef>
                <a:spcPts val="300"/>
              </a:spcBef>
              <a:spcAft>
                <a:spcPts val="300"/>
              </a:spcAft>
              <a:buFont typeface="Arial" panose="020B0604020202020204" pitchFamily="34" charset="0"/>
              <a:buChar char="•"/>
              <a:defRPr/>
            </a:pPr>
            <a:r>
              <a:rPr lang="en-US" altLang="zh-CN" sz="1800" b="1" kern="0" dirty="0">
                <a:solidFill>
                  <a:srgbClr val="000000"/>
                </a:solidFill>
                <a:latin typeface="Times New Roman"/>
                <a:sym typeface="+mn-ea"/>
              </a:rPr>
              <a:t>Therefore, when applying the MAC address identification for assisting home automation,  it needs a scheme to identify STA with RMA</a:t>
            </a:r>
          </a:p>
        </p:txBody>
      </p:sp>
      <p:sp>
        <p:nvSpPr>
          <p:cNvPr id="29" name="Title 1">
            <a:extLst>
              <a:ext uri="{FF2B5EF4-FFF2-40B4-BE49-F238E27FC236}">
                <a16:creationId xmlns:a16="http://schemas.microsoft.com/office/drawing/2014/main" id="{A2932FF5-21E8-4347-90D3-96B8973F18B4}"/>
              </a:ext>
            </a:extLst>
          </p:cNvPr>
          <p:cNvSpPr>
            <a:spLocks noGrp="1"/>
          </p:cNvSpPr>
          <p:nvPr>
            <p:ph type="title"/>
          </p:nvPr>
        </p:nvSpPr>
        <p:spPr>
          <a:xfrm>
            <a:off x="569706" y="1194681"/>
            <a:ext cx="7543800" cy="5535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marL="342900" indent="-342900" algn="l">
              <a:buFont typeface="Wingdings" panose="05000000000000000000" pitchFamily="2" charset="2"/>
              <a:buChar char="p"/>
            </a:pPr>
            <a:r>
              <a:rPr lang="en-US" altLang="ko-KR" sz="2000" dirty="0"/>
              <a:t>Home Automation Detection Assisting</a:t>
            </a:r>
            <a:endParaRPr lang="en-US" sz="2000" dirty="0"/>
          </a:p>
        </p:txBody>
      </p:sp>
      <p:sp>
        <p:nvSpPr>
          <p:cNvPr id="7" name="Title 1">
            <a:extLst>
              <a:ext uri="{FF2B5EF4-FFF2-40B4-BE49-F238E27FC236}">
                <a16:creationId xmlns:a16="http://schemas.microsoft.com/office/drawing/2014/main" id="{E00201E2-0AA6-4A6F-9C53-F7D63516DF2A}"/>
              </a:ext>
            </a:extLst>
          </p:cNvPr>
          <p:cNvSpPr txBox="1">
            <a:spLocks/>
          </p:cNvSpPr>
          <p:nvPr/>
        </p:nvSpPr>
        <p:spPr bwMode="auto">
          <a:xfrm>
            <a:off x="685800" y="404664"/>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Motivation</a:t>
            </a:r>
          </a:p>
        </p:txBody>
      </p:sp>
      <p:pic>
        <p:nvPicPr>
          <p:cNvPr id="2" name="图片 1"/>
          <p:cNvPicPr>
            <a:picLocks noChangeAspect="1"/>
          </p:cNvPicPr>
          <p:nvPr/>
        </p:nvPicPr>
        <p:blipFill>
          <a:blip r:embed="rId3"/>
          <a:stretch>
            <a:fillRect/>
          </a:stretch>
        </p:blipFill>
        <p:spPr>
          <a:xfrm>
            <a:off x="3063541" y="3794579"/>
            <a:ext cx="3016918" cy="2453821"/>
          </a:xfrm>
          <a:prstGeom prst="rect">
            <a:avLst/>
          </a:prstGeom>
        </p:spPr>
      </p:pic>
      <p:sp>
        <p:nvSpPr>
          <p:cNvPr id="9" name="Rectangle 5">
            <a:extLst>
              <a:ext uri="{FF2B5EF4-FFF2-40B4-BE49-F238E27FC236}">
                <a16:creationId xmlns:a16="http://schemas.microsoft.com/office/drawing/2014/main" id="{3364DD41-F310-4349-AC1B-4BDB31FDBE4F}"/>
              </a:ext>
            </a:extLst>
          </p:cNvPr>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Tree>
    <p:extLst>
      <p:ext uri="{BB962C8B-B14F-4D97-AF65-F5344CB8AC3E}">
        <p14:creationId xmlns:p14="http://schemas.microsoft.com/office/powerpoint/2010/main" val="151276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4</a:t>
            </a:fld>
            <a:endParaRPr lang="en-GB" dirty="0"/>
          </a:p>
        </p:txBody>
      </p:sp>
      <p:sp>
        <p:nvSpPr>
          <p:cNvPr id="10" name="Title 1">
            <a:extLst>
              <a:ext uri="{FF2B5EF4-FFF2-40B4-BE49-F238E27FC236}">
                <a16:creationId xmlns:a16="http://schemas.microsoft.com/office/drawing/2014/main" id="{E00201E2-0AA6-4A6F-9C53-F7D63516DF2A}"/>
              </a:ext>
            </a:extLst>
          </p:cNvPr>
          <p:cNvSpPr>
            <a:spLocks noGrp="1"/>
          </p:cNvSpPr>
          <p:nvPr>
            <p:ph type="title"/>
          </p:nvPr>
        </p:nvSpPr>
        <p:spPr>
          <a:xfrm>
            <a:off x="533400" y="1295400"/>
            <a:ext cx="3490589" cy="502831"/>
          </a:xfrm>
          <a:noFill/>
        </p:spPr>
        <p:txBody>
          <a:bodyPr/>
          <a:lstStyle/>
          <a:p>
            <a:pPr marL="342900" indent="-342900" algn="l">
              <a:buFont typeface="Wingdings" panose="05000000000000000000" pitchFamily="2" charset="2"/>
              <a:buChar char="p"/>
            </a:pPr>
            <a:r>
              <a:rPr lang="en-US" altLang="zh-CN" sz="2000" dirty="0">
                <a:sym typeface="+mn-ea"/>
              </a:rPr>
              <a:t>Router parental control</a:t>
            </a:r>
            <a:endParaRPr lang="en-US" sz="2000" dirty="0"/>
          </a:p>
        </p:txBody>
      </p:sp>
      <p:sp>
        <p:nvSpPr>
          <p:cNvPr id="61" name="矩形 60">
            <a:extLst>
              <a:ext uri="{FF2B5EF4-FFF2-40B4-BE49-F238E27FC236}">
                <a16:creationId xmlns:a16="http://schemas.microsoft.com/office/drawing/2014/main" id="{12EB175C-0A4D-4C3B-9B9F-188352F0EADC}"/>
              </a:ext>
            </a:extLst>
          </p:cNvPr>
          <p:cNvSpPr/>
          <p:nvPr/>
        </p:nvSpPr>
        <p:spPr>
          <a:xfrm>
            <a:off x="152401" y="1752600"/>
            <a:ext cx="8305800" cy="1554272"/>
          </a:xfrm>
          <a:prstGeom prst="rect">
            <a:avLst/>
          </a:prstGeom>
        </p:spPr>
        <p:txBody>
          <a:bodyPr wrap="square">
            <a:spAutoFit/>
          </a:bodyPr>
          <a:lstStyle/>
          <a:p>
            <a:pPr marL="742950" lvl="1" indent="-285750" algn="just">
              <a:spcBef>
                <a:spcPts val="300"/>
              </a:spcBef>
              <a:spcAft>
                <a:spcPts val="300"/>
              </a:spcAft>
              <a:buFont typeface="Arial" panose="020B0604020202020204" pitchFamily="34" charset="0"/>
              <a:buChar char="•"/>
              <a:defRPr/>
            </a:pPr>
            <a:r>
              <a:rPr lang="en-US" altLang="zh-CN" sz="1800" b="1" kern="0" dirty="0">
                <a:latin typeface="Times New Roman"/>
                <a:sym typeface="+mn-ea"/>
              </a:rPr>
              <a:t>802.11 routers offer ‘parental control’ option for the Internet access control.  It relies on the MAC to identify device. However, when the STA uses the randomized MAC,  this function would fail. </a:t>
            </a:r>
          </a:p>
          <a:p>
            <a:pPr marL="742950" lvl="1" indent="-285750" algn="just">
              <a:spcBef>
                <a:spcPts val="300"/>
              </a:spcBef>
              <a:spcAft>
                <a:spcPts val="300"/>
              </a:spcAft>
              <a:buFont typeface="Arial" panose="020B0604020202020204" pitchFamily="34" charset="0"/>
              <a:buChar char="•"/>
              <a:defRPr/>
            </a:pPr>
            <a:r>
              <a:rPr lang="en-US" altLang="zh-CN" sz="1800" b="1" kern="0" dirty="0">
                <a:latin typeface="Times New Roman"/>
                <a:sym typeface="+mn-ea"/>
              </a:rPr>
              <a:t>Therefore, when using the ‘parental control’ , it needs a scheme to uniquely identify STA with RMA</a:t>
            </a:r>
          </a:p>
        </p:txBody>
      </p:sp>
      <p:sp>
        <p:nvSpPr>
          <p:cNvPr id="7" name="Title 1">
            <a:extLst>
              <a:ext uri="{FF2B5EF4-FFF2-40B4-BE49-F238E27FC236}">
                <a16:creationId xmlns:a16="http://schemas.microsoft.com/office/drawing/2014/main" id="{E00201E2-0AA6-4A6F-9C53-F7D63516DF2A}"/>
              </a:ext>
            </a:extLst>
          </p:cNvPr>
          <p:cNvSpPr txBox="1">
            <a:spLocks/>
          </p:cNvSpPr>
          <p:nvPr/>
        </p:nvSpPr>
        <p:spPr bwMode="auto">
          <a:xfrm>
            <a:off x="685800" y="476672"/>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Motivation</a:t>
            </a:r>
          </a:p>
        </p:txBody>
      </p:sp>
      <p:pic>
        <p:nvPicPr>
          <p:cNvPr id="2" name="图片 1"/>
          <p:cNvPicPr>
            <a:picLocks noChangeAspect="1"/>
          </p:cNvPicPr>
          <p:nvPr/>
        </p:nvPicPr>
        <p:blipFill>
          <a:blip r:embed="rId3"/>
          <a:stretch>
            <a:fillRect/>
          </a:stretch>
        </p:blipFill>
        <p:spPr>
          <a:xfrm>
            <a:off x="3203848" y="3429000"/>
            <a:ext cx="3206155" cy="2733931"/>
          </a:xfrm>
          <a:prstGeom prst="rect">
            <a:avLst/>
          </a:prstGeom>
        </p:spPr>
      </p:pic>
      <p:sp>
        <p:nvSpPr>
          <p:cNvPr id="9" name="Rectangle 5">
            <a:extLst>
              <a:ext uri="{FF2B5EF4-FFF2-40B4-BE49-F238E27FC236}">
                <a16:creationId xmlns:a16="http://schemas.microsoft.com/office/drawing/2014/main" id="{B73E32BC-C33B-4C53-B010-0BCA0797509D}"/>
              </a:ext>
            </a:extLst>
          </p:cNvPr>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Tree>
    <p:extLst>
      <p:ext uri="{BB962C8B-B14F-4D97-AF65-F5344CB8AC3E}">
        <p14:creationId xmlns:p14="http://schemas.microsoft.com/office/powerpoint/2010/main" val="55371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5</a:t>
            </a:fld>
            <a:endParaRPr lang="en-GB" dirty="0"/>
          </a:p>
        </p:txBody>
      </p:sp>
      <p:sp>
        <p:nvSpPr>
          <p:cNvPr id="10" name="Title 1">
            <a:extLst>
              <a:ext uri="{FF2B5EF4-FFF2-40B4-BE49-F238E27FC236}">
                <a16:creationId xmlns:a16="http://schemas.microsoft.com/office/drawing/2014/main" id="{E00201E2-0AA6-4A6F-9C53-F7D63516DF2A}"/>
              </a:ext>
            </a:extLst>
          </p:cNvPr>
          <p:cNvSpPr>
            <a:spLocks noGrp="1"/>
          </p:cNvSpPr>
          <p:nvPr>
            <p:ph type="title"/>
          </p:nvPr>
        </p:nvSpPr>
        <p:spPr>
          <a:xfrm>
            <a:off x="685800" y="685800"/>
            <a:ext cx="7772400" cy="1066800"/>
          </a:xfrm>
          <a:noFill/>
        </p:spPr>
        <p:txBody>
          <a:bodyPr/>
          <a:lstStyle/>
          <a:p>
            <a:r>
              <a:rPr lang="en-US" altLang="zh-CN" dirty="0"/>
              <a:t>Background</a:t>
            </a:r>
            <a:br>
              <a:rPr lang="en-US" altLang="zh-CN" dirty="0"/>
            </a:br>
            <a:endParaRPr lang="en-US" baseline="30000" dirty="0"/>
          </a:p>
        </p:txBody>
      </p:sp>
      <p:sp>
        <p:nvSpPr>
          <p:cNvPr id="44" name="矩形 43">
            <a:extLst>
              <a:ext uri="{FF2B5EF4-FFF2-40B4-BE49-F238E27FC236}">
                <a16:creationId xmlns:a16="http://schemas.microsoft.com/office/drawing/2014/main" id="{8EAD2928-BAD0-423E-A90F-50CB0964CF09}"/>
              </a:ext>
            </a:extLst>
          </p:cNvPr>
          <p:cNvSpPr/>
          <p:nvPr/>
        </p:nvSpPr>
        <p:spPr>
          <a:xfrm>
            <a:off x="70278" y="4048542"/>
            <a:ext cx="8667067" cy="2123658"/>
          </a:xfrm>
          <a:prstGeom prst="rect">
            <a:avLst/>
          </a:prstGeom>
        </p:spPr>
        <p:txBody>
          <a:bodyPr wrap="square">
            <a:spAutoFit/>
          </a:bodyPr>
          <a:lstStyle/>
          <a:p>
            <a:pPr marL="742950" lvl="1" indent="-285750" algn="just">
              <a:spcBef>
                <a:spcPts val="300"/>
              </a:spcBef>
              <a:spcAft>
                <a:spcPts val="300"/>
              </a:spcAft>
              <a:buFont typeface="Wingdings" panose="05000000000000000000" pitchFamily="2" charset="2"/>
              <a:buChar char="p"/>
            </a:pPr>
            <a:r>
              <a:rPr lang="en-US" altLang="zh-CN" sz="1600" b="1" dirty="0">
                <a:solidFill>
                  <a:schemeClr val="tx2"/>
                </a:solidFill>
              </a:rPr>
              <a:t>Digital Signature[3]</a:t>
            </a:r>
            <a:endParaRPr lang="en-US" altLang="zh-CN" sz="1600" b="1" dirty="0"/>
          </a:p>
          <a:p>
            <a:pPr marL="742950" lvl="1" indent="-285750" algn="just">
              <a:spcBef>
                <a:spcPts val="300"/>
              </a:spcBef>
              <a:spcAft>
                <a:spcPts val="300"/>
              </a:spcAft>
              <a:buFont typeface="Arial" panose="020B0604020202020204" pitchFamily="34" charset="0"/>
              <a:buChar char="•"/>
            </a:pPr>
            <a:r>
              <a:rPr lang="en-US" altLang="zh-CN" sz="1600" b="1" dirty="0"/>
              <a:t>The STA has a pair of private key and public key, and the private key is never disclosed. The private key is used to generate the signature, and signature signed by the “private key” can be verified only by the “public key”.</a:t>
            </a:r>
          </a:p>
          <a:p>
            <a:pPr marL="742950" lvl="1" indent="-285750" algn="just">
              <a:spcBef>
                <a:spcPts val="300"/>
              </a:spcBef>
              <a:spcAft>
                <a:spcPts val="300"/>
              </a:spcAft>
              <a:buFont typeface="Arial" panose="020B0604020202020204" pitchFamily="34" charset="0"/>
              <a:buChar char="•"/>
            </a:pPr>
            <a:r>
              <a:rPr lang="en-US" altLang="zh-CN" sz="1600" b="1" dirty="0"/>
              <a:t> The STA transmits the public key to an AP.</a:t>
            </a:r>
          </a:p>
          <a:p>
            <a:pPr marL="742950" lvl="1" indent="-285750" algn="just">
              <a:spcBef>
                <a:spcPts val="300"/>
              </a:spcBef>
              <a:spcAft>
                <a:spcPts val="300"/>
              </a:spcAft>
              <a:buFont typeface="Arial" panose="020B0604020202020204" pitchFamily="34" charset="0"/>
              <a:buChar char="•"/>
            </a:pPr>
            <a:r>
              <a:rPr lang="en-US" altLang="zh-CN" sz="1600" b="1" dirty="0"/>
              <a:t>The STA generates its signature by its private key, and sends the signature to the AP.</a:t>
            </a:r>
          </a:p>
          <a:p>
            <a:pPr marL="742950" lvl="1" indent="-285750" algn="just">
              <a:spcBef>
                <a:spcPts val="300"/>
              </a:spcBef>
              <a:spcAft>
                <a:spcPts val="300"/>
              </a:spcAft>
              <a:buFont typeface="Arial" panose="020B0604020202020204" pitchFamily="34" charset="0"/>
              <a:buChar char="•"/>
            </a:pPr>
            <a:r>
              <a:rPr lang="en-US" altLang="zh-CN" sz="1600" b="1" dirty="0"/>
              <a:t>The AP  verifies the signature by the STA's public key.</a:t>
            </a:r>
          </a:p>
        </p:txBody>
      </p:sp>
      <p:sp>
        <p:nvSpPr>
          <p:cNvPr id="29" name="テキスト ボックス 6">
            <a:extLst>
              <a:ext uri="{FF2B5EF4-FFF2-40B4-BE49-F238E27FC236}">
                <a16:creationId xmlns:a16="http://schemas.microsoft.com/office/drawing/2014/main" id="{5D678BD9-F1A1-4D86-8E7D-E8B7C14A34D3}"/>
              </a:ext>
            </a:extLst>
          </p:cNvPr>
          <p:cNvSpPr txBox="1"/>
          <p:nvPr/>
        </p:nvSpPr>
        <p:spPr>
          <a:xfrm>
            <a:off x="1894557" y="2132596"/>
            <a:ext cx="853352" cy="400110"/>
          </a:xfrm>
          <a:prstGeom prst="rect">
            <a:avLst/>
          </a:prstGeom>
          <a:solidFill>
            <a:srgbClr val="4CD964"/>
          </a:solidFill>
          <a:ln w="25400" cap="flat" cmpd="sng" algn="ctr">
            <a:solidFill>
              <a:srgbClr val="4CD964">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STA</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cxnSp>
        <p:nvCxnSpPr>
          <p:cNvPr id="30" name="直線矢印コネクタ 7">
            <a:extLst>
              <a:ext uri="{FF2B5EF4-FFF2-40B4-BE49-F238E27FC236}">
                <a16:creationId xmlns:a16="http://schemas.microsoft.com/office/drawing/2014/main" id="{1462DA2F-B010-4CFA-9CFA-95DAA93B873D}"/>
              </a:ext>
            </a:extLst>
          </p:cNvPr>
          <p:cNvCxnSpPr>
            <a:cxnSpLocks/>
          </p:cNvCxnSpPr>
          <p:nvPr/>
        </p:nvCxnSpPr>
        <p:spPr bwMode="auto">
          <a:xfrm flipV="1">
            <a:off x="2783632" y="2360779"/>
            <a:ext cx="3240360" cy="14809"/>
          </a:xfrm>
          <a:prstGeom prst="straightConnector1">
            <a:avLst/>
          </a:prstGeom>
          <a:solidFill>
            <a:srgbClr val="00B8FF"/>
          </a:solidFill>
          <a:ln w="57150" cap="flat" cmpd="sng" algn="ctr">
            <a:solidFill>
              <a:srgbClr val="0079FF"/>
            </a:solidFill>
            <a:prstDash val="solid"/>
            <a:round/>
            <a:headEnd type="none" w="med" len="med"/>
            <a:tailEnd type="triangle"/>
          </a:ln>
          <a:effectLst/>
        </p:spPr>
      </p:cxnSp>
      <p:sp>
        <p:nvSpPr>
          <p:cNvPr id="36" name="テキスト ボックス 13">
            <a:extLst>
              <a:ext uri="{FF2B5EF4-FFF2-40B4-BE49-F238E27FC236}">
                <a16:creationId xmlns:a16="http://schemas.microsoft.com/office/drawing/2014/main" id="{5ECD0866-A0A7-45FB-A4AF-BC23E0EA58C6}"/>
              </a:ext>
            </a:extLst>
          </p:cNvPr>
          <p:cNvSpPr txBox="1"/>
          <p:nvPr/>
        </p:nvSpPr>
        <p:spPr>
          <a:xfrm>
            <a:off x="6117046" y="2132596"/>
            <a:ext cx="513282" cy="400110"/>
          </a:xfrm>
          <a:prstGeom prst="rect">
            <a:avLst/>
          </a:prstGeom>
          <a:solidFill>
            <a:srgbClr val="FF9500"/>
          </a:solidFill>
          <a:ln w="25400" cap="flat" cmpd="sng" algn="ctr">
            <a:solidFill>
              <a:srgbClr val="FF9500">
                <a:shade val="50000"/>
              </a:srgbClr>
            </a:solidFill>
            <a:prstDash val="solid"/>
          </a:ln>
          <a:effectLst/>
        </p:spPr>
        <p:txBody>
          <a:bodyPr wrap="none" rtlCol="0">
            <a:spAutoFit/>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AP</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pic>
        <p:nvPicPr>
          <p:cNvPr id="37" name="図 17">
            <a:extLst>
              <a:ext uri="{FF2B5EF4-FFF2-40B4-BE49-F238E27FC236}">
                <a16:creationId xmlns:a16="http://schemas.microsoft.com/office/drawing/2014/main" id="{A5DD703D-3504-4FC3-87C9-3694846B22E6}"/>
              </a:ext>
            </a:extLst>
          </p:cNvPr>
          <p:cNvPicPr>
            <a:picLocks noChangeAspect="1"/>
          </p:cNvPicPr>
          <p:nvPr/>
        </p:nvPicPr>
        <p:blipFill>
          <a:blip r:embed="rId3">
            <a:duotone>
              <a:prstClr val="black"/>
              <a:srgbClr val="4CD964">
                <a:tint val="45000"/>
                <a:satMod val="400000"/>
              </a:srgbClr>
            </a:duotone>
          </a:blip>
          <a:stretch>
            <a:fillRect/>
          </a:stretch>
        </p:blipFill>
        <p:spPr>
          <a:xfrm>
            <a:off x="6851900" y="2101340"/>
            <a:ext cx="456404" cy="456404"/>
          </a:xfrm>
          <a:prstGeom prst="rect">
            <a:avLst/>
          </a:prstGeom>
        </p:spPr>
      </p:pic>
      <p:pic>
        <p:nvPicPr>
          <p:cNvPr id="38" name="図 18">
            <a:extLst>
              <a:ext uri="{FF2B5EF4-FFF2-40B4-BE49-F238E27FC236}">
                <a16:creationId xmlns:a16="http://schemas.microsoft.com/office/drawing/2014/main" id="{71B934A0-3912-4C98-B664-423E469BC9FE}"/>
              </a:ext>
            </a:extLst>
          </p:cNvPr>
          <p:cNvPicPr>
            <a:picLocks noChangeAspect="1"/>
          </p:cNvPicPr>
          <p:nvPr/>
        </p:nvPicPr>
        <p:blipFill>
          <a:blip r:embed="rId4">
            <a:duotone>
              <a:prstClr val="black"/>
              <a:srgbClr val="4CD964">
                <a:tint val="45000"/>
                <a:satMod val="400000"/>
              </a:srgbClr>
            </a:duotone>
          </a:blip>
          <a:stretch>
            <a:fillRect/>
          </a:stretch>
        </p:blipFill>
        <p:spPr>
          <a:xfrm>
            <a:off x="2051720" y="2789186"/>
            <a:ext cx="594120" cy="594120"/>
          </a:xfrm>
          <a:prstGeom prst="rect">
            <a:avLst/>
          </a:prstGeom>
        </p:spPr>
      </p:pic>
      <p:pic>
        <p:nvPicPr>
          <p:cNvPr id="39" name="図 19">
            <a:extLst>
              <a:ext uri="{FF2B5EF4-FFF2-40B4-BE49-F238E27FC236}">
                <a16:creationId xmlns:a16="http://schemas.microsoft.com/office/drawing/2014/main" id="{24D417B5-F72A-4E69-950E-EE0A17AFF19F}"/>
              </a:ext>
            </a:extLst>
          </p:cNvPr>
          <p:cNvPicPr>
            <a:picLocks noChangeAspect="1"/>
          </p:cNvPicPr>
          <p:nvPr/>
        </p:nvPicPr>
        <p:blipFill>
          <a:blip r:embed="rId3">
            <a:duotone>
              <a:prstClr val="black"/>
              <a:srgbClr val="4CD964">
                <a:tint val="45000"/>
                <a:satMod val="400000"/>
              </a:srgbClr>
            </a:duotone>
          </a:blip>
          <a:stretch>
            <a:fillRect/>
          </a:stretch>
        </p:blipFill>
        <p:spPr>
          <a:xfrm>
            <a:off x="3052528" y="1524000"/>
            <a:ext cx="457458" cy="457458"/>
          </a:xfrm>
          <a:prstGeom prst="rect">
            <a:avLst/>
          </a:prstGeom>
        </p:spPr>
      </p:pic>
      <p:sp>
        <p:nvSpPr>
          <p:cNvPr id="40" name="正方形/長方形 21">
            <a:extLst>
              <a:ext uri="{FF2B5EF4-FFF2-40B4-BE49-F238E27FC236}">
                <a16:creationId xmlns:a16="http://schemas.microsoft.com/office/drawing/2014/main" id="{9B2EF2B3-30D6-44E0-93CA-748CEBCC570D}"/>
              </a:ext>
            </a:extLst>
          </p:cNvPr>
          <p:cNvSpPr/>
          <p:nvPr/>
        </p:nvSpPr>
        <p:spPr bwMode="auto">
          <a:xfrm>
            <a:off x="2998078" y="2659393"/>
            <a:ext cx="997858"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Data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41" name="正方形/長方形 22">
            <a:extLst>
              <a:ext uri="{FF2B5EF4-FFF2-40B4-BE49-F238E27FC236}">
                <a16:creationId xmlns:a16="http://schemas.microsoft.com/office/drawing/2014/main" id="{0B193A2A-3FA7-4A8D-9941-0A36EA77CD15}"/>
              </a:ext>
            </a:extLst>
          </p:cNvPr>
          <p:cNvSpPr/>
          <p:nvPr/>
        </p:nvSpPr>
        <p:spPr bwMode="auto">
          <a:xfrm>
            <a:off x="2998430" y="3086495"/>
            <a:ext cx="997506" cy="403951"/>
          </a:xfrm>
          <a:prstGeom prst="rect">
            <a:avLst/>
          </a:prstGeom>
          <a:gradFill rotWithShape="1">
            <a:gsLst>
              <a:gs pos="0">
                <a:srgbClr val="4CD964">
                  <a:tint val="50000"/>
                  <a:satMod val="300000"/>
                </a:srgbClr>
              </a:gs>
              <a:gs pos="35000">
                <a:srgbClr val="4CD964">
                  <a:tint val="37000"/>
                  <a:satMod val="300000"/>
                </a:srgbClr>
              </a:gs>
              <a:gs pos="100000">
                <a:srgbClr val="4CD964">
                  <a:tint val="15000"/>
                  <a:satMod val="350000"/>
                </a:srgbClr>
              </a:gs>
            </a:gsLst>
            <a:lin ang="16200000" scaled="1"/>
          </a:gradFill>
          <a:ln w="9525" cap="flat" cmpd="sng" algn="ctr">
            <a:solidFill>
              <a:srgbClr val="4CD964">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en-US" altLang="zh-CN"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42" name="フリーフォーム 23">
            <a:extLst>
              <a:ext uri="{FF2B5EF4-FFF2-40B4-BE49-F238E27FC236}">
                <a16:creationId xmlns:a16="http://schemas.microsoft.com/office/drawing/2014/main" id="{14D05CCE-0591-45B3-8B45-1F17BAEE1D5B}"/>
              </a:ext>
            </a:extLst>
          </p:cNvPr>
          <p:cNvSpPr/>
          <p:nvPr/>
        </p:nvSpPr>
        <p:spPr bwMode="auto">
          <a:xfrm>
            <a:off x="2515514" y="3546429"/>
            <a:ext cx="832350" cy="179486"/>
          </a:xfrm>
          <a:custGeom>
            <a:avLst/>
            <a:gdLst>
              <a:gd name="connsiteX0" fmla="*/ 0 w 757084"/>
              <a:gd name="connsiteY0" fmla="*/ 19664 h 236045"/>
              <a:gd name="connsiteX1" fmla="*/ 403123 w 757084"/>
              <a:gd name="connsiteY1" fmla="*/ 235974 h 236045"/>
              <a:gd name="connsiteX2" fmla="*/ 757084 w 757084"/>
              <a:gd name="connsiteY2" fmla="*/ 0 h 236045"/>
              <a:gd name="connsiteX3" fmla="*/ 757084 w 757084"/>
              <a:gd name="connsiteY3" fmla="*/ 0 h 236045"/>
            </a:gdLst>
            <a:ahLst/>
            <a:cxnLst>
              <a:cxn ang="0">
                <a:pos x="connsiteX0" y="connsiteY0"/>
              </a:cxn>
              <a:cxn ang="0">
                <a:pos x="connsiteX1" y="connsiteY1"/>
              </a:cxn>
              <a:cxn ang="0">
                <a:pos x="connsiteX2" y="connsiteY2"/>
              </a:cxn>
              <a:cxn ang="0">
                <a:pos x="connsiteX3" y="connsiteY3"/>
              </a:cxn>
            </a:cxnLst>
            <a:rect l="l" t="t" r="r" b="b"/>
            <a:pathLst>
              <a:path w="757084" h="236045">
                <a:moveTo>
                  <a:pt x="0" y="19664"/>
                </a:moveTo>
                <a:cubicBezTo>
                  <a:pt x="138471" y="129457"/>
                  <a:pt x="276942" y="239251"/>
                  <a:pt x="403123" y="235974"/>
                </a:cubicBezTo>
                <a:cubicBezTo>
                  <a:pt x="529304" y="232697"/>
                  <a:pt x="757084" y="0"/>
                  <a:pt x="757084" y="0"/>
                </a:cubicBezTo>
                <a:lnTo>
                  <a:pt x="757084" y="0"/>
                </a:ln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sp>
        <p:nvSpPr>
          <p:cNvPr id="46" name="フリーフォーム 26">
            <a:extLst>
              <a:ext uri="{FF2B5EF4-FFF2-40B4-BE49-F238E27FC236}">
                <a16:creationId xmlns:a16="http://schemas.microsoft.com/office/drawing/2014/main" id="{2C28C1A8-60CA-4FB5-8CBF-CED89BFC26C8}"/>
              </a:ext>
            </a:extLst>
          </p:cNvPr>
          <p:cNvSpPr/>
          <p:nvPr/>
        </p:nvSpPr>
        <p:spPr bwMode="auto">
          <a:xfrm>
            <a:off x="6923258" y="2394164"/>
            <a:ext cx="379641" cy="1187327"/>
          </a:xfrm>
          <a:custGeom>
            <a:avLst/>
            <a:gdLst>
              <a:gd name="connsiteX0" fmla="*/ 324465 w 379641"/>
              <a:gd name="connsiteY0" fmla="*/ 0 h 1170039"/>
              <a:gd name="connsiteX1" fmla="*/ 353961 w 379641"/>
              <a:gd name="connsiteY1" fmla="*/ 707923 h 1170039"/>
              <a:gd name="connsiteX2" fmla="*/ 0 w 379641"/>
              <a:gd name="connsiteY2" fmla="*/ 1170039 h 1170039"/>
            </a:gdLst>
            <a:ahLst/>
            <a:cxnLst>
              <a:cxn ang="0">
                <a:pos x="connsiteX0" y="connsiteY0"/>
              </a:cxn>
              <a:cxn ang="0">
                <a:pos x="connsiteX1" y="connsiteY1"/>
              </a:cxn>
              <a:cxn ang="0">
                <a:pos x="connsiteX2" y="connsiteY2"/>
              </a:cxn>
            </a:cxnLst>
            <a:rect l="l" t="t" r="r" b="b"/>
            <a:pathLst>
              <a:path w="379641" h="1170039">
                <a:moveTo>
                  <a:pt x="324465" y="0"/>
                </a:moveTo>
                <a:cubicBezTo>
                  <a:pt x="366251" y="256458"/>
                  <a:pt x="408038" y="512917"/>
                  <a:pt x="353961" y="707923"/>
                </a:cubicBezTo>
                <a:cubicBezTo>
                  <a:pt x="299884" y="902929"/>
                  <a:pt x="149942" y="1036484"/>
                  <a:pt x="0" y="1170039"/>
                </a:cubicBez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sp>
        <p:nvSpPr>
          <p:cNvPr id="47" name="テキスト ボックス 27">
            <a:extLst>
              <a:ext uri="{FF2B5EF4-FFF2-40B4-BE49-F238E27FC236}">
                <a16:creationId xmlns:a16="http://schemas.microsoft.com/office/drawing/2014/main" id="{B2D31F64-B528-445E-81A1-C3F85C429180}"/>
              </a:ext>
            </a:extLst>
          </p:cNvPr>
          <p:cNvSpPr txBox="1"/>
          <p:nvPr/>
        </p:nvSpPr>
        <p:spPr>
          <a:xfrm>
            <a:off x="1995003" y="3446126"/>
            <a:ext cx="561372" cy="338554"/>
          </a:xfrm>
          <a:prstGeom prst="rect">
            <a:avLst/>
          </a:prstGeom>
          <a:noFill/>
        </p:spPr>
        <p:txBody>
          <a:bodyPr wrap="non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Sign</a:t>
            </a:r>
            <a:endParaRPr kumimoji="1" lang="ja-JP" altLang="en-US" sz="1600" dirty="0">
              <a:solidFill>
                <a:srgbClr val="000000"/>
              </a:solidFill>
              <a:latin typeface="Times New Roman" pitchFamily="16" charset="0"/>
              <a:ea typeface="MS Gothic" charset="-128"/>
            </a:endParaRPr>
          </a:p>
        </p:txBody>
      </p:sp>
      <p:sp>
        <p:nvSpPr>
          <p:cNvPr id="48" name="テキスト ボックス 28">
            <a:extLst>
              <a:ext uri="{FF2B5EF4-FFF2-40B4-BE49-F238E27FC236}">
                <a16:creationId xmlns:a16="http://schemas.microsoft.com/office/drawing/2014/main" id="{1333BE1E-9E5E-43D8-AC9F-868434E0F1A0}"/>
              </a:ext>
            </a:extLst>
          </p:cNvPr>
          <p:cNvSpPr txBox="1"/>
          <p:nvPr/>
        </p:nvSpPr>
        <p:spPr>
          <a:xfrm>
            <a:off x="7338622" y="2792571"/>
            <a:ext cx="698909" cy="338554"/>
          </a:xfrm>
          <a:prstGeom prst="rect">
            <a:avLst/>
          </a:prstGeom>
          <a:noFill/>
        </p:spPr>
        <p:txBody>
          <a:bodyPr wrap="non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Verify</a:t>
            </a:r>
            <a:endParaRPr kumimoji="1" lang="ja-JP" altLang="en-US" sz="1600">
              <a:solidFill>
                <a:srgbClr val="000000"/>
              </a:solidFill>
              <a:latin typeface="Times New Roman" pitchFamily="16" charset="0"/>
              <a:ea typeface="MS Gothic" charset="-128"/>
            </a:endParaRPr>
          </a:p>
        </p:txBody>
      </p:sp>
      <p:sp>
        <p:nvSpPr>
          <p:cNvPr id="49" name="テキスト ボックス 30">
            <a:extLst>
              <a:ext uri="{FF2B5EF4-FFF2-40B4-BE49-F238E27FC236}">
                <a16:creationId xmlns:a16="http://schemas.microsoft.com/office/drawing/2014/main" id="{42B42036-BC18-440B-BA3B-B5A8C12945DD}"/>
              </a:ext>
            </a:extLst>
          </p:cNvPr>
          <p:cNvSpPr txBox="1"/>
          <p:nvPr/>
        </p:nvSpPr>
        <p:spPr>
          <a:xfrm>
            <a:off x="827584" y="2924535"/>
            <a:ext cx="1160895" cy="338554"/>
          </a:xfrm>
          <a:prstGeom prst="rect">
            <a:avLst/>
          </a:prstGeom>
          <a:noFill/>
        </p:spPr>
        <p:txBody>
          <a:bodyPr wrap="non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Private Key</a:t>
            </a:r>
            <a:endParaRPr kumimoji="1" lang="ja-JP" altLang="en-US" sz="1600" dirty="0">
              <a:solidFill>
                <a:srgbClr val="000000"/>
              </a:solidFill>
              <a:latin typeface="Times New Roman" pitchFamily="16" charset="0"/>
              <a:ea typeface="MS Gothic" charset="-128"/>
            </a:endParaRPr>
          </a:p>
        </p:txBody>
      </p:sp>
      <p:sp>
        <p:nvSpPr>
          <p:cNvPr id="50" name="テキスト ボックス 31">
            <a:extLst>
              <a:ext uri="{FF2B5EF4-FFF2-40B4-BE49-F238E27FC236}">
                <a16:creationId xmlns:a16="http://schemas.microsoft.com/office/drawing/2014/main" id="{7ACDFEEE-5BDC-4D5C-8971-4DE994494834}"/>
              </a:ext>
            </a:extLst>
          </p:cNvPr>
          <p:cNvSpPr txBox="1"/>
          <p:nvPr/>
        </p:nvSpPr>
        <p:spPr>
          <a:xfrm>
            <a:off x="2777201" y="1935833"/>
            <a:ext cx="1103187" cy="338554"/>
          </a:xfrm>
          <a:prstGeom prst="rect">
            <a:avLst/>
          </a:prstGeom>
          <a:noFill/>
        </p:spPr>
        <p:txBody>
          <a:bodyPr wrap="non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Public Key</a:t>
            </a:r>
            <a:endParaRPr kumimoji="1" lang="ja-JP" altLang="en-US" sz="1600" dirty="0">
              <a:solidFill>
                <a:srgbClr val="000000"/>
              </a:solidFill>
              <a:latin typeface="Times New Roman" pitchFamily="16" charset="0"/>
              <a:ea typeface="MS Gothic" charset="-128"/>
            </a:endParaRPr>
          </a:p>
        </p:txBody>
      </p:sp>
      <p:sp>
        <p:nvSpPr>
          <p:cNvPr id="51" name="正方形/長方形 21">
            <a:extLst>
              <a:ext uri="{FF2B5EF4-FFF2-40B4-BE49-F238E27FC236}">
                <a16:creationId xmlns:a16="http://schemas.microsoft.com/office/drawing/2014/main" id="{BE81A637-78A4-4895-9B28-285D933F5D3D}"/>
              </a:ext>
            </a:extLst>
          </p:cNvPr>
          <p:cNvSpPr/>
          <p:nvPr/>
        </p:nvSpPr>
        <p:spPr bwMode="auto">
          <a:xfrm>
            <a:off x="5870453" y="2862053"/>
            <a:ext cx="997858"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Data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52" name="正方形/長方形 22">
            <a:extLst>
              <a:ext uri="{FF2B5EF4-FFF2-40B4-BE49-F238E27FC236}">
                <a16:creationId xmlns:a16="http://schemas.microsoft.com/office/drawing/2014/main" id="{8D4263B3-EBCF-4282-A7F7-065D3F3B13BB}"/>
              </a:ext>
            </a:extLst>
          </p:cNvPr>
          <p:cNvSpPr/>
          <p:nvPr/>
        </p:nvSpPr>
        <p:spPr bwMode="auto">
          <a:xfrm>
            <a:off x="5870805" y="3289155"/>
            <a:ext cx="997506" cy="397013"/>
          </a:xfrm>
          <a:prstGeom prst="rect">
            <a:avLst/>
          </a:prstGeom>
          <a:gradFill rotWithShape="1">
            <a:gsLst>
              <a:gs pos="0">
                <a:srgbClr val="4CD964">
                  <a:tint val="50000"/>
                  <a:satMod val="300000"/>
                </a:srgbClr>
              </a:gs>
              <a:gs pos="35000">
                <a:srgbClr val="4CD964">
                  <a:tint val="37000"/>
                  <a:satMod val="300000"/>
                </a:srgbClr>
              </a:gs>
              <a:gs pos="100000">
                <a:srgbClr val="4CD964">
                  <a:tint val="15000"/>
                  <a:satMod val="350000"/>
                </a:srgbClr>
              </a:gs>
            </a:gsLst>
            <a:lin ang="16200000" scaled="1"/>
          </a:gradFill>
          <a:ln w="9525" cap="flat" cmpd="sng" algn="ctr">
            <a:solidFill>
              <a:srgbClr val="4CD964">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en-US" altLang="zh-CN"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25" name="Rectangle 5">
            <a:extLst>
              <a:ext uri="{FF2B5EF4-FFF2-40B4-BE49-F238E27FC236}">
                <a16:creationId xmlns:a16="http://schemas.microsoft.com/office/drawing/2014/main" id="{4BBF3180-9818-4844-8320-D303D42FBAE4}"/>
              </a:ext>
            </a:extLst>
          </p:cNvPr>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Tree>
    <p:extLst>
      <p:ext uri="{BB962C8B-B14F-4D97-AF65-F5344CB8AC3E}">
        <p14:creationId xmlns:p14="http://schemas.microsoft.com/office/powerpoint/2010/main" val="40904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6</a:t>
            </a:fld>
            <a:endParaRPr lang="en-GB" dirty="0"/>
          </a:p>
        </p:txBody>
      </p:sp>
      <p:sp>
        <p:nvSpPr>
          <p:cNvPr id="10" name="Title 1">
            <a:extLst>
              <a:ext uri="{FF2B5EF4-FFF2-40B4-BE49-F238E27FC236}">
                <a16:creationId xmlns:a16="http://schemas.microsoft.com/office/drawing/2014/main" id="{E00201E2-0AA6-4A6F-9C53-F7D63516DF2A}"/>
              </a:ext>
            </a:extLst>
          </p:cNvPr>
          <p:cNvSpPr>
            <a:spLocks noGrp="1"/>
          </p:cNvSpPr>
          <p:nvPr>
            <p:ph type="title"/>
          </p:nvPr>
        </p:nvSpPr>
        <p:spPr>
          <a:xfrm>
            <a:off x="685800" y="685800"/>
            <a:ext cx="7772400" cy="1066800"/>
          </a:xfrm>
        </p:spPr>
        <p:txBody>
          <a:bodyPr/>
          <a:lstStyle/>
          <a:p>
            <a:r>
              <a:rPr lang="en-US" dirty="0"/>
              <a:t>MAC Address Signature </a:t>
            </a:r>
            <a:r>
              <a:rPr lang="en-US" altLang="zh-CN" dirty="0"/>
              <a:t>Overview </a:t>
            </a:r>
            <a:r>
              <a:rPr kumimoji="1" lang="en-US" altLang="ja-JP" dirty="0"/>
              <a:t>(1)</a:t>
            </a:r>
            <a:endParaRPr lang="en-US" dirty="0"/>
          </a:p>
        </p:txBody>
      </p:sp>
      <p:sp>
        <p:nvSpPr>
          <p:cNvPr id="9" name="矩形 8">
            <a:extLst>
              <a:ext uri="{FF2B5EF4-FFF2-40B4-BE49-F238E27FC236}">
                <a16:creationId xmlns:a16="http://schemas.microsoft.com/office/drawing/2014/main" id="{75212C9B-4AA4-4329-A578-67A115E227BC}"/>
              </a:ext>
            </a:extLst>
          </p:cNvPr>
          <p:cNvSpPr/>
          <p:nvPr/>
        </p:nvSpPr>
        <p:spPr>
          <a:xfrm>
            <a:off x="0" y="4471991"/>
            <a:ext cx="9130493" cy="1077218"/>
          </a:xfrm>
          <a:prstGeom prst="rect">
            <a:avLst/>
          </a:prstGeom>
        </p:spPr>
        <p:txBody>
          <a:bodyPr wrap="square">
            <a:spAutoFit/>
          </a:bodyPr>
          <a:lstStyle/>
          <a:p>
            <a:pPr marL="742950" lvl="1" indent="-285750">
              <a:spcBef>
                <a:spcPts val="300"/>
              </a:spcBef>
              <a:spcAft>
                <a:spcPts val="300"/>
              </a:spcAft>
              <a:buFont typeface="Arial" panose="020B0604020202020204" pitchFamily="34" charset="0"/>
              <a:buChar char="•"/>
            </a:pPr>
            <a:r>
              <a:rPr lang="en-US" altLang="zh-CN" sz="1800" b="1" dirty="0"/>
              <a:t>The STA transmits its public key to an AP, and AP caches the public key.</a:t>
            </a:r>
          </a:p>
          <a:p>
            <a:pPr marL="742950" lvl="1" indent="-285750">
              <a:spcBef>
                <a:spcPts val="300"/>
              </a:spcBef>
              <a:spcAft>
                <a:spcPts val="300"/>
              </a:spcAft>
              <a:buFont typeface="Arial" panose="020B0604020202020204" pitchFamily="34" charset="0"/>
              <a:buChar char="•"/>
            </a:pPr>
            <a:r>
              <a:rPr lang="en-US" altLang="zh-CN" sz="1800" b="1" dirty="0"/>
              <a:t>The STA signs the RMA with its private key to generate an address signature.</a:t>
            </a:r>
          </a:p>
          <a:p>
            <a:pPr marL="742950" lvl="1" indent="-285750">
              <a:spcBef>
                <a:spcPts val="300"/>
              </a:spcBef>
              <a:spcAft>
                <a:spcPts val="300"/>
              </a:spcAft>
              <a:buFont typeface="Arial" panose="020B0604020202020204" pitchFamily="34" charset="0"/>
              <a:buChar char="•"/>
            </a:pPr>
            <a:r>
              <a:rPr lang="en-US" altLang="zh-CN" sz="1800" b="1" dirty="0"/>
              <a:t>The AP  verifies the Address signature by the STA's public key.</a:t>
            </a:r>
          </a:p>
        </p:txBody>
      </p:sp>
      <p:sp>
        <p:nvSpPr>
          <p:cNvPr id="11" name="テキスト ボックス 6">
            <a:extLst>
              <a:ext uri="{FF2B5EF4-FFF2-40B4-BE49-F238E27FC236}">
                <a16:creationId xmlns:a16="http://schemas.microsoft.com/office/drawing/2014/main" id="{D343495B-82F3-4AD4-8C49-0FF8A578906C}"/>
              </a:ext>
            </a:extLst>
          </p:cNvPr>
          <p:cNvSpPr txBox="1"/>
          <p:nvPr/>
        </p:nvSpPr>
        <p:spPr>
          <a:xfrm>
            <a:off x="1894557" y="2348009"/>
            <a:ext cx="853352" cy="400110"/>
          </a:xfrm>
          <a:prstGeom prst="rect">
            <a:avLst/>
          </a:prstGeom>
          <a:solidFill>
            <a:srgbClr val="4CD964"/>
          </a:solidFill>
          <a:ln w="25400" cap="flat" cmpd="sng" algn="ctr">
            <a:solidFill>
              <a:srgbClr val="4CD964">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STA</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cxnSp>
        <p:nvCxnSpPr>
          <p:cNvPr id="13" name="直線矢印コネクタ 7">
            <a:extLst>
              <a:ext uri="{FF2B5EF4-FFF2-40B4-BE49-F238E27FC236}">
                <a16:creationId xmlns:a16="http://schemas.microsoft.com/office/drawing/2014/main" id="{B7B4C31A-3BEA-4AAD-B8E7-3640F9AC1BA7}"/>
              </a:ext>
            </a:extLst>
          </p:cNvPr>
          <p:cNvCxnSpPr>
            <a:cxnSpLocks/>
          </p:cNvCxnSpPr>
          <p:nvPr/>
        </p:nvCxnSpPr>
        <p:spPr bwMode="auto">
          <a:xfrm flipV="1">
            <a:off x="2783632" y="2576192"/>
            <a:ext cx="3240360" cy="14809"/>
          </a:xfrm>
          <a:prstGeom prst="straightConnector1">
            <a:avLst/>
          </a:prstGeom>
          <a:solidFill>
            <a:srgbClr val="00B8FF"/>
          </a:solidFill>
          <a:ln w="57150" cap="flat" cmpd="sng" algn="ctr">
            <a:solidFill>
              <a:srgbClr val="0079FF"/>
            </a:solidFill>
            <a:prstDash val="solid"/>
            <a:round/>
            <a:headEnd type="none" w="med" len="med"/>
            <a:tailEnd type="triangle"/>
          </a:ln>
          <a:effectLst/>
        </p:spPr>
      </p:cxnSp>
      <p:sp>
        <p:nvSpPr>
          <p:cNvPr id="14" name="テキスト ボックス 13">
            <a:extLst>
              <a:ext uri="{FF2B5EF4-FFF2-40B4-BE49-F238E27FC236}">
                <a16:creationId xmlns:a16="http://schemas.microsoft.com/office/drawing/2014/main" id="{FCD5AB6E-C260-4F29-8038-7154E512A4B5}"/>
              </a:ext>
            </a:extLst>
          </p:cNvPr>
          <p:cNvSpPr txBox="1"/>
          <p:nvPr/>
        </p:nvSpPr>
        <p:spPr>
          <a:xfrm>
            <a:off x="6117046" y="2348009"/>
            <a:ext cx="513282" cy="400110"/>
          </a:xfrm>
          <a:prstGeom prst="rect">
            <a:avLst/>
          </a:prstGeom>
          <a:solidFill>
            <a:srgbClr val="FF9500"/>
          </a:solidFill>
          <a:ln w="25400" cap="flat" cmpd="sng" algn="ctr">
            <a:solidFill>
              <a:srgbClr val="FF9500">
                <a:shade val="50000"/>
              </a:srgbClr>
            </a:solidFill>
            <a:prstDash val="solid"/>
          </a:ln>
          <a:effectLst/>
        </p:spPr>
        <p:txBody>
          <a:bodyPr wrap="square" rtlCol="0">
            <a:spAutoFit/>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AP</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pic>
        <p:nvPicPr>
          <p:cNvPr id="15" name="図 17">
            <a:extLst>
              <a:ext uri="{FF2B5EF4-FFF2-40B4-BE49-F238E27FC236}">
                <a16:creationId xmlns:a16="http://schemas.microsoft.com/office/drawing/2014/main" id="{A82159F6-9BCB-4768-BF87-82FB59B8FF97}"/>
              </a:ext>
            </a:extLst>
          </p:cNvPr>
          <p:cNvPicPr>
            <a:picLocks noChangeAspect="1"/>
          </p:cNvPicPr>
          <p:nvPr/>
        </p:nvPicPr>
        <p:blipFill>
          <a:blip r:embed="rId3">
            <a:duotone>
              <a:prstClr val="black"/>
              <a:srgbClr val="4CD964">
                <a:tint val="45000"/>
                <a:satMod val="400000"/>
              </a:srgbClr>
            </a:duotone>
          </a:blip>
          <a:stretch>
            <a:fillRect/>
          </a:stretch>
        </p:blipFill>
        <p:spPr>
          <a:xfrm>
            <a:off x="6851900" y="2316753"/>
            <a:ext cx="456404" cy="456404"/>
          </a:xfrm>
          <a:prstGeom prst="rect">
            <a:avLst/>
          </a:prstGeom>
        </p:spPr>
      </p:pic>
      <p:pic>
        <p:nvPicPr>
          <p:cNvPr id="16" name="図 18">
            <a:extLst>
              <a:ext uri="{FF2B5EF4-FFF2-40B4-BE49-F238E27FC236}">
                <a16:creationId xmlns:a16="http://schemas.microsoft.com/office/drawing/2014/main" id="{667D1CD9-4B35-462C-8167-D886F32F34AD}"/>
              </a:ext>
            </a:extLst>
          </p:cNvPr>
          <p:cNvPicPr>
            <a:picLocks noChangeAspect="1"/>
          </p:cNvPicPr>
          <p:nvPr/>
        </p:nvPicPr>
        <p:blipFill>
          <a:blip r:embed="rId4">
            <a:duotone>
              <a:prstClr val="black"/>
              <a:srgbClr val="4CD964">
                <a:tint val="45000"/>
                <a:satMod val="400000"/>
              </a:srgbClr>
            </a:duotone>
          </a:blip>
          <a:stretch>
            <a:fillRect/>
          </a:stretch>
        </p:blipFill>
        <p:spPr>
          <a:xfrm>
            <a:off x="2051720" y="2851480"/>
            <a:ext cx="594120" cy="594120"/>
          </a:xfrm>
          <a:prstGeom prst="rect">
            <a:avLst/>
          </a:prstGeom>
        </p:spPr>
      </p:pic>
      <p:pic>
        <p:nvPicPr>
          <p:cNvPr id="17" name="図 19">
            <a:extLst>
              <a:ext uri="{FF2B5EF4-FFF2-40B4-BE49-F238E27FC236}">
                <a16:creationId xmlns:a16="http://schemas.microsoft.com/office/drawing/2014/main" id="{548398F0-A359-4117-A46C-2E9E4FC91796}"/>
              </a:ext>
            </a:extLst>
          </p:cNvPr>
          <p:cNvPicPr>
            <a:picLocks noChangeAspect="1"/>
          </p:cNvPicPr>
          <p:nvPr/>
        </p:nvPicPr>
        <p:blipFill>
          <a:blip r:embed="rId3">
            <a:duotone>
              <a:prstClr val="black"/>
              <a:srgbClr val="4CD964">
                <a:tint val="45000"/>
                <a:satMod val="400000"/>
              </a:srgbClr>
            </a:duotone>
          </a:blip>
          <a:stretch>
            <a:fillRect/>
          </a:stretch>
        </p:blipFill>
        <p:spPr>
          <a:xfrm>
            <a:off x="4307536" y="2676793"/>
            <a:ext cx="457458" cy="457458"/>
          </a:xfrm>
          <a:prstGeom prst="rect">
            <a:avLst/>
          </a:prstGeom>
        </p:spPr>
      </p:pic>
      <p:sp>
        <p:nvSpPr>
          <p:cNvPr id="18" name="正方形/長方形 21">
            <a:extLst>
              <a:ext uri="{FF2B5EF4-FFF2-40B4-BE49-F238E27FC236}">
                <a16:creationId xmlns:a16="http://schemas.microsoft.com/office/drawing/2014/main" id="{C9D70420-7CB2-4F3F-AB2E-B59D89A008CA}"/>
              </a:ext>
            </a:extLst>
          </p:cNvPr>
          <p:cNvSpPr/>
          <p:nvPr/>
        </p:nvSpPr>
        <p:spPr bwMode="auto">
          <a:xfrm>
            <a:off x="2998077" y="2679553"/>
            <a:ext cx="853351"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RMA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19" name="正方形/長方形 22">
            <a:extLst>
              <a:ext uri="{FF2B5EF4-FFF2-40B4-BE49-F238E27FC236}">
                <a16:creationId xmlns:a16="http://schemas.microsoft.com/office/drawing/2014/main" id="{B32AE3FA-7E80-4A04-BAB7-9D092441910C}"/>
              </a:ext>
            </a:extLst>
          </p:cNvPr>
          <p:cNvSpPr/>
          <p:nvPr/>
        </p:nvSpPr>
        <p:spPr bwMode="auto">
          <a:xfrm>
            <a:off x="2998431" y="3106655"/>
            <a:ext cx="868708" cy="527823"/>
          </a:xfrm>
          <a:prstGeom prst="rect">
            <a:avLst/>
          </a:prstGeom>
          <a:gradFill rotWithShape="1">
            <a:gsLst>
              <a:gs pos="0">
                <a:srgbClr val="4CD964">
                  <a:tint val="50000"/>
                  <a:satMod val="300000"/>
                </a:srgbClr>
              </a:gs>
              <a:gs pos="35000">
                <a:srgbClr val="4CD964">
                  <a:tint val="37000"/>
                  <a:satMod val="300000"/>
                </a:srgbClr>
              </a:gs>
              <a:gs pos="100000">
                <a:srgbClr val="4CD964">
                  <a:tint val="15000"/>
                  <a:satMod val="350000"/>
                </a:srgbClr>
              </a:gs>
            </a:gsLst>
            <a:lin ang="16200000" scaled="1"/>
          </a:gradFill>
          <a:ln w="9525" cap="flat" cmpd="sng" algn="ctr">
            <a:solidFill>
              <a:srgbClr val="4CD964">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Address</a:t>
            </a: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20" name="フリーフォーム 23">
            <a:extLst>
              <a:ext uri="{FF2B5EF4-FFF2-40B4-BE49-F238E27FC236}">
                <a16:creationId xmlns:a16="http://schemas.microsoft.com/office/drawing/2014/main" id="{828B3A00-F497-450F-8698-FBB805E9DD5B}"/>
              </a:ext>
            </a:extLst>
          </p:cNvPr>
          <p:cNvSpPr/>
          <p:nvPr/>
        </p:nvSpPr>
        <p:spPr bwMode="auto">
          <a:xfrm>
            <a:off x="2515514" y="3608723"/>
            <a:ext cx="832350" cy="179486"/>
          </a:xfrm>
          <a:custGeom>
            <a:avLst/>
            <a:gdLst>
              <a:gd name="connsiteX0" fmla="*/ 0 w 757084"/>
              <a:gd name="connsiteY0" fmla="*/ 19664 h 236045"/>
              <a:gd name="connsiteX1" fmla="*/ 403123 w 757084"/>
              <a:gd name="connsiteY1" fmla="*/ 235974 h 236045"/>
              <a:gd name="connsiteX2" fmla="*/ 757084 w 757084"/>
              <a:gd name="connsiteY2" fmla="*/ 0 h 236045"/>
              <a:gd name="connsiteX3" fmla="*/ 757084 w 757084"/>
              <a:gd name="connsiteY3" fmla="*/ 0 h 236045"/>
            </a:gdLst>
            <a:ahLst/>
            <a:cxnLst>
              <a:cxn ang="0">
                <a:pos x="connsiteX0" y="connsiteY0"/>
              </a:cxn>
              <a:cxn ang="0">
                <a:pos x="connsiteX1" y="connsiteY1"/>
              </a:cxn>
              <a:cxn ang="0">
                <a:pos x="connsiteX2" y="connsiteY2"/>
              </a:cxn>
              <a:cxn ang="0">
                <a:pos x="connsiteX3" y="connsiteY3"/>
              </a:cxn>
            </a:cxnLst>
            <a:rect l="l" t="t" r="r" b="b"/>
            <a:pathLst>
              <a:path w="757084" h="236045">
                <a:moveTo>
                  <a:pt x="0" y="19664"/>
                </a:moveTo>
                <a:cubicBezTo>
                  <a:pt x="138471" y="129457"/>
                  <a:pt x="276942" y="239251"/>
                  <a:pt x="403123" y="235974"/>
                </a:cubicBezTo>
                <a:cubicBezTo>
                  <a:pt x="529304" y="232697"/>
                  <a:pt x="757084" y="0"/>
                  <a:pt x="757084" y="0"/>
                </a:cubicBezTo>
                <a:lnTo>
                  <a:pt x="757084" y="0"/>
                </a:ln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sp>
        <p:nvSpPr>
          <p:cNvPr id="21" name="フリーフォーム 26">
            <a:extLst>
              <a:ext uri="{FF2B5EF4-FFF2-40B4-BE49-F238E27FC236}">
                <a16:creationId xmlns:a16="http://schemas.microsoft.com/office/drawing/2014/main" id="{0D8F6571-3C19-451F-992A-07E070B328EA}"/>
              </a:ext>
            </a:extLst>
          </p:cNvPr>
          <p:cNvSpPr/>
          <p:nvPr/>
        </p:nvSpPr>
        <p:spPr bwMode="auto">
          <a:xfrm>
            <a:off x="6919220" y="2609578"/>
            <a:ext cx="383679" cy="999146"/>
          </a:xfrm>
          <a:custGeom>
            <a:avLst/>
            <a:gdLst>
              <a:gd name="connsiteX0" fmla="*/ 324465 w 379641"/>
              <a:gd name="connsiteY0" fmla="*/ 0 h 1170039"/>
              <a:gd name="connsiteX1" fmla="*/ 353961 w 379641"/>
              <a:gd name="connsiteY1" fmla="*/ 707923 h 1170039"/>
              <a:gd name="connsiteX2" fmla="*/ 0 w 379641"/>
              <a:gd name="connsiteY2" fmla="*/ 1170039 h 1170039"/>
            </a:gdLst>
            <a:ahLst/>
            <a:cxnLst>
              <a:cxn ang="0">
                <a:pos x="connsiteX0" y="connsiteY0"/>
              </a:cxn>
              <a:cxn ang="0">
                <a:pos x="connsiteX1" y="connsiteY1"/>
              </a:cxn>
              <a:cxn ang="0">
                <a:pos x="connsiteX2" y="connsiteY2"/>
              </a:cxn>
            </a:cxnLst>
            <a:rect l="l" t="t" r="r" b="b"/>
            <a:pathLst>
              <a:path w="379641" h="1170039">
                <a:moveTo>
                  <a:pt x="324465" y="0"/>
                </a:moveTo>
                <a:cubicBezTo>
                  <a:pt x="366251" y="256458"/>
                  <a:pt x="408038" y="512917"/>
                  <a:pt x="353961" y="707923"/>
                </a:cubicBezTo>
                <a:cubicBezTo>
                  <a:pt x="299884" y="902929"/>
                  <a:pt x="149942" y="1036484"/>
                  <a:pt x="0" y="1170039"/>
                </a:cubicBez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sp>
        <p:nvSpPr>
          <p:cNvPr id="22" name="テキスト ボックス 27">
            <a:extLst>
              <a:ext uri="{FF2B5EF4-FFF2-40B4-BE49-F238E27FC236}">
                <a16:creationId xmlns:a16="http://schemas.microsoft.com/office/drawing/2014/main" id="{558156D6-1435-403C-9F22-EAD99D5A5076}"/>
              </a:ext>
            </a:extLst>
          </p:cNvPr>
          <p:cNvSpPr txBox="1"/>
          <p:nvPr/>
        </p:nvSpPr>
        <p:spPr>
          <a:xfrm>
            <a:off x="2667997" y="3810526"/>
            <a:ext cx="561372"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Sign</a:t>
            </a:r>
            <a:endParaRPr kumimoji="1" lang="ja-JP" altLang="en-US" sz="1600" dirty="0">
              <a:solidFill>
                <a:srgbClr val="000000"/>
              </a:solidFill>
              <a:latin typeface="Times New Roman" pitchFamily="16" charset="0"/>
              <a:ea typeface="MS Gothic" charset="-128"/>
            </a:endParaRPr>
          </a:p>
        </p:txBody>
      </p:sp>
      <p:sp>
        <p:nvSpPr>
          <p:cNvPr id="23" name="テキスト ボックス 28">
            <a:extLst>
              <a:ext uri="{FF2B5EF4-FFF2-40B4-BE49-F238E27FC236}">
                <a16:creationId xmlns:a16="http://schemas.microsoft.com/office/drawing/2014/main" id="{2E9B3BF6-F72B-4C69-83B1-D37154CDC3AC}"/>
              </a:ext>
            </a:extLst>
          </p:cNvPr>
          <p:cNvSpPr txBox="1"/>
          <p:nvPr/>
        </p:nvSpPr>
        <p:spPr>
          <a:xfrm>
            <a:off x="7236869" y="3108949"/>
            <a:ext cx="698909"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Verify</a:t>
            </a:r>
            <a:endParaRPr kumimoji="1" lang="ja-JP" altLang="en-US" sz="1600">
              <a:solidFill>
                <a:srgbClr val="000000"/>
              </a:solidFill>
              <a:latin typeface="Times New Roman" pitchFamily="16" charset="0"/>
              <a:ea typeface="MS Gothic" charset="-128"/>
            </a:endParaRPr>
          </a:p>
        </p:txBody>
      </p:sp>
      <p:sp>
        <p:nvSpPr>
          <p:cNvPr id="24" name="テキスト ボックス 30">
            <a:extLst>
              <a:ext uri="{FF2B5EF4-FFF2-40B4-BE49-F238E27FC236}">
                <a16:creationId xmlns:a16="http://schemas.microsoft.com/office/drawing/2014/main" id="{6D27A801-BC99-45FA-BE03-E46347D5236A}"/>
              </a:ext>
            </a:extLst>
          </p:cNvPr>
          <p:cNvSpPr txBox="1"/>
          <p:nvPr/>
        </p:nvSpPr>
        <p:spPr>
          <a:xfrm>
            <a:off x="827584" y="2986829"/>
            <a:ext cx="1160895"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Private Key</a:t>
            </a:r>
            <a:endParaRPr kumimoji="1" lang="ja-JP" altLang="en-US" sz="1600" dirty="0">
              <a:solidFill>
                <a:srgbClr val="000000"/>
              </a:solidFill>
              <a:latin typeface="Times New Roman" pitchFamily="16" charset="0"/>
              <a:ea typeface="MS Gothic" charset="-128"/>
            </a:endParaRPr>
          </a:p>
        </p:txBody>
      </p:sp>
      <p:sp>
        <p:nvSpPr>
          <p:cNvPr id="25" name="テキスト ボックス 31">
            <a:extLst>
              <a:ext uri="{FF2B5EF4-FFF2-40B4-BE49-F238E27FC236}">
                <a16:creationId xmlns:a16="http://schemas.microsoft.com/office/drawing/2014/main" id="{76B7366A-A1BC-4DB7-8058-C1463A252BEB}"/>
              </a:ext>
            </a:extLst>
          </p:cNvPr>
          <p:cNvSpPr txBox="1"/>
          <p:nvPr/>
        </p:nvSpPr>
        <p:spPr>
          <a:xfrm>
            <a:off x="4032209" y="3088626"/>
            <a:ext cx="1103187"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Public Key</a:t>
            </a:r>
            <a:endParaRPr kumimoji="1" lang="ja-JP" altLang="en-US" sz="1600" dirty="0">
              <a:solidFill>
                <a:srgbClr val="000000"/>
              </a:solidFill>
              <a:latin typeface="Times New Roman" pitchFamily="16" charset="0"/>
              <a:ea typeface="MS Gothic" charset="-128"/>
            </a:endParaRPr>
          </a:p>
        </p:txBody>
      </p:sp>
      <p:sp>
        <p:nvSpPr>
          <p:cNvPr id="50" name="正方形/長方形 21">
            <a:extLst>
              <a:ext uri="{FF2B5EF4-FFF2-40B4-BE49-F238E27FC236}">
                <a16:creationId xmlns:a16="http://schemas.microsoft.com/office/drawing/2014/main" id="{6BE5A12B-47A2-4217-A807-665956ECCC4F}"/>
              </a:ext>
            </a:extLst>
          </p:cNvPr>
          <p:cNvSpPr/>
          <p:nvPr/>
        </p:nvSpPr>
        <p:spPr bwMode="auto">
          <a:xfrm>
            <a:off x="6044753" y="2907559"/>
            <a:ext cx="868708"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RMA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51" name="正方形/長方形 22">
            <a:extLst>
              <a:ext uri="{FF2B5EF4-FFF2-40B4-BE49-F238E27FC236}">
                <a16:creationId xmlns:a16="http://schemas.microsoft.com/office/drawing/2014/main" id="{D8F004C8-5C5D-49A8-AA3A-E89243ADE426}"/>
              </a:ext>
            </a:extLst>
          </p:cNvPr>
          <p:cNvSpPr/>
          <p:nvPr/>
        </p:nvSpPr>
        <p:spPr bwMode="auto">
          <a:xfrm>
            <a:off x="6045107" y="3334661"/>
            <a:ext cx="868708" cy="527823"/>
          </a:xfrm>
          <a:prstGeom prst="rect">
            <a:avLst/>
          </a:prstGeom>
          <a:gradFill rotWithShape="1">
            <a:gsLst>
              <a:gs pos="0">
                <a:srgbClr val="4CD964">
                  <a:tint val="50000"/>
                  <a:satMod val="300000"/>
                </a:srgbClr>
              </a:gs>
              <a:gs pos="35000">
                <a:srgbClr val="4CD964">
                  <a:tint val="37000"/>
                  <a:satMod val="300000"/>
                </a:srgbClr>
              </a:gs>
              <a:gs pos="100000">
                <a:srgbClr val="4CD964">
                  <a:tint val="15000"/>
                  <a:satMod val="350000"/>
                </a:srgbClr>
              </a:gs>
            </a:gsLst>
            <a:lin ang="16200000" scaled="1"/>
          </a:gradFill>
          <a:ln w="9525" cap="flat" cmpd="sng" algn="ctr">
            <a:solidFill>
              <a:srgbClr val="4CD964">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Address</a:t>
            </a: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28" name="Rectangle 5">
            <a:extLst>
              <a:ext uri="{FF2B5EF4-FFF2-40B4-BE49-F238E27FC236}">
                <a16:creationId xmlns:a16="http://schemas.microsoft.com/office/drawing/2014/main" id="{39AF28F0-9A6D-4F4C-BBA9-9B8BC5B4FE78}"/>
              </a:ext>
            </a:extLst>
          </p:cNvPr>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Tree>
    <p:extLst>
      <p:ext uri="{BB962C8B-B14F-4D97-AF65-F5344CB8AC3E}">
        <p14:creationId xmlns:p14="http://schemas.microsoft.com/office/powerpoint/2010/main" val="169765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7</a:t>
            </a:fld>
            <a:endParaRPr lang="en-GB" dirty="0"/>
          </a:p>
        </p:txBody>
      </p:sp>
      <p:sp>
        <p:nvSpPr>
          <p:cNvPr id="9" name="矩形 8">
            <a:extLst>
              <a:ext uri="{FF2B5EF4-FFF2-40B4-BE49-F238E27FC236}">
                <a16:creationId xmlns:a16="http://schemas.microsoft.com/office/drawing/2014/main" id="{75212C9B-4AA4-4329-A578-67A115E227BC}"/>
              </a:ext>
            </a:extLst>
          </p:cNvPr>
          <p:cNvSpPr/>
          <p:nvPr/>
        </p:nvSpPr>
        <p:spPr>
          <a:xfrm>
            <a:off x="381000" y="5792308"/>
            <a:ext cx="8162925" cy="369332"/>
          </a:xfrm>
          <a:prstGeom prst="rect">
            <a:avLst/>
          </a:prstGeom>
        </p:spPr>
        <p:txBody>
          <a:bodyPr wrap="square">
            <a:spAutoFit/>
          </a:bodyPr>
          <a:lstStyle/>
          <a:p>
            <a:pPr marL="742950" lvl="1" indent="-285750">
              <a:spcBef>
                <a:spcPts val="300"/>
              </a:spcBef>
              <a:spcAft>
                <a:spcPts val="300"/>
              </a:spcAft>
              <a:buFont typeface="Arial" panose="020B0604020202020204" pitchFamily="34" charset="0"/>
              <a:buChar char="•"/>
            </a:pPr>
            <a:r>
              <a:rPr lang="en-US" altLang="zh-CN" sz="1800" b="1" dirty="0"/>
              <a:t>The AP distinguishes different STAs by STA's public key.</a:t>
            </a:r>
          </a:p>
        </p:txBody>
      </p:sp>
      <p:sp>
        <p:nvSpPr>
          <p:cNvPr id="11" name="テキスト ボックス 6">
            <a:extLst>
              <a:ext uri="{FF2B5EF4-FFF2-40B4-BE49-F238E27FC236}">
                <a16:creationId xmlns:a16="http://schemas.microsoft.com/office/drawing/2014/main" id="{D343495B-82F3-4AD4-8C49-0FF8A578906C}"/>
              </a:ext>
            </a:extLst>
          </p:cNvPr>
          <p:cNvSpPr txBox="1"/>
          <p:nvPr/>
        </p:nvSpPr>
        <p:spPr>
          <a:xfrm>
            <a:off x="1894557" y="1876080"/>
            <a:ext cx="853352" cy="400110"/>
          </a:xfrm>
          <a:prstGeom prst="rect">
            <a:avLst/>
          </a:prstGeom>
          <a:solidFill>
            <a:srgbClr val="4CD964"/>
          </a:solidFill>
          <a:ln w="25400" cap="flat" cmpd="sng" algn="ctr">
            <a:solidFill>
              <a:srgbClr val="4CD964">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STA</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cxnSp>
        <p:nvCxnSpPr>
          <p:cNvPr id="13" name="直線矢印コネクタ 7">
            <a:extLst>
              <a:ext uri="{FF2B5EF4-FFF2-40B4-BE49-F238E27FC236}">
                <a16:creationId xmlns:a16="http://schemas.microsoft.com/office/drawing/2014/main" id="{B7B4C31A-3BEA-4AAD-B8E7-3640F9AC1BA7}"/>
              </a:ext>
            </a:extLst>
          </p:cNvPr>
          <p:cNvCxnSpPr>
            <a:cxnSpLocks/>
          </p:cNvCxnSpPr>
          <p:nvPr/>
        </p:nvCxnSpPr>
        <p:spPr bwMode="auto">
          <a:xfrm flipV="1">
            <a:off x="2783632" y="2104263"/>
            <a:ext cx="3240360" cy="14809"/>
          </a:xfrm>
          <a:prstGeom prst="straightConnector1">
            <a:avLst/>
          </a:prstGeom>
          <a:solidFill>
            <a:srgbClr val="00B8FF"/>
          </a:solidFill>
          <a:ln w="57150" cap="flat" cmpd="sng" algn="ctr">
            <a:solidFill>
              <a:srgbClr val="0079FF"/>
            </a:solidFill>
            <a:prstDash val="solid"/>
            <a:round/>
            <a:headEnd type="none" w="med" len="med"/>
            <a:tailEnd type="triangle"/>
          </a:ln>
          <a:effectLst/>
        </p:spPr>
      </p:cxnSp>
      <p:sp>
        <p:nvSpPr>
          <p:cNvPr id="14" name="テキスト ボックス 13">
            <a:extLst>
              <a:ext uri="{FF2B5EF4-FFF2-40B4-BE49-F238E27FC236}">
                <a16:creationId xmlns:a16="http://schemas.microsoft.com/office/drawing/2014/main" id="{FCD5AB6E-C260-4F29-8038-7154E512A4B5}"/>
              </a:ext>
            </a:extLst>
          </p:cNvPr>
          <p:cNvSpPr txBox="1"/>
          <p:nvPr/>
        </p:nvSpPr>
        <p:spPr>
          <a:xfrm>
            <a:off x="6117046" y="1876080"/>
            <a:ext cx="615194" cy="400110"/>
          </a:xfrm>
          <a:prstGeom prst="rect">
            <a:avLst/>
          </a:prstGeom>
          <a:solidFill>
            <a:srgbClr val="FF9500"/>
          </a:solidFill>
          <a:ln w="25400" cap="flat" cmpd="sng" algn="ctr">
            <a:solidFill>
              <a:srgbClr val="FF9500">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AP</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pic>
        <p:nvPicPr>
          <p:cNvPr id="15" name="図 17">
            <a:extLst>
              <a:ext uri="{FF2B5EF4-FFF2-40B4-BE49-F238E27FC236}">
                <a16:creationId xmlns:a16="http://schemas.microsoft.com/office/drawing/2014/main" id="{A82159F6-9BCB-4768-BF87-82FB59B8FF97}"/>
              </a:ext>
            </a:extLst>
          </p:cNvPr>
          <p:cNvPicPr>
            <a:picLocks noChangeAspect="1"/>
          </p:cNvPicPr>
          <p:nvPr/>
        </p:nvPicPr>
        <p:blipFill>
          <a:blip r:embed="rId3">
            <a:duotone>
              <a:prstClr val="black"/>
              <a:srgbClr val="4CD964">
                <a:tint val="45000"/>
                <a:satMod val="400000"/>
              </a:srgbClr>
            </a:duotone>
          </a:blip>
          <a:stretch>
            <a:fillRect/>
          </a:stretch>
        </p:blipFill>
        <p:spPr>
          <a:xfrm>
            <a:off x="6851900" y="1844824"/>
            <a:ext cx="456404" cy="456404"/>
          </a:xfrm>
          <a:prstGeom prst="rect">
            <a:avLst/>
          </a:prstGeom>
        </p:spPr>
      </p:pic>
      <p:pic>
        <p:nvPicPr>
          <p:cNvPr id="16" name="図 18">
            <a:extLst>
              <a:ext uri="{FF2B5EF4-FFF2-40B4-BE49-F238E27FC236}">
                <a16:creationId xmlns:a16="http://schemas.microsoft.com/office/drawing/2014/main" id="{667D1CD9-4B35-462C-8167-D886F32F34AD}"/>
              </a:ext>
            </a:extLst>
          </p:cNvPr>
          <p:cNvPicPr>
            <a:picLocks noChangeAspect="1"/>
          </p:cNvPicPr>
          <p:nvPr/>
        </p:nvPicPr>
        <p:blipFill>
          <a:blip r:embed="rId4">
            <a:duotone>
              <a:prstClr val="black"/>
              <a:srgbClr val="4CD964">
                <a:tint val="45000"/>
                <a:satMod val="400000"/>
              </a:srgbClr>
            </a:duotone>
          </a:blip>
          <a:stretch>
            <a:fillRect/>
          </a:stretch>
        </p:blipFill>
        <p:spPr>
          <a:xfrm>
            <a:off x="1812304" y="2367981"/>
            <a:ext cx="594120" cy="594120"/>
          </a:xfrm>
          <a:prstGeom prst="rect">
            <a:avLst/>
          </a:prstGeom>
        </p:spPr>
      </p:pic>
      <p:pic>
        <p:nvPicPr>
          <p:cNvPr id="17" name="図 19">
            <a:extLst>
              <a:ext uri="{FF2B5EF4-FFF2-40B4-BE49-F238E27FC236}">
                <a16:creationId xmlns:a16="http://schemas.microsoft.com/office/drawing/2014/main" id="{548398F0-A359-4117-A46C-2E9E4FC91796}"/>
              </a:ext>
            </a:extLst>
          </p:cNvPr>
          <p:cNvPicPr>
            <a:picLocks noChangeAspect="1"/>
          </p:cNvPicPr>
          <p:nvPr/>
        </p:nvPicPr>
        <p:blipFill>
          <a:blip r:embed="rId3">
            <a:duotone>
              <a:prstClr val="black"/>
              <a:srgbClr val="4CD964">
                <a:tint val="45000"/>
                <a:satMod val="400000"/>
              </a:srgbClr>
            </a:duotone>
          </a:blip>
          <a:stretch>
            <a:fillRect/>
          </a:stretch>
        </p:blipFill>
        <p:spPr>
          <a:xfrm>
            <a:off x="4307536" y="2204864"/>
            <a:ext cx="457458" cy="457458"/>
          </a:xfrm>
          <a:prstGeom prst="rect">
            <a:avLst/>
          </a:prstGeom>
        </p:spPr>
      </p:pic>
      <p:sp>
        <p:nvSpPr>
          <p:cNvPr id="18" name="正方形/長方形 21">
            <a:extLst>
              <a:ext uri="{FF2B5EF4-FFF2-40B4-BE49-F238E27FC236}">
                <a16:creationId xmlns:a16="http://schemas.microsoft.com/office/drawing/2014/main" id="{C9D70420-7CB2-4F3F-AB2E-B59D89A008CA}"/>
              </a:ext>
            </a:extLst>
          </p:cNvPr>
          <p:cNvSpPr/>
          <p:nvPr/>
        </p:nvSpPr>
        <p:spPr bwMode="auto">
          <a:xfrm>
            <a:off x="2998077" y="2207624"/>
            <a:ext cx="853351"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RMA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19" name="正方形/長方形 22">
            <a:extLst>
              <a:ext uri="{FF2B5EF4-FFF2-40B4-BE49-F238E27FC236}">
                <a16:creationId xmlns:a16="http://schemas.microsoft.com/office/drawing/2014/main" id="{B32AE3FA-7E80-4A04-BAB7-9D092441910C}"/>
              </a:ext>
            </a:extLst>
          </p:cNvPr>
          <p:cNvSpPr/>
          <p:nvPr/>
        </p:nvSpPr>
        <p:spPr bwMode="auto">
          <a:xfrm>
            <a:off x="2998431" y="2634726"/>
            <a:ext cx="868708" cy="527823"/>
          </a:xfrm>
          <a:prstGeom prst="rect">
            <a:avLst/>
          </a:prstGeom>
          <a:gradFill rotWithShape="1">
            <a:gsLst>
              <a:gs pos="0">
                <a:srgbClr val="4CD964">
                  <a:tint val="50000"/>
                  <a:satMod val="300000"/>
                </a:srgbClr>
              </a:gs>
              <a:gs pos="35000">
                <a:srgbClr val="4CD964">
                  <a:tint val="37000"/>
                  <a:satMod val="300000"/>
                </a:srgbClr>
              </a:gs>
              <a:gs pos="100000">
                <a:srgbClr val="4CD964">
                  <a:tint val="15000"/>
                  <a:satMod val="350000"/>
                </a:srgbClr>
              </a:gs>
            </a:gsLst>
            <a:lin ang="16200000" scaled="1"/>
          </a:gradFill>
          <a:ln w="9525" cap="flat" cmpd="sng" algn="ctr">
            <a:solidFill>
              <a:srgbClr val="4CD964">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Address</a:t>
            </a: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20" name="フリーフォーム 23">
            <a:extLst>
              <a:ext uri="{FF2B5EF4-FFF2-40B4-BE49-F238E27FC236}">
                <a16:creationId xmlns:a16="http://schemas.microsoft.com/office/drawing/2014/main" id="{828B3A00-F497-450F-8698-FBB805E9DD5B}"/>
              </a:ext>
            </a:extLst>
          </p:cNvPr>
          <p:cNvSpPr/>
          <p:nvPr/>
        </p:nvSpPr>
        <p:spPr bwMode="auto">
          <a:xfrm>
            <a:off x="2214928" y="2975575"/>
            <a:ext cx="815716" cy="148546"/>
          </a:xfrm>
          <a:custGeom>
            <a:avLst/>
            <a:gdLst>
              <a:gd name="connsiteX0" fmla="*/ 0 w 757084"/>
              <a:gd name="connsiteY0" fmla="*/ 19664 h 236045"/>
              <a:gd name="connsiteX1" fmla="*/ 403123 w 757084"/>
              <a:gd name="connsiteY1" fmla="*/ 235974 h 236045"/>
              <a:gd name="connsiteX2" fmla="*/ 757084 w 757084"/>
              <a:gd name="connsiteY2" fmla="*/ 0 h 236045"/>
              <a:gd name="connsiteX3" fmla="*/ 757084 w 757084"/>
              <a:gd name="connsiteY3" fmla="*/ 0 h 236045"/>
            </a:gdLst>
            <a:ahLst/>
            <a:cxnLst>
              <a:cxn ang="0">
                <a:pos x="connsiteX0" y="connsiteY0"/>
              </a:cxn>
              <a:cxn ang="0">
                <a:pos x="connsiteX1" y="connsiteY1"/>
              </a:cxn>
              <a:cxn ang="0">
                <a:pos x="connsiteX2" y="connsiteY2"/>
              </a:cxn>
              <a:cxn ang="0">
                <a:pos x="connsiteX3" y="connsiteY3"/>
              </a:cxn>
            </a:cxnLst>
            <a:rect l="l" t="t" r="r" b="b"/>
            <a:pathLst>
              <a:path w="757084" h="236045">
                <a:moveTo>
                  <a:pt x="0" y="19664"/>
                </a:moveTo>
                <a:cubicBezTo>
                  <a:pt x="138471" y="129457"/>
                  <a:pt x="276942" y="239251"/>
                  <a:pt x="403123" y="235974"/>
                </a:cubicBezTo>
                <a:cubicBezTo>
                  <a:pt x="529304" y="232697"/>
                  <a:pt x="757084" y="0"/>
                  <a:pt x="757084" y="0"/>
                </a:cubicBezTo>
                <a:lnTo>
                  <a:pt x="757084" y="0"/>
                </a:ln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sp>
        <p:nvSpPr>
          <p:cNvPr id="21" name="フリーフォーム 26">
            <a:extLst>
              <a:ext uri="{FF2B5EF4-FFF2-40B4-BE49-F238E27FC236}">
                <a16:creationId xmlns:a16="http://schemas.microsoft.com/office/drawing/2014/main" id="{0D8F6571-3C19-451F-992A-07E070B328EA}"/>
              </a:ext>
            </a:extLst>
          </p:cNvPr>
          <p:cNvSpPr/>
          <p:nvPr/>
        </p:nvSpPr>
        <p:spPr bwMode="auto">
          <a:xfrm>
            <a:off x="6919220" y="2137649"/>
            <a:ext cx="383679" cy="999146"/>
          </a:xfrm>
          <a:custGeom>
            <a:avLst/>
            <a:gdLst>
              <a:gd name="connsiteX0" fmla="*/ 324465 w 379641"/>
              <a:gd name="connsiteY0" fmla="*/ 0 h 1170039"/>
              <a:gd name="connsiteX1" fmla="*/ 353961 w 379641"/>
              <a:gd name="connsiteY1" fmla="*/ 707923 h 1170039"/>
              <a:gd name="connsiteX2" fmla="*/ 0 w 379641"/>
              <a:gd name="connsiteY2" fmla="*/ 1170039 h 1170039"/>
            </a:gdLst>
            <a:ahLst/>
            <a:cxnLst>
              <a:cxn ang="0">
                <a:pos x="connsiteX0" y="connsiteY0"/>
              </a:cxn>
              <a:cxn ang="0">
                <a:pos x="connsiteX1" y="connsiteY1"/>
              </a:cxn>
              <a:cxn ang="0">
                <a:pos x="connsiteX2" y="connsiteY2"/>
              </a:cxn>
            </a:cxnLst>
            <a:rect l="l" t="t" r="r" b="b"/>
            <a:pathLst>
              <a:path w="379641" h="1170039">
                <a:moveTo>
                  <a:pt x="324465" y="0"/>
                </a:moveTo>
                <a:cubicBezTo>
                  <a:pt x="366251" y="256458"/>
                  <a:pt x="408038" y="512917"/>
                  <a:pt x="353961" y="707923"/>
                </a:cubicBezTo>
                <a:cubicBezTo>
                  <a:pt x="299884" y="902929"/>
                  <a:pt x="149942" y="1036484"/>
                  <a:pt x="0" y="1170039"/>
                </a:cubicBez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sp>
        <p:nvSpPr>
          <p:cNvPr id="22" name="テキスト ボックス 27">
            <a:extLst>
              <a:ext uri="{FF2B5EF4-FFF2-40B4-BE49-F238E27FC236}">
                <a16:creationId xmlns:a16="http://schemas.microsoft.com/office/drawing/2014/main" id="{558156D6-1435-403C-9F22-EAD99D5A5076}"/>
              </a:ext>
            </a:extLst>
          </p:cNvPr>
          <p:cNvSpPr txBox="1"/>
          <p:nvPr/>
        </p:nvSpPr>
        <p:spPr>
          <a:xfrm>
            <a:off x="2321233" y="3100100"/>
            <a:ext cx="561372"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Sign</a:t>
            </a:r>
            <a:endParaRPr kumimoji="1" lang="ja-JP" altLang="en-US" sz="1600" dirty="0">
              <a:solidFill>
                <a:srgbClr val="000000"/>
              </a:solidFill>
              <a:latin typeface="Times New Roman" pitchFamily="16" charset="0"/>
              <a:ea typeface="MS Gothic" charset="-128"/>
            </a:endParaRPr>
          </a:p>
        </p:txBody>
      </p:sp>
      <p:sp>
        <p:nvSpPr>
          <p:cNvPr id="23" name="テキスト ボックス 28">
            <a:extLst>
              <a:ext uri="{FF2B5EF4-FFF2-40B4-BE49-F238E27FC236}">
                <a16:creationId xmlns:a16="http://schemas.microsoft.com/office/drawing/2014/main" id="{2E9B3BF6-F72B-4C69-83B1-D37154CDC3AC}"/>
              </a:ext>
            </a:extLst>
          </p:cNvPr>
          <p:cNvSpPr txBox="1"/>
          <p:nvPr/>
        </p:nvSpPr>
        <p:spPr>
          <a:xfrm>
            <a:off x="7236869" y="2637020"/>
            <a:ext cx="698909"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Verify</a:t>
            </a:r>
            <a:endParaRPr kumimoji="1" lang="ja-JP" altLang="en-US" sz="1600">
              <a:solidFill>
                <a:srgbClr val="000000"/>
              </a:solidFill>
              <a:latin typeface="Times New Roman" pitchFamily="16" charset="0"/>
              <a:ea typeface="MS Gothic" charset="-128"/>
            </a:endParaRPr>
          </a:p>
        </p:txBody>
      </p:sp>
      <p:sp>
        <p:nvSpPr>
          <p:cNvPr id="24" name="テキスト ボックス 30">
            <a:extLst>
              <a:ext uri="{FF2B5EF4-FFF2-40B4-BE49-F238E27FC236}">
                <a16:creationId xmlns:a16="http://schemas.microsoft.com/office/drawing/2014/main" id="{6D27A801-BC99-45FA-BE03-E46347D5236A}"/>
              </a:ext>
            </a:extLst>
          </p:cNvPr>
          <p:cNvSpPr txBox="1"/>
          <p:nvPr/>
        </p:nvSpPr>
        <p:spPr>
          <a:xfrm>
            <a:off x="791459" y="2388212"/>
            <a:ext cx="1160895"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Private Key</a:t>
            </a:r>
            <a:endParaRPr kumimoji="1" lang="ja-JP" altLang="en-US" sz="1600" dirty="0">
              <a:solidFill>
                <a:srgbClr val="000000"/>
              </a:solidFill>
              <a:latin typeface="Times New Roman" pitchFamily="16" charset="0"/>
              <a:ea typeface="MS Gothic" charset="-128"/>
            </a:endParaRPr>
          </a:p>
        </p:txBody>
      </p:sp>
      <p:sp>
        <p:nvSpPr>
          <p:cNvPr id="25" name="テキスト ボックス 31">
            <a:extLst>
              <a:ext uri="{FF2B5EF4-FFF2-40B4-BE49-F238E27FC236}">
                <a16:creationId xmlns:a16="http://schemas.microsoft.com/office/drawing/2014/main" id="{76B7366A-A1BC-4DB7-8058-C1463A252BEB}"/>
              </a:ext>
            </a:extLst>
          </p:cNvPr>
          <p:cNvSpPr txBox="1"/>
          <p:nvPr/>
        </p:nvSpPr>
        <p:spPr>
          <a:xfrm>
            <a:off x="4032209" y="2616697"/>
            <a:ext cx="1103187"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Public Key</a:t>
            </a:r>
            <a:endParaRPr kumimoji="1" lang="ja-JP" altLang="en-US" sz="1600" dirty="0">
              <a:solidFill>
                <a:srgbClr val="000000"/>
              </a:solidFill>
              <a:latin typeface="Times New Roman" pitchFamily="16" charset="0"/>
              <a:ea typeface="MS Gothic" charset="-128"/>
            </a:endParaRPr>
          </a:p>
        </p:txBody>
      </p:sp>
      <p:sp>
        <p:nvSpPr>
          <p:cNvPr id="30" name="テキスト ボックス 6">
            <a:extLst>
              <a:ext uri="{FF2B5EF4-FFF2-40B4-BE49-F238E27FC236}">
                <a16:creationId xmlns:a16="http://schemas.microsoft.com/office/drawing/2014/main" id="{B3FC5B82-772E-420C-AB05-3B565897E071}"/>
              </a:ext>
            </a:extLst>
          </p:cNvPr>
          <p:cNvSpPr txBox="1"/>
          <p:nvPr/>
        </p:nvSpPr>
        <p:spPr>
          <a:xfrm>
            <a:off x="1985464" y="4021975"/>
            <a:ext cx="853352" cy="400110"/>
          </a:xfrm>
          <a:prstGeom prst="rect">
            <a:avLst/>
          </a:prstGeom>
          <a:solidFill>
            <a:schemeClr val="accent2">
              <a:lumMod val="60000"/>
              <a:lumOff val="40000"/>
            </a:schemeClr>
          </a:solidFill>
          <a:ln w="25400" cap="flat" cmpd="sng" algn="ctr">
            <a:solidFill>
              <a:schemeClr val="accent2">
                <a:lumMod val="75000"/>
              </a:scheme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STA</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cxnSp>
        <p:nvCxnSpPr>
          <p:cNvPr id="31" name="直線矢印コネクタ 7">
            <a:extLst>
              <a:ext uri="{FF2B5EF4-FFF2-40B4-BE49-F238E27FC236}">
                <a16:creationId xmlns:a16="http://schemas.microsoft.com/office/drawing/2014/main" id="{6A13911D-9F9E-416C-8832-DDC348A93B65}"/>
              </a:ext>
            </a:extLst>
          </p:cNvPr>
          <p:cNvCxnSpPr>
            <a:cxnSpLocks/>
          </p:cNvCxnSpPr>
          <p:nvPr/>
        </p:nvCxnSpPr>
        <p:spPr bwMode="auto">
          <a:xfrm flipV="1">
            <a:off x="2874539" y="2514900"/>
            <a:ext cx="3149453" cy="1750068"/>
          </a:xfrm>
          <a:prstGeom prst="straightConnector1">
            <a:avLst/>
          </a:prstGeom>
          <a:solidFill>
            <a:srgbClr val="00B8FF"/>
          </a:solidFill>
          <a:ln w="57150" cap="flat" cmpd="sng" algn="ctr">
            <a:solidFill>
              <a:srgbClr val="0079FF"/>
            </a:solidFill>
            <a:prstDash val="solid"/>
            <a:round/>
            <a:headEnd type="none" w="med" len="med"/>
            <a:tailEnd type="triangle"/>
          </a:ln>
          <a:effectLst/>
        </p:spPr>
      </p:cxnSp>
      <p:sp>
        <p:nvSpPr>
          <p:cNvPr id="34" name="正方形/長方形 21">
            <a:extLst>
              <a:ext uri="{FF2B5EF4-FFF2-40B4-BE49-F238E27FC236}">
                <a16:creationId xmlns:a16="http://schemas.microsoft.com/office/drawing/2014/main" id="{3FEC5ED1-F423-4960-91BD-B5E321042B48}"/>
              </a:ext>
            </a:extLst>
          </p:cNvPr>
          <p:cNvSpPr/>
          <p:nvPr/>
        </p:nvSpPr>
        <p:spPr bwMode="auto">
          <a:xfrm>
            <a:off x="3088985" y="4353519"/>
            <a:ext cx="938506"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RMA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35" name="正方形/長方形 22">
            <a:extLst>
              <a:ext uri="{FF2B5EF4-FFF2-40B4-BE49-F238E27FC236}">
                <a16:creationId xmlns:a16="http://schemas.microsoft.com/office/drawing/2014/main" id="{ACDCE2FC-A8BA-4358-B099-A8E5FCAE9C26}"/>
              </a:ext>
            </a:extLst>
          </p:cNvPr>
          <p:cNvSpPr/>
          <p:nvPr/>
        </p:nvSpPr>
        <p:spPr bwMode="auto">
          <a:xfrm>
            <a:off x="3089338" y="4780621"/>
            <a:ext cx="938154" cy="527823"/>
          </a:xfrm>
          <a:prstGeom prst="rect">
            <a:avLst/>
          </a:prstGeom>
          <a:solidFill>
            <a:schemeClr val="accent2">
              <a:lumMod val="60000"/>
              <a:lumOff val="40000"/>
            </a:schemeClr>
          </a:solidFill>
          <a:ln w="9525" cap="flat" cmpd="sng" algn="ctr">
            <a:solidFill>
              <a:schemeClr val="accent2">
                <a:lumMod val="75000"/>
              </a:scheme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Address</a:t>
            </a: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36" name="フリーフォーム 23">
            <a:extLst>
              <a:ext uri="{FF2B5EF4-FFF2-40B4-BE49-F238E27FC236}">
                <a16:creationId xmlns:a16="http://schemas.microsoft.com/office/drawing/2014/main" id="{20D99EEC-4E32-41C0-BF3D-9D1D84AC9E67}"/>
              </a:ext>
            </a:extLst>
          </p:cNvPr>
          <p:cNvSpPr/>
          <p:nvPr/>
        </p:nvSpPr>
        <p:spPr bwMode="auto">
          <a:xfrm>
            <a:off x="2214928" y="5079170"/>
            <a:ext cx="874057" cy="202928"/>
          </a:xfrm>
          <a:custGeom>
            <a:avLst/>
            <a:gdLst>
              <a:gd name="connsiteX0" fmla="*/ 0 w 757084"/>
              <a:gd name="connsiteY0" fmla="*/ 19664 h 236045"/>
              <a:gd name="connsiteX1" fmla="*/ 403123 w 757084"/>
              <a:gd name="connsiteY1" fmla="*/ 235974 h 236045"/>
              <a:gd name="connsiteX2" fmla="*/ 757084 w 757084"/>
              <a:gd name="connsiteY2" fmla="*/ 0 h 236045"/>
              <a:gd name="connsiteX3" fmla="*/ 757084 w 757084"/>
              <a:gd name="connsiteY3" fmla="*/ 0 h 236045"/>
            </a:gdLst>
            <a:ahLst/>
            <a:cxnLst>
              <a:cxn ang="0">
                <a:pos x="connsiteX0" y="connsiteY0"/>
              </a:cxn>
              <a:cxn ang="0">
                <a:pos x="connsiteX1" y="connsiteY1"/>
              </a:cxn>
              <a:cxn ang="0">
                <a:pos x="connsiteX2" y="connsiteY2"/>
              </a:cxn>
              <a:cxn ang="0">
                <a:pos x="connsiteX3" y="connsiteY3"/>
              </a:cxn>
            </a:cxnLst>
            <a:rect l="l" t="t" r="r" b="b"/>
            <a:pathLst>
              <a:path w="757084" h="236045">
                <a:moveTo>
                  <a:pt x="0" y="19664"/>
                </a:moveTo>
                <a:cubicBezTo>
                  <a:pt x="138471" y="129457"/>
                  <a:pt x="276942" y="239251"/>
                  <a:pt x="403123" y="235974"/>
                </a:cubicBezTo>
                <a:cubicBezTo>
                  <a:pt x="529304" y="232697"/>
                  <a:pt x="757084" y="0"/>
                  <a:pt x="757084" y="0"/>
                </a:cubicBezTo>
                <a:lnTo>
                  <a:pt x="757084" y="0"/>
                </a:ln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sp>
        <p:nvSpPr>
          <p:cNvPr id="37" name="テキスト ボックス 27">
            <a:extLst>
              <a:ext uri="{FF2B5EF4-FFF2-40B4-BE49-F238E27FC236}">
                <a16:creationId xmlns:a16="http://schemas.microsoft.com/office/drawing/2014/main" id="{6745FF25-2BA4-4DBF-856B-463175D6F96C}"/>
              </a:ext>
            </a:extLst>
          </p:cNvPr>
          <p:cNvSpPr txBox="1"/>
          <p:nvPr/>
        </p:nvSpPr>
        <p:spPr>
          <a:xfrm>
            <a:off x="2499912" y="5282690"/>
            <a:ext cx="561372"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Sign</a:t>
            </a:r>
            <a:endParaRPr kumimoji="1" lang="ja-JP" altLang="en-US" sz="1600" dirty="0">
              <a:solidFill>
                <a:srgbClr val="000000"/>
              </a:solidFill>
              <a:latin typeface="Times New Roman" pitchFamily="16" charset="0"/>
              <a:ea typeface="MS Gothic" charset="-128"/>
            </a:endParaRPr>
          </a:p>
        </p:txBody>
      </p:sp>
      <p:sp>
        <p:nvSpPr>
          <p:cNvPr id="38" name="テキスト ボックス 30">
            <a:extLst>
              <a:ext uri="{FF2B5EF4-FFF2-40B4-BE49-F238E27FC236}">
                <a16:creationId xmlns:a16="http://schemas.microsoft.com/office/drawing/2014/main" id="{8EAEF4D5-2530-4E50-95A5-FCE0B124F2D5}"/>
              </a:ext>
            </a:extLst>
          </p:cNvPr>
          <p:cNvSpPr txBox="1"/>
          <p:nvPr/>
        </p:nvSpPr>
        <p:spPr>
          <a:xfrm>
            <a:off x="786200" y="4389159"/>
            <a:ext cx="1160895"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Private Key</a:t>
            </a:r>
            <a:endParaRPr kumimoji="1" lang="ja-JP" altLang="en-US" sz="1600" dirty="0">
              <a:solidFill>
                <a:srgbClr val="000000"/>
              </a:solidFill>
              <a:latin typeface="Times New Roman" pitchFamily="16" charset="0"/>
              <a:ea typeface="MS Gothic" charset="-128"/>
            </a:endParaRPr>
          </a:p>
        </p:txBody>
      </p:sp>
      <p:sp>
        <p:nvSpPr>
          <p:cNvPr id="39" name="テキスト ボックス 31">
            <a:extLst>
              <a:ext uri="{FF2B5EF4-FFF2-40B4-BE49-F238E27FC236}">
                <a16:creationId xmlns:a16="http://schemas.microsoft.com/office/drawing/2014/main" id="{5AE666CC-FDDB-47D5-92B2-15CC8E0ADE89}"/>
              </a:ext>
            </a:extLst>
          </p:cNvPr>
          <p:cNvSpPr txBox="1"/>
          <p:nvPr/>
        </p:nvSpPr>
        <p:spPr>
          <a:xfrm>
            <a:off x="4027845" y="4053404"/>
            <a:ext cx="1103187"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Public Key</a:t>
            </a:r>
            <a:endParaRPr kumimoji="1" lang="ja-JP" altLang="en-US" sz="1600" dirty="0">
              <a:solidFill>
                <a:srgbClr val="000000"/>
              </a:solidFill>
              <a:latin typeface="Times New Roman" pitchFamily="16" charset="0"/>
              <a:ea typeface="MS Gothic" charset="-128"/>
            </a:endParaRPr>
          </a:p>
        </p:txBody>
      </p:sp>
      <p:pic>
        <p:nvPicPr>
          <p:cNvPr id="42" name="図 28">
            <a:extLst>
              <a:ext uri="{FF2B5EF4-FFF2-40B4-BE49-F238E27FC236}">
                <a16:creationId xmlns:a16="http://schemas.microsoft.com/office/drawing/2014/main" id="{1CA89DAD-61BE-4B97-A503-AE476EBA2514}"/>
              </a:ext>
            </a:extLst>
          </p:cNvPr>
          <p:cNvPicPr>
            <a:picLocks noChangeAspect="1"/>
          </p:cNvPicPr>
          <p:nvPr/>
        </p:nvPicPr>
        <p:blipFill>
          <a:blip r:embed="rId4">
            <a:duotone>
              <a:prstClr val="black"/>
              <a:srgbClr val="0079FF">
                <a:tint val="45000"/>
                <a:satMod val="400000"/>
              </a:srgbClr>
            </a:duotone>
          </a:blip>
          <a:stretch>
            <a:fillRect/>
          </a:stretch>
        </p:blipFill>
        <p:spPr>
          <a:xfrm>
            <a:off x="1885384" y="4437104"/>
            <a:ext cx="594120" cy="594120"/>
          </a:xfrm>
          <a:prstGeom prst="rect">
            <a:avLst/>
          </a:prstGeom>
        </p:spPr>
      </p:pic>
      <p:pic>
        <p:nvPicPr>
          <p:cNvPr id="43" name="図 26">
            <a:extLst>
              <a:ext uri="{FF2B5EF4-FFF2-40B4-BE49-F238E27FC236}">
                <a16:creationId xmlns:a16="http://schemas.microsoft.com/office/drawing/2014/main" id="{16B7F1F6-6D21-42A2-9555-488B97B60CB0}"/>
              </a:ext>
            </a:extLst>
          </p:cNvPr>
          <p:cNvPicPr>
            <a:picLocks noChangeAspect="1"/>
          </p:cNvPicPr>
          <p:nvPr/>
        </p:nvPicPr>
        <p:blipFill>
          <a:blip r:embed="rId3">
            <a:duotone>
              <a:prstClr val="black"/>
              <a:srgbClr val="0079FF">
                <a:tint val="45000"/>
                <a:satMod val="400000"/>
              </a:srgbClr>
            </a:duotone>
          </a:blip>
          <a:stretch>
            <a:fillRect/>
          </a:stretch>
        </p:blipFill>
        <p:spPr>
          <a:xfrm>
            <a:off x="4264707" y="3555780"/>
            <a:ext cx="456404" cy="456404"/>
          </a:xfrm>
          <a:prstGeom prst="rect">
            <a:avLst/>
          </a:prstGeom>
        </p:spPr>
      </p:pic>
      <p:sp>
        <p:nvSpPr>
          <p:cNvPr id="46" name="フリーフォーム 26">
            <a:extLst>
              <a:ext uri="{FF2B5EF4-FFF2-40B4-BE49-F238E27FC236}">
                <a16:creationId xmlns:a16="http://schemas.microsoft.com/office/drawing/2014/main" id="{7FC2DFF9-AD3C-4EB9-AD05-D84B60A51265}"/>
              </a:ext>
            </a:extLst>
          </p:cNvPr>
          <p:cNvSpPr/>
          <p:nvPr/>
        </p:nvSpPr>
        <p:spPr bwMode="auto">
          <a:xfrm rot="20700000">
            <a:off x="6687012" y="2294595"/>
            <a:ext cx="1449713" cy="1799618"/>
          </a:xfrm>
          <a:custGeom>
            <a:avLst/>
            <a:gdLst>
              <a:gd name="connsiteX0" fmla="*/ 324465 w 379641"/>
              <a:gd name="connsiteY0" fmla="*/ 0 h 1170039"/>
              <a:gd name="connsiteX1" fmla="*/ 353961 w 379641"/>
              <a:gd name="connsiteY1" fmla="*/ 707923 h 1170039"/>
              <a:gd name="connsiteX2" fmla="*/ 0 w 379641"/>
              <a:gd name="connsiteY2" fmla="*/ 1170039 h 1170039"/>
            </a:gdLst>
            <a:ahLst/>
            <a:cxnLst>
              <a:cxn ang="0">
                <a:pos x="connsiteX0" y="connsiteY0"/>
              </a:cxn>
              <a:cxn ang="0">
                <a:pos x="connsiteX1" y="connsiteY1"/>
              </a:cxn>
              <a:cxn ang="0">
                <a:pos x="connsiteX2" y="connsiteY2"/>
              </a:cxn>
            </a:cxnLst>
            <a:rect l="l" t="t" r="r" b="b"/>
            <a:pathLst>
              <a:path w="379641" h="1170039">
                <a:moveTo>
                  <a:pt x="324465" y="0"/>
                </a:moveTo>
                <a:cubicBezTo>
                  <a:pt x="366251" y="256458"/>
                  <a:pt x="408038" y="512917"/>
                  <a:pt x="353961" y="707923"/>
                </a:cubicBezTo>
                <a:cubicBezTo>
                  <a:pt x="299884" y="902929"/>
                  <a:pt x="149942" y="1036484"/>
                  <a:pt x="0" y="1170039"/>
                </a:cubicBezTo>
              </a:path>
            </a:pathLst>
          </a:custGeom>
          <a:noFill/>
          <a:ln w="38100" cap="flat" cmpd="sng" algn="ctr">
            <a:solidFill>
              <a:srgbClr val="5856D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2400" b="0" i="0" u="none" strike="noStrike" kern="0" cap="none" spc="0" normalizeH="0" baseline="0" noProof="0">
              <a:ln>
                <a:noFill/>
              </a:ln>
              <a:solidFill>
                <a:srgbClr val="FFFFFF"/>
              </a:solidFill>
              <a:effectLst/>
              <a:uLnTx/>
              <a:uFillTx/>
              <a:latin typeface="Times New Roman"/>
              <a:ea typeface="MS Gothic" charset="-128"/>
              <a:cs typeface="+mn-cs"/>
            </a:endParaRPr>
          </a:p>
        </p:txBody>
      </p:sp>
      <p:pic>
        <p:nvPicPr>
          <p:cNvPr id="47" name="図 26">
            <a:extLst>
              <a:ext uri="{FF2B5EF4-FFF2-40B4-BE49-F238E27FC236}">
                <a16:creationId xmlns:a16="http://schemas.microsoft.com/office/drawing/2014/main" id="{66085FF2-9943-4A50-B573-18D7B41AA345}"/>
              </a:ext>
            </a:extLst>
          </p:cNvPr>
          <p:cNvPicPr>
            <a:picLocks noChangeAspect="1"/>
          </p:cNvPicPr>
          <p:nvPr/>
        </p:nvPicPr>
        <p:blipFill>
          <a:blip r:embed="rId3">
            <a:duotone>
              <a:prstClr val="black"/>
              <a:srgbClr val="0079FF">
                <a:tint val="45000"/>
                <a:satMod val="400000"/>
              </a:srgbClr>
            </a:duotone>
          </a:blip>
          <a:stretch>
            <a:fillRect/>
          </a:stretch>
        </p:blipFill>
        <p:spPr>
          <a:xfrm>
            <a:off x="7357499" y="1853541"/>
            <a:ext cx="456404" cy="456404"/>
          </a:xfrm>
          <a:prstGeom prst="rect">
            <a:avLst/>
          </a:prstGeom>
        </p:spPr>
      </p:pic>
      <p:sp>
        <p:nvSpPr>
          <p:cNvPr id="49" name="テキスト ボックス 28">
            <a:extLst>
              <a:ext uri="{FF2B5EF4-FFF2-40B4-BE49-F238E27FC236}">
                <a16:creationId xmlns:a16="http://schemas.microsoft.com/office/drawing/2014/main" id="{4922FF8B-6938-46DB-9E32-C78AAF6D9D2F}"/>
              </a:ext>
            </a:extLst>
          </p:cNvPr>
          <p:cNvSpPr txBox="1"/>
          <p:nvPr/>
        </p:nvSpPr>
        <p:spPr>
          <a:xfrm>
            <a:off x="8086402" y="2616697"/>
            <a:ext cx="698909" cy="338554"/>
          </a:xfrm>
          <a:prstGeom prst="rect">
            <a:avLst/>
          </a:prstGeom>
          <a:noFill/>
        </p:spPr>
        <p:txBody>
          <a:bodyPr wrap="square" rtlCol="0">
            <a:spAutoFit/>
          </a:bodyPr>
          <a:lstStyle/>
          <a:p>
            <a:pPr defTabSz="449263">
              <a:buClr>
                <a:srgbClr val="000000"/>
              </a:buClr>
              <a:buSzPct val="100000"/>
              <a:buFont typeface="Times New Roman" pitchFamily="16" charset="0"/>
              <a:buNone/>
            </a:pPr>
            <a:r>
              <a:rPr kumimoji="1" lang="en-US" altLang="ja-JP" sz="1600" dirty="0">
                <a:solidFill>
                  <a:srgbClr val="000000"/>
                </a:solidFill>
                <a:latin typeface="Times New Roman" pitchFamily="16" charset="0"/>
                <a:ea typeface="MS Gothic" charset="-128"/>
              </a:rPr>
              <a:t>Verify</a:t>
            </a:r>
            <a:endParaRPr kumimoji="1" lang="ja-JP" altLang="en-US" sz="1600">
              <a:solidFill>
                <a:srgbClr val="000000"/>
              </a:solidFill>
              <a:latin typeface="Times New Roman" pitchFamily="16" charset="0"/>
              <a:ea typeface="MS Gothic" charset="-128"/>
            </a:endParaRPr>
          </a:p>
        </p:txBody>
      </p:sp>
      <p:sp>
        <p:nvSpPr>
          <p:cNvPr id="50" name="正方形/長方形 21">
            <a:extLst>
              <a:ext uri="{FF2B5EF4-FFF2-40B4-BE49-F238E27FC236}">
                <a16:creationId xmlns:a16="http://schemas.microsoft.com/office/drawing/2014/main" id="{6BE5A12B-47A2-4217-A807-665956ECCC4F}"/>
              </a:ext>
            </a:extLst>
          </p:cNvPr>
          <p:cNvSpPr/>
          <p:nvPr/>
        </p:nvSpPr>
        <p:spPr bwMode="auto">
          <a:xfrm>
            <a:off x="6044753" y="2435630"/>
            <a:ext cx="868708"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RMA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51" name="正方形/長方形 22">
            <a:extLst>
              <a:ext uri="{FF2B5EF4-FFF2-40B4-BE49-F238E27FC236}">
                <a16:creationId xmlns:a16="http://schemas.microsoft.com/office/drawing/2014/main" id="{D8F004C8-5C5D-49A8-AA3A-E89243ADE426}"/>
              </a:ext>
            </a:extLst>
          </p:cNvPr>
          <p:cNvSpPr/>
          <p:nvPr/>
        </p:nvSpPr>
        <p:spPr bwMode="auto">
          <a:xfrm>
            <a:off x="6045107" y="2862732"/>
            <a:ext cx="868708" cy="527823"/>
          </a:xfrm>
          <a:prstGeom prst="rect">
            <a:avLst/>
          </a:prstGeom>
          <a:gradFill rotWithShape="1">
            <a:gsLst>
              <a:gs pos="0">
                <a:srgbClr val="4CD964">
                  <a:tint val="50000"/>
                  <a:satMod val="300000"/>
                </a:srgbClr>
              </a:gs>
              <a:gs pos="35000">
                <a:srgbClr val="4CD964">
                  <a:tint val="37000"/>
                  <a:satMod val="300000"/>
                </a:srgbClr>
              </a:gs>
              <a:gs pos="100000">
                <a:srgbClr val="4CD964">
                  <a:tint val="15000"/>
                  <a:satMod val="350000"/>
                </a:srgbClr>
              </a:gs>
            </a:gsLst>
            <a:lin ang="16200000" scaled="1"/>
          </a:gradFill>
          <a:ln w="9525" cap="flat" cmpd="sng" algn="ctr">
            <a:solidFill>
              <a:srgbClr val="4CD964">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Address</a:t>
            </a: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55" name="正方形/長方形 21">
            <a:extLst>
              <a:ext uri="{FF2B5EF4-FFF2-40B4-BE49-F238E27FC236}">
                <a16:creationId xmlns:a16="http://schemas.microsoft.com/office/drawing/2014/main" id="{9E217BFC-9BF0-4094-92D8-04ED01B034B9}"/>
              </a:ext>
            </a:extLst>
          </p:cNvPr>
          <p:cNvSpPr/>
          <p:nvPr/>
        </p:nvSpPr>
        <p:spPr bwMode="auto">
          <a:xfrm>
            <a:off x="6038426" y="3603511"/>
            <a:ext cx="875036" cy="424743"/>
          </a:xfrm>
          <a:prstGeom prst="rect">
            <a:avLst/>
          </a:prstGeom>
          <a:gradFill rotWithShape="1">
            <a:gsLst>
              <a:gs pos="0">
                <a:srgbClr val="59C8FA">
                  <a:tint val="50000"/>
                  <a:satMod val="300000"/>
                </a:srgbClr>
              </a:gs>
              <a:gs pos="35000">
                <a:srgbClr val="59C8FA">
                  <a:tint val="37000"/>
                  <a:satMod val="300000"/>
                </a:srgbClr>
              </a:gs>
              <a:gs pos="100000">
                <a:srgbClr val="59C8FA">
                  <a:tint val="15000"/>
                  <a:satMod val="350000"/>
                </a:srgbClr>
              </a:gs>
            </a:gsLst>
            <a:lin ang="16200000" scaled="1"/>
          </a:gradFill>
          <a:ln w="9525" cap="flat" cmpd="sng" algn="ctr">
            <a:solidFill>
              <a:srgbClr val="59C8FA">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0" lang="en-US" altLang="ja-JP" sz="1600" b="0" i="0" u="none" strike="noStrike" kern="0" cap="none" spc="0" normalizeH="0" baseline="0" noProof="0" dirty="0">
                <a:ln>
                  <a:noFill/>
                </a:ln>
                <a:solidFill>
                  <a:srgbClr val="000000"/>
                </a:solidFill>
                <a:effectLst/>
                <a:uLnTx/>
                <a:uFillTx/>
                <a:latin typeface="Times New Roman"/>
                <a:ea typeface="MS Gothic" charset="-128"/>
                <a:cs typeface="+mn-cs"/>
              </a:rPr>
              <a:t>RMA</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56" name="正方形/長方形 22">
            <a:extLst>
              <a:ext uri="{FF2B5EF4-FFF2-40B4-BE49-F238E27FC236}">
                <a16:creationId xmlns:a16="http://schemas.microsoft.com/office/drawing/2014/main" id="{9F33D49F-B691-4721-8DC8-495E7B1A1DF1}"/>
              </a:ext>
            </a:extLst>
          </p:cNvPr>
          <p:cNvSpPr/>
          <p:nvPr/>
        </p:nvSpPr>
        <p:spPr bwMode="auto">
          <a:xfrm>
            <a:off x="6023992" y="4030613"/>
            <a:ext cx="889823" cy="527823"/>
          </a:xfrm>
          <a:prstGeom prst="rect">
            <a:avLst/>
          </a:prstGeom>
          <a:solidFill>
            <a:schemeClr val="accent2">
              <a:lumMod val="60000"/>
              <a:lumOff val="40000"/>
            </a:schemeClr>
          </a:solidFill>
          <a:ln w="9525" cap="flat" cmpd="sng" algn="ctr">
            <a:solidFill>
              <a:schemeClr val="accent2">
                <a:lumMod val="75000"/>
              </a:schemeClr>
            </a:solid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Address</a:t>
            </a: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lang="en-US" altLang="zh-CN" sz="1600" kern="0" dirty="0">
                <a:solidFill>
                  <a:srgbClr val="000000"/>
                </a:solidFill>
                <a:latin typeface="Times New Roman"/>
                <a:ea typeface="MS Gothic" charset="-128"/>
              </a:rPr>
              <a:t>Sign</a:t>
            </a: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endParaRPr kumimoji="0" lang="ja-JP" altLang="en-US" sz="1600" b="0" i="0" u="none" strike="noStrike" kern="0" cap="none" spc="0" normalizeH="0" baseline="0" noProof="0" dirty="0">
              <a:ln>
                <a:noFill/>
              </a:ln>
              <a:solidFill>
                <a:srgbClr val="000000"/>
              </a:solidFill>
              <a:effectLst/>
              <a:uLnTx/>
              <a:uFillTx/>
              <a:latin typeface="Times New Roman"/>
              <a:ea typeface="MS Gothic" charset="-128"/>
              <a:cs typeface="+mn-cs"/>
            </a:endParaRPr>
          </a:p>
        </p:txBody>
      </p:sp>
      <p:sp>
        <p:nvSpPr>
          <p:cNvPr id="40" name="Title 1">
            <a:extLst>
              <a:ext uri="{FF2B5EF4-FFF2-40B4-BE49-F238E27FC236}">
                <a16:creationId xmlns:a16="http://schemas.microsoft.com/office/drawing/2014/main" id="{E00201E2-0AA6-4A6F-9C53-F7D63516DF2A}"/>
              </a:ext>
            </a:extLst>
          </p:cNvPr>
          <p:cNvSpPr>
            <a:spLocks noGrp="1"/>
          </p:cNvSpPr>
          <p:nvPr>
            <p:ph type="title"/>
          </p:nvPr>
        </p:nvSpPr>
        <p:spPr>
          <a:xfrm>
            <a:off x="685800" y="685800"/>
            <a:ext cx="7772400" cy="1066800"/>
          </a:xfrm>
        </p:spPr>
        <p:txBody>
          <a:bodyPr/>
          <a:lstStyle/>
          <a:p>
            <a:r>
              <a:rPr lang="en-US" dirty="0"/>
              <a:t>MAC Address Signature Overview </a:t>
            </a:r>
            <a:r>
              <a:rPr kumimoji="1" lang="en-US" altLang="ja-JP" dirty="0"/>
              <a:t>(2)</a:t>
            </a:r>
            <a:endParaRPr lang="en-US" dirty="0"/>
          </a:p>
        </p:txBody>
      </p:sp>
      <p:sp>
        <p:nvSpPr>
          <p:cNvPr id="41" name="Rectangle 5">
            <a:extLst>
              <a:ext uri="{FF2B5EF4-FFF2-40B4-BE49-F238E27FC236}">
                <a16:creationId xmlns:a16="http://schemas.microsoft.com/office/drawing/2014/main" id="{5A83FE0C-922B-41DF-BBC3-AC04596392FB}"/>
              </a:ext>
            </a:extLst>
          </p:cNvPr>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Tree>
    <p:extLst>
      <p:ext uri="{BB962C8B-B14F-4D97-AF65-F5344CB8AC3E}">
        <p14:creationId xmlns:p14="http://schemas.microsoft.com/office/powerpoint/2010/main" val="21636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8</a:t>
            </a:fld>
            <a:endParaRPr lang="en-GB" dirty="0"/>
          </a:p>
        </p:txBody>
      </p:sp>
      <p:sp>
        <p:nvSpPr>
          <p:cNvPr id="10" name="Title 1">
            <a:extLst>
              <a:ext uri="{FF2B5EF4-FFF2-40B4-BE49-F238E27FC236}">
                <a16:creationId xmlns:a16="http://schemas.microsoft.com/office/drawing/2014/main" id="{E00201E2-0AA6-4A6F-9C53-F7D63516DF2A}"/>
              </a:ext>
            </a:extLst>
          </p:cNvPr>
          <p:cNvSpPr>
            <a:spLocks noGrp="1"/>
          </p:cNvSpPr>
          <p:nvPr>
            <p:ph type="title"/>
          </p:nvPr>
        </p:nvSpPr>
        <p:spPr>
          <a:xfrm>
            <a:off x="409253" y="600771"/>
            <a:ext cx="8134672" cy="1066800"/>
          </a:xfrm>
        </p:spPr>
        <p:txBody>
          <a:bodyPr/>
          <a:lstStyle/>
          <a:p>
            <a:r>
              <a:rPr lang="en-US" altLang="zh-CN" dirty="0"/>
              <a:t>Procedure for Address Signature (1)</a:t>
            </a:r>
            <a:endParaRPr lang="en-US" dirty="0"/>
          </a:p>
        </p:txBody>
      </p:sp>
      <p:sp>
        <p:nvSpPr>
          <p:cNvPr id="12" name="TextBox 8">
            <a:extLst>
              <a:ext uri="{FF2B5EF4-FFF2-40B4-BE49-F238E27FC236}">
                <a16:creationId xmlns:a16="http://schemas.microsoft.com/office/drawing/2014/main" id="{3185611F-95C3-4623-8D4E-583F0B5CF2EB}"/>
              </a:ext>
            </a:extLst>
          </p:cNvPr>
          <p:cNvSpPr txBox="1"/>
          <p:nvPr/>
        </p:nvSpPr>
        <p:spPr>
          <a:xfrm>
            <a:off x="908817" y="3798634"/>
            <a:ext cx="1502943" cy="276999"/>
          </a:xfrm>
          <a:prstGeom prst="rect">
            <a:avLst/>
          </a:prstGeom>
          <a:noFill/>
          <a:ln>
            <a:noFill/>
          </a:ln>
        </p:spPr>
        <p:txBody>
          <a:bodyPr wrap="square" rtlCol="0">
            <a:spAutoFit/>
          </a:bodyPr>
          <a:lstStyle/>
          <a:p>
            <a:pPr algn="ctr"/>
            <a:r>
              <a:rPr lang="en-US" dirty="0"/>
              <a:t>MAC address 1</a:t>
            </a:r>
          </a:p>
        </p:txBody>
      </p:sp>
      <p:cxnSp>
        <p:nvCxnSpPr>
          <p:cNvPr id="13" name="Straight Arrow Connector 10">
            <a:extLst>
              <a:ext uri="{FF2B5EF4-FFF2-40B4-BE49-F238E27FC236}">
                <a16:creationId xmlns:a16="http://schemas.microsoft.com/office/drawing/2014/main" id="{7D8714AB-EBE5-4FE9-B250-9096EEA98FF6}"/>
              </a:ext>
            </a:extLst>
          </p:cNvPr>
          <p:cNvCxnSpPr>
            <a:cxnSpLocks/>
          </p:cNvCxnSpPr>
          <p:nvPr/>
        </p:nvCxnSpPr>
        <p:spPr>
          <a:xfrm>
            <a:off x="1039488" y="4030832"/>
            <a:ext cx="1299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4">
            <a:extLst>
              <a:ext uri="{FF2B5EF4-FFF2-40B4-BE49-F238E27FC236}">
                <a16:creationId xmlns:a16="http://schemas.microsoft.com/office/drawing/2014/main" id="{6404C7B9-FC55-4DA6-8D9A-CBD60F28C094}"/>
              </a:ext>
            </a:extLst>
          </p:cNvPr>
          <p:cNvCxnSpPr>
            <a:cxnSpLocks/>
          </p:cNvCxnSpPr>
          <p:nvPr/>
        </p:nvCxnSpPr>
        <p:spPr>
          <a:xfrm flipH="1">
            <a:off x="2408741" y="3824183"/>
            <a:ext cx="10160" cy="2521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6">
            <a:extLst>
              <a:ext uri="{FF2B5EF4-FFF2-40B4-BE49-F238E27FC236}">
                <a16:creationId xmlns:a16="http://schemas.microsoft.com/office/drawing/2014/main" id="{06B66A79-679E-4669-858A-DA365FAD325E}"/>
              </a:ext>
            </a:extLst>
          </p:cNvPr>
          <p:cNvCxnSpPr/>
          <p:nvPr/>
        </p:nvCxnSpPr>
        <p:spPr>
          <a:xfrm>
            <a:off x="6207085" y="3788623"/>
            <a:ext cx="0" cy="2592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8">
            <a:extLst>
              <a:ext uri="{FF2B5EF4-FFF2-40B4-BE49-F238E27FC236}">
                <a16:creationId xmlns:a16="http://schemas.microsoft.com/office/drawing/2014/main" id="{DCD967A9-7063-4CF0-9E4B-E62B3D346627}"/>
              </a:ext>
            </a:extLst>
          </p:cNvPr>
          <p:cNvCxnSpPr>
            <a:cxnSpLocks/>
          </p:cNvCxnSpPr>
          <p:nvPr/>
        </p:nvCxnSpPr>
        <p:spPr>
          <a:xfrm>
            <a:off x="6205814" y="5301208"/>
            <a:ext cx="1534538"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A956A02-FD51-4EF0-BC95-537D45E827F1}"/>
              </a:ext>
            </a:extLst>
          </p:cNvPr>
          <p:cNvSpPr txBox="1"/>
          <p:nvPr/>
        </p:nvSpPr>
        <p:spPr>
          <a:xfrm>
            <a:off x="6210259" y="5001249"/>
            <a:ext cx="1890131" cy="276999"/>
          </a:xfrm>
          <a:prstGeom prst="rect">
            <a:avLst/>
          </a:prstGeom>
          <a:noFill/>
        </p:spPr>
        <p:txBody>
          <a:bodyPr wrap="square" rtlCol="0">
            <a:spAutoFit/>
          </a:bodyPr>
          <a:lstStyle/>
          <a:p>
            <a:r>
              <a:rPr lang="en-US" altLang="zh-CN" dirty="0"/>
              <a:t>AP caches STA’s certificate</a:t>
            </a:r>
          </a:p>
        </p:txBody>
      </p:sp>
      <p:sp>
        <p:nvSpPr>
          <p:cNvPr id="37" name="Arrow: Left-Right 15">
            <a:extLst>
              <a:ext uri="{FF2B5EF4-FFF2-40B4-BE49-F238E27FC236}">
                <a16:creationId xmlns:a16="http://schemas.microsoft.com/office/drawing/2014/main" id="{A666AF6F-477E-412A-8E1B-DF592DEEDEBB}"/>
              </a:ext>
            </a:extLst>
          </p:cNvPr>
          <p:cNvSpPr/>
          <p:nvPr/>
        </p:nvSpPr>
        <p:spPr>
          <a:xfrm>
            <a:off x="2436050" y="4651697"/>
            <a:ext cx="3740318" cy="621993"/>
          </a:xfrm>
          <a:prstGeom prst="leftRightArrow">
            <a:avLst/>
          </a:prstGeom>
          <a:solidFill>
            <a:srgbClr val="61D6FF"/>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 Carries certificate in Authentication frame</a:t>
            </a:r>
          </a:p>
        </p:txBody>
      </p:sp>
      <p:sp>
        <p:nvSpPr>
          <p:cNvPr id="39" name="TextBox 8">
            <a:extLst>
              <a:ext uri="{FF2B5EF4-FFF2-40B4-BE49-F238E27FC236}">
                <a16:creationId xmlns:a16="http://schemas.microsoft.com/office/drawing/2014/main" id="{82F7E23F-8113-44B2-97C9-64CAF986F971}"/>
              </a:ext>
            </a:extLst>
          </p:cNvPr>
          <p:cNvSpPr txBox="1"/>
          <p:nvPr/>
        </p:nvSpPr>
        <p:spPr>
          <a:xfrm>
            <a:off x="905162" y="5443785"/>
            <a:ext cx="1502943" cy="276999"/>
          </a:xfrm>
          <a:prstGeom prst="rect">
            <a:avLst/>
          </a:prstGeom>
          <a:noFill/>
          <a:ln>
            <a:noFill/>
          </a:ln>
        </p:spPr>
        <p:txBody>
          <a:bodyPr wrap="square" rtlCol="0">
            <a:spAutoFit/>
          </a:bodyPr>
          <a:lstStyle/>
          <a:p>
            <a:pPr algn="ctr"/>
            <a:r>
              <a:rPr lang="en-US" dirty="0"/>
              <a:t>MAC address 2</a:t>
            </a:r>
          </a:p>
        </p:txBody>
      </p:sp>
      <p:cxnSp>
        <p:nvCxnSpPr>
          <p:cNvPr id="40" name="Straight Arrow Connector 10">
            <a:extLst>
              <a:ext uri="{FF2B5EF4-FFF2-40B4-BE49-F238E27FC236}">
                <a16:creationId xmlns:a16="http://schemas.microsoft.com/office/drawing/2014/main" id="{0CAA09D7-B06B-47E7-9A69-A6C69253D419}"/>
              </a:ext>
            </a:extLst>
          </p:cNvPr>
          <p:cNvCxnSpPr>
            <a:cxnSpLocks/>
          </p:cNvCxnSpPr>
          <p:nvPr/>
        </p:nvCxnSpPr>
        <p:spPr>
          <a:xfrm>
            <a:off x="1035833" y="5675983"/>
            <a:ext cx="1299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a:extLst>
              <a:ext uri="{FF2B5EF4-FFF2-40B4-BE49-F238E27FC236}">
                <a16:creationId xmlns:a16="http://schemas.microsoft.com/office/drawing/2014/main" id="{8EAD2928-BAD0-423E-A90F-50CB0964CF09}"/>
              </a:ext>
            </a:extLst>
          </p:cNvPr>
          <p:cNvSpPr/>
          <p:nvPr/>
        </p:nvSpPr>
        <p:spPr>
          <a:xfrm>
            <a:off x="93787" y="1650197"/>
            <a:ext cx="8640960" cy="1629677"/>
          </a:xfrm>
          <a:prstGeom prst="rect">
            <a:avLst/>
          </a:prstGeom>
        </p:spPr>
        <p:txBody>
          <a:bodyPr wrap="square">
            <a:spAutoFit/>
          </a:bodyPr>
          <a:lstStyle/>
          <a:p>
            <a:pPr marL="742950" lvl="1" indent="-285750">
              <a:spcBef>
                <a:spcPts val="300"/>
              </a:spcBef>
              <a:spcAft>
                <a:spcPts val="300"/>
              </a:spcAft>
              <a:buFont typeface="Arial" panose="020B0604020202020204" pitchFamily="34" charset="0"/>
              <a:buChar char="•"/>
            </a:pPr>
            <a:r>
              <a:rPr lang="en-US" altLang="zh-CN" sz="1800" b="1" dirty="0"/>
              <a:t>Step 1: the AP advertises its RMA capability in Beacon and Probe Response frames.</a:t>
            </a:r>
          </a:p>
          <a:p>
            <a:pPr marL="742950" lvl="1" indent="-285750">
              <a:spcBef>
                <a:spcPts val="300"/>
              </a:spcBef>
              <a:spcAft>
                <a:spcPts val="300"/>
              </a:spcAft>
              <a:buFont typeface="Arial" panose="020B0604020202020204" pitchFamily="34" charset="0"/>
              <a:buChar char="•"/>
            </a:pPr>
            <a:r>
              <a:rPr lang="en-US" altLang="zh-CN" sz="1800" b="1" dirty="0"/>
              <a:t>Step 2: the STA carries its certificate in Authentication frame to the AP</a:t>
            </a:r>
          </a:p>
          <a:p>
            <a:pPr marL="108000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1600" b="1" i="0" u="none" strike="noStrike" kern="0" cap="none" spc="0" normalizeH="0" baseline="0" noProof="0" dirty="0">
                <a:ln>
                  <a:noFill/>
                </a:ln>
                <a:solidFill>
                  <a:srgbClr val="000000"/>
                </a:solidFill>
                <a:effectLst/>
                <a:uLnTx/>
                <a:uFillTx/>
                <a:latin typeface="Times New Roman"/>
                <a:sym typeface="+mn-ea"/>
              </a:rPr>
              <a:t>The STA’s certificate contains public key</a:t>
            </a:r>
          </a:p>
          <a:p>
            <a:pPr marL="108000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1600" b="1" i="0" u="none" strike="noStrike" kern="0" cap="none" spc="0" normalizeH="0" baseline="0" noProof="0" dirty="0">
                <a:ln>
                  <a:noFill/>
                </a:ln>
                <a:solidFill>
                  <a:srgbClr val="000000"/>
                </a:solidFill>
                <a:effectLst/>
                <a:uLnTx/>
                <a:uFillTx/>
                <a:latin typeface="Times New Roman"/>
                <a:sym typeface="+mn-ea"/>
              </a:rPr>
              <a:t>The AP caches the STA’s certificate </a:t>
            </a:r>
            <a:r>
              <a:rPr lang="en-US" altLang="zh-CN" sz="1600" b="1" kern="0" dirty="0">
                <a:solidFill>
                  <a:srgbClr val="000000"/>
                </a:solidFill>
                <a:latin typeface="Times New Roman"/>
                <a:sym typeface="+mn-ea"/>
              </a:rPr>
              <a:t>if </a:t>
            </a:r>
            <a:r>
              <a:rPr kumimoji="0" lang="en-US" altLang="zh-CN" sz="1600" b="1" i="0" u="none" strike="noStrike" kern="0" cap="none" spc="0" normalizeH="0" baseline="0" noProof="0" dirty="0">
                <a:ln>
                  <a:noFill/>
                </a:ln>
                <a:solidFill>
                  <a:srgbClr val="000000"/>
                </a:solidFill>
                <a:effectLst/>
                <a:uLnTx/>
                <a:uFillTx/>
                <a:latin typeface="Times New Roman"/>
                <a:sym typeface="+mn-ea"/>
              </a:rPr>
              <a:t>authentication is</a:t>
            </a:r>
            <a:r>
              <a:rPr kumimoji="0" lang="en-US" altLang="zh-CN" sz="1600" b="1" i="0" u="none" strike="noStrike" kern="0" cap="none" spc="0" normalizeH="0" noProof="0" dirty="0">
                <a:ln>
                  <a:noFill/>
                </a:ln>
                <a:solidFill>
                  <a:srgbClr val="000000"/>
                </a:solidFill>
                <a:effectLst/>
                <a:uLnTx/>
                <a:uFillTx/>
                <a:latin typeface="Times New Roman"/>
                <a:sym typeface="+mn-ea"/>
              </a:rPr>
              <a:t> passed</a:t>
            </a:r>
            <a:endParaRPr kumimoji="0" lang="en-US" altLang="zh-CN" sz="1600" b="1" i="0" u="none" strike="noStrike" kern="0" cap="none" spc="0" normalizeH="0" baseline="0" noProof="0" dirty="0">
              <a:ln>
                <a:noFill/>
              </a:ln>
              <a:solidFill>
                <a:srgbClr val="000000"/>
              </a:solidFill>
              <a:effectLst/>
              <a:uLnTx/>
              <a:uFillTx/>
              <a:latin typeface="Times New Roman"/>
              <a:sym typeface="+mn-ea"/>
            </a:endParaRPr>
          </a:p>
        </p:txBody>
      </p:sp>
      <p:sp>
        <p:nvSpPr>
          <p:cNvPr id="19" name="テキスト ボックス 6">
            <a:extLst>
              <a:ext uri="{FF2B5EF4-FFF2-40B4-BE49-F238E27FC236}">
                <a16:creationId xmlns:a16="http://schemas.microsoft.com/office/drawing/2014/main" id="{C2AE8980-7EFE-4192-8CDB-4657A355F086}"/>
              </a:ext>
            </a:extLst>
          </p:cNvPr>
          <p:cNvSpPr txBox="1"/>
          <p:nvPr/>
        </p:nvSpPr>
        <p:spPr>
          <a:xfrm>
            <a:off x="2084260" y="3321558"/>
            <a:ext cx="703580" cy="369332"/>
          </a:xfrm>
          <a:prstGeom prst="rect">
            <a:avLst/>
          </a:prstGeom>
          <a:solidFill>
            <a:srgbClr val="4CD964"/>
          </a:solidFill>
          <a:ln w="25400" cap="flat" cmpd="sng" algn="ctr">
            <a:solidFill>
              <a:srgbClr val="4CD964">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1800" b="0" i="0" u="none" strike="noStrike" kern="0" cap="none" spc="0" normalizeH="0" baseline="0" noProof="0" dirty="0">
                <a:ln>
                  <a:noFill/>
                </a:ln>
                <a:solidFill>
                  <a:srgbClr val="FFFFFF"/>
                </a:solidFill>
                <a:effectLst/>
                <a:uLnTx/>
                <a:uFillTx/>
                <a:latin typeface="Times New Roman"/>
                <a:ea typeface="MS Gothic"/>
                <a:cs typeface="+mn-cs"/>
              </a:rPr>
              <a:t>STA</a:t>
            </a:r>
            <a:endParaRPr kumimoji="1" lang="ja-JP" altLang="en-US" sz="1800" b="0" i="0" u="none" strike="noStrike" kern="0" cap="none" spc="0" normalizeH="0" baseline="0" noProof="0" dirty="0">
              <a:ln>
                <a:noFill/>
              </a:ln>
              <a:solidFill>
                <a:srgbClr val="FFFFFF"/>
              </a:solidFill>
              <a:effectLst/>
              <a:uLnTx/>
              <a:uFillTx/>
              <a:latin typeface="Times New Roman"/>
              <a:ea typeface="MS Gothic"/>
              <a:cs typeface="+mn-cs"/>
            </a:endParaRPr>
          </a:p>
        </p:txBody>
      </p:sp>
      <p:sp>
        <p:nvSpPr>
          <p:cNvPr id="20" name="テキスト ボックス 13">
            <a:extLst>
              <a:ext uri="{FF2B5EF4-FFF2-40B4-BE49-F238E27FC236}">
                <a16:creationId xmlns:a16="http://schemas.microsoft.com/office/drawing/2014/main" id="{09B0078F-A1B3-4EB7-8845-F7A046352CD4}"/>
              </a:ext>
            </a:extLst>
          </p:cNvPr>
          <p:cNvSpPr txBox="1"/>
          <p:nvPr/>
        </p:nvSpPr>
        <p:spPr>
          <a:xfrm>
            <a:off x="5812639" y="3306169"/>
            <a:ext cx="703577" cy="400110"/>
          </a:xfrm>
          <a:prstGeom prst="rect">
            <a:avLst/>
          </a:prstGeom>
          <a:solidFill>
            <a:srgbClr val="FF9500"/>
          </a:solidFill>
          <a:ln w="25400" cap="flat" cmpd="sng" algn="ctr">
            <a:solidFill>
              <a:srgbClr val="FF9500">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AP</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sp>
        <p:nvSpPr>
          <p:cNvPr id="7" name="右箭头 6"/>
          <p:cNvSpPr/>
          <p:nvPr/>
        </p:nvSpPr>
        <p:spPr bwMode="auto">
          <a:xfrm rot="10800000">
            <a:off x="2483769" y="3869001"/>
            <a:ext cx="3610248" cy="619971"/>
          </a:xfrm>
          <a:prstGeom prst="rightArrow">
            <a:avLst/>
          </a:prstGeom>
          <a:solidFill>
            <a:srgbClr val="61D6FF"/>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lt"/>
            </a:endParaRPr>
          </a:p>
        </p:txBody>
      </p:sp>
      <p:sp>
        <p:nvSpPr>
          <p:cNvPr id="8" name="矩形 7"/>
          <p:cNvSpPr/>
          <p:nvPr/>
        </p:nvSpPr>
        <p:spPr>
          <a:xfrm>
            <a:off x="3123141" y="4056926"/>
            <a:ext cx="2165080" cy="276999"/>
          </a:xfrm>
          <a:prstGeom prst="rect">
            <a:avLst/>
          </a:prstGeom>
        </p:spPr>
        <p:txBody>
          <a:bodyPr wrap="none">
            <a:spAutoFit/>
          </a:bodyPr>
          <a:lstStyle/>
          <a:p>
            <a:pPr algn="ctr"/>
            <a:r>
              <a:rPr lang="en-US" altLang="zh-CN" b="1" dirty="0">
                <a:solidFill>
                  <a:schemeClr val="bg1"/>
                </a:solidFill>
              </a:rPr>
              <a:t>AP advertises RMA capability</a:t>
            </a:r>
          </a:p>
        </p:txBody>
      </p:sp>
      <p:sp>
        <p:nvSpPr>
          <p:cNvPr id="25" name="Rectangle 5">
            <a:extLst>
              <a:ext uri="{FF2B5EF4-FFF2-40B4-BE49-F238E27FC236}">
                <a16:creationId xmlns:a16="http://schemas.microsoft.com/office/drawing/2014/main" id="{94EC1647-4D2F-45AC-8D3E-F3D7F75362E1}"/>
              </a:ext>
            </a:extLst>
          </p:cNvPr>
          <p:cNvSpPr>
            <a:spLocks noGrp="1" noChangeArrowheads="1"/>
          </p:cNvSpPr>
          <p:nvPr>
            <p:ph type="ftr" sz="quarter" idx="11"/>
          </p:nvPr>
        </p:nvSpPr>
        <p:spPr>
          <a:xfrm>
            <a:off x="5791200" y="6475413"/>
            <a:ext cx="2752725" cy="182880"/>
          </a:xfrm>
        </p:spPr>
        <p:txBody>
          <a:bodyPr/>
          <a:lstStyle>
            <a:lvl1pPr marL="0" marR="0" indent="0" algn="r" defTabSz="914400" rtl="0" eaLnBrk="0" fontAlgn="base" latinLnBrk="0" hangingPunct="0">
              <a:lnSpc>
                <a:spcPct val="100000"/>
              </a:lnSpc>
              <a:spcBef>
                <a:spcPct val="0"/>
              </a:spcBef>
              <a:spcAft>
                <a:spcPct val="0"/>
              </a:spcAft>
              <a:buClrTx/>
              <a:buSzTx/>
              <a:buFontTx/>
              <a:buNone/>
              <a:defRPr/>
            </a:lvl1pPr>
          </a:lstStyle>
          <a:p>
            <a:pPr>
              <a:defRPr/>
            </a:pPr>
            <a:r>
              <a:rPr lang="en-US" altLang="ko-KR" dirty="0">
                <a:sym typeface="+mn-ea"/>
              </a:rPr>
              <a:t>Liuming Lu (OPPO)</a:t>
            </a:r>
            <a:endParaRPr lang="en-US" dirty="0"/>
          </a:p>
        </p:txBody>
      </p:sp>
    </p:spTree>
    <p:extLst>
      <p:ext uri="{BB962C8B-B14F-4D97-AF65-F5344CB8AC3E}">
        <p14:creationId xmlns:p14="http://schemas.microsoft.com/office/powerpoint/2010/main" val="68989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a:xfrm>
            <a:off x="4341606" y="6525344"/>
            <a:ext cx="535404" cy="184666"/>
          </a:xfrm>
        </p:spPr>
        <p:txBody>
          <a:bodyPr/>
          <a:lstStyle/>
          <a:p>
            <a:r>
              <a:rPr lang="en-GB"/>
              <a:t>Slide </a:t>
            </a:r>
            <a:fld id="{440F5867-744E-4AA6-B0ED-4C44D2DFBB7B}" type="slidenum">
              <a:rPr lang="en-GB" smtClean="0"/>
              <a:pPr/>
              <a:t>9</a:t>
            </a:fld>
            <a:endParaRPr lang="en-GB" dirty="0"/>
          </a:p>
        </p:txBody>
      </p:sp>
      <p:sp>
        <p:nvSpPr>
          <p:cNvPr id="10" name="Title 1">
            <a:extLst>
              <a:ext uri="{FF2B5EF4-FFF2-40B4-BE49-F238E27FC236}">
                <a16:creationId xmlns:a16="http://schemas.microsoft.com/office/drawing/2014/main" id="{E00201E2-0AA6-4A6F-9C53-F7D63516DF2A}"/>
              </a:ext>
            </a:extLst>
          </p:cNvPr>
          <p:cNvSpPr>
            <a:spLocks noGrp="1"/>
          </p:cNvSpPr>
          <p:nvPr>
            <p:ph type="title"/>
          </p:nvPr>
        </p:nvSpPr>
        <p:spPr>
          <a:xfrm>
            <a:off x="685800" y="685800"/>
            <a:ext cx="7772400" cy="571928"/>
          </a:xfrm>
        </p:spPr>
        <p:txBody>
          <a:bodyPr/>
          <a:lstStyle/>
          <a:p>
            <a:r>
              <a:rPr lang="en-US" altLang="zh-CN" dirty="0"/>
              <a:t>Procedure for Address Signature (2)</a:t>
            </a:r>
            <a:endParaRPr lang="en-US" dirty="0"/>
          </a:p>
        </p:txBody>
      </p:sp>
      <p:sp>
        <p:nvSpPr>
          <p:cNvPr id="75" name="Arrow: Left-Right 15">
            <a:extLst>
              <a:ext uri="{FF2B5EF4-FFF2-40B4-BE49-F238E27FC236}">
                <a16:creationId xmlns:a16="http://schemas.microsoft.com/office/drawing/2014/main" id="{4FAFA05B-17F2-4F04-8C2F-1C017491EF0E}"/>
              </a:ext>
            </a:extLst>
          </p:cNvPr>
          <p:cNvSpPr/>
          <p:nvPr/>
        </p:nvSpPr>
        <p:spPr>
          <a:xfrm>
            <a:off x="2411760" y="4821625"/>
            <a:ext cx="3740318" cy="716092"/>
          </a:xfrm>
          <a:prstGeom prst="leftRightArrow">
            <a:avLst/>
          </a:prstGeom>
          <a:solidFill>
            <a:srgbClr val="61D6FF"/>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STA carries address signature</a:t>
            </a:r>
          </a:p>
          <a:p>
            <a:pPr algn="ctr"/>
            <a:r>
              <a:rPr lang="en-US" altLang="zh-CN" b="1" dirty="0">
                <a:solidFill>
                  <a:schemeClr val="bg1"/>
                </a:solidFill>
              </a:rPr>
              <a:t> in (Re)Association Request frame</a:t>
            </a:r>
            <a:endParaRPr lang="en-US" b="1" dirty="0">
              <a:solidFill>
                <a:schemeClr val="bg1"/>
              </a:solidFill>
            </a:endParaRPr>
          </a:p>
        </p:txBody>
      </p:sp>
      <p:sp>
        <p:nvSpPr>
          <p:cNvPr id="76" name="矩形 75">
            <a:extLst>
              <a:ext uri="{FF2B5EF4-FFF2-40B4-BE49-F238E27FC236}">
                <a16:creationId xmlns:a16="http://schemas.microsoft.com/office/drawing/2014/main" id="{7E1BD487-6E26-4A72-BFFF-C3E2B6631B0B}"/>
              </a:ext>
            </a:extLst>
          </p:cNvPr>
          <p:cNvSpPr/>
          <p:nvPr/>
        </p:nvSpPr>
        <p:spPr>
          <a:xfrm>
            <a:off x="42338" y="1280688"/>
            <a:ext cx="8640960" cy="1226490"/>
          </a:xfrm>
          <a:prstGeom prst="rect">
            <a:avLst/>
          </a:prstGeom>
        </p:spPr>
        <p:txBody>
          <a:bodyPr wrap="square">
            <a:spAutoFit/>
          </a:bodyPr>
          <a:lstStyle/>
          <a:p>
            <a:pPr marL="742950" lvl="1" indent="-285750">
              <a:spcBef>
                <a:spcPts val="300"/>
              </a:spcBef>
              <a:spcAft>
                <a:spcPts val="300"/>
              </a:spcAft>
              <a:buFont typeface="Arial" panose="020B0604020202020204" pitchFamily="34" charset="0"/>
              <a:buChar char="•"/>
            </a:pPr>
            <a:r>
              <a:rPr lang="en-US" altLang="zh-CN" sz="1800" b="1" dirty="0"/>
              <a:t>Step 3: the STA generates address signature by private key and carries address signature in (Re)Association Request frame</a:t>
            </a:r>
          </a:p>
          <a:p>
            <a:pPr marL="108000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zh-CN" sz="1600" b="1" i="0" u="none" strike="noStrike" kern="0" cap="none" spc="0" normalizeH="0" baseline="0" noProof="0" dirty="0">
                <a:ln>
                  <a:noFill/>
                </a:ln>
                <a:solidFill>
                  <a:srgbClr val="000000"/>
                </a:solidFill>
                <a:effectLst/>
                <a:uLnTx/>
                <a:uFillTx/>
                <a:latin typeface="Times New Roman"/>
                <a:sym typeface="+mn-ea"/>
              </a:rPr>
              <a:t>The AP utilizes the cached certificate to verify address signature. If successful, the association can be allowed</a:t>
            </a:r>
          </a:p>
        </p:txBody>
      </p:sp>
      <p:cxnSp>
        <p:nvCxnSpPr>
          <p:cNvPr id="77" name="Straight Arrow Connector 8">
            <a:extLst>
              <a:ext uri="{FF2B5EF4-FFF2-40B4-BE49-F238E27FC236}">
                <a16:creationId xmlns:a16="http://schemas.microsoft.com/office/drawing/2014/main" id="{3073EE06-1CEF-45C7-A76F-14CE6E0B6F97}"/>
              </a:ext>
            </a:extLst>
          </p:cNvPr>
          <p:cNvCxnSpPr>
            <a:cxnSpLocks/>
          </p:cNvCxnSpPr>
          <p:nvPr/>
        </p:nvCxnSpPr>
        <p:spPr>
          <a:xfrm>
            <a:off x="6228184" y="5465709"/>
            <a:ext cx="1534538"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5C8DF36E-1527-4187-BC06-2F35BE7CE6DE}"/>
              </a:ext>
            </a:extLst>
          </p:cNvPr>
          <p:cNvSpPr txBox="1"/>
          <p:nvPr/>
        </p:nvSpPr>
        <p:spPr>
          <a:xfrm>
            <a:off x="6232628" y="5165750"/>
            <a:ext cx="2587843" cy="276999"/>
          </a:xfrm>
          <a:prstGeom prst="rect">
            <a:avLst/>
          </a:prstGeom>
          <a:noFill/>
        </p:spPr>
        <p:txBody>
          <a:bodyPr wrap="square" rtlCol="0">
            <a:spAutoFit/>
          </a:bodyPr>
          <a:lstStyle/>
          <a:p>
            <a:r>
              <a:rPr lang="en-US" altLang="zh-CN" dirty="0"/>
              <a:t>AP verifies STA’s address signature</a:t>
            </a:r>
          </a:p>
        </p:txBody>
      </p:sp>
      <p:sp>
        <p:nvSpPr>
          <p:cNvPr id="79" name="TextBox 8">
            <a:extLst>
              <a:ext uri="{FF2B5EF4-FFF2-40B4-BE49-F238E27FC236}">
                <a16:creationId xmlns:a16="http://schemas.microsoft.com/office/drawing/2014/main" id="{AD75A014-767E-48C6-A3C2-D61762C7585F}"/>
              </a:ext>
            </a:extLst>
          </p:cNvPr>
          <p:cNvSpPr txBox="1"/>
          <p:nvPr/>
        </p:nvSpPr>
        <p:spPr>
          <a:xfrm>
            <a:off x="933583" y="3104086"/>
            <a:ext cx="1502943" cy="276999"/>
          </a:xfrm>
          <a:prstGeom prst="rect">
            <a:avLst/>
          </a:prstGeom>
          <a:noFill/>
          <a:ln>
            <a:noFill/>
          </a:ln>
        </p:spPr>
        <p:txBody>
          <a:bodyPr wrap="square" rtlCol="0">
            <a:spAutoFit/>
          </a:bodyPr>
          <a:lstStyle/>
          <a:p>
            <a:pPr algn="ctr"/>
            <a:r>
              <a:rPr lang="en-US" dirty="0"/>
              <a:t>MAC address 1</a:t>
            </a:r>
          </a:p>
        </p:txBody>
      </p:sp>
      <p:cxnSp>
        <p:nvCxnSpPr>
          <p:cNvPr id="80" name="Straight Arrow Connector 10">
            <a:extLst>
              <a:ext uri="{FF2B5EF4-FFF2-40B4-BE49-F238E27FC236}">
                <a16:creationId xmlns:a16="http://schemas.microsoft.com/office/drawing/2014/main" id="{C927ECB0-1F62-43CD-A762-644D332B874F}"/>
              </a:ext>
            </a:extLst>
          </p:cNvPr>
          <p:cNvCxnSpPr>
            <a:cxnSpLocks/>
          </p:cNvCxnSpPr>
          <p:nvPr/>
        </p:nvCxnSpPr>
        <p:spPr>
          <a:xfrm>
            <a:off x="1039488" y="3331237"/>
            <a:ext cx="1299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14">
            <a:extLst>
              <a:ext uri="{FF2B5EF4-FFF2-40B4-BE49-F238E27FC236}">
                <a16:creationId xmlns:a16="http://schemas.microsoft.com/office/drawing/2014/main" id="{C42CBE2B-DC21-470F-8486-0A1667E1F583}"/>
              </a:ext>
            </a:extLst>
          </p:cNvPr>
          <p:cNvCxnSpPr>
            <a:cxnSpLocks/>
          </p:cNvCxnSpPr>
          <p:nvPr/>
        </p:nvCxnSpPr>
        <p:spPr>
          <a:xfrm flipH="1">
            <a:off x="2408741" y="3124588"/>
            <a:ext cx="10160" cy="2521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16">
            <a:extLst>
              <a:ext uri="{FF2B5EF4-FFF2-40B4-BE49-F238E27FC236}">
                <a16:creationId xmlns:a16="http://schemas.microsoft.com/office/drawing/2014/main" id="{5C9A8EA4-C474-4C43-9014-197983C44A58}"/>
              </a:ext>
            </a:extLst>
          </p:cNvPr>
          <p:cNvCxnSpPr/>
          <p:nvPr/>
        </p:nvCxnSpPr>
        <p:spPr>
          <a:xfrm>
            <a:off x="6207085" y="3089028"/>
            <a:ext cx="0" cy="2592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
            <a:extLst>
              <a:ext uri="{FF2B5EF4-FFF2-40B4-BE49-F238E27FC236}">
                <a16:creationId xmlns:a16="http://schemas.microsoft.com/office/drawing/2014/main" id="{5C62CC4B-8F1E-4868-8D23-B1BC7B2FCECD}"/>
              </a:ext>
            </a:extLst>
          </p:cNvPr>
          <p:cNvCxnSpPr>
            <a:cxnSpLocks/>
          </p:cNvCxnSpPr>
          <p:nvPr/>
        </p:nvCxnSpPr>
        <p:spPr>
          <a:xfrm>
            <a:off x="6205814" y="4601613"/>
            <a:ext cx="1534538"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1DBBFBC8-456C-4D1F-A862-08FA799501A9}"/>
              </a:ext>
            </a:extLst>
          </p:cNvPr>
          <p:cNvSpPr txBox="1"/>
          <p:nvPr/>
        </p:nvSpPr>
        <p:spPr>
          <a:xfrm>
            <a:off x="6210259" y="4301654"/>
            <a:ext cx="2028577" cy="276999"/>
          </a:xfrm>
          <a:prstGeom prst="rect">
            <a:avLst/>
          </a:prstGeom>
          <a:noFill/>
        </p:spPr>
        <p:txBody>
          <a:bodyPr wrap="square" rtlCol="0">
            <a:spAutoFit/>
          </a:bodyPr>
          <a:lstStyle/>
          <a:p>
            <a:r>
              <a:rPr lang="en-US" altLang="zh-CN" dirty="0"/>
              <a:t>AP caches STA’s certificate</a:t>
            </a:r>
          </a:p>
        </p:txBody>
      </p:sp>
      <p:sp>
        <p:nvSpPr>
          <p:cNvPr id="88" name="Arrow: Left-Right 15">
            <a:extLst>
              <a:ext uri="{FF2B5EF4-FFF2-40B4-BE49-F238E27FC236}">
                <a16:creationId xmlns:a16="http://schemas.microsoft.com/office/drawing/2014/main" id="{2B0B51AC-295F-4C42-AC42-A109B162EF18}"/>
              </a:ext>
            </a:extLst>
          </p:cNvPr>
          <p:cNvSpPr/>
          <p:nvPr/>
        </p:nvSpPr>
        <p:spPr>
          <a:xfrm>
            <a:off x="2436050" y="3952102"/>
            <a:ext cx="3740318" cy="621993"/>
          </a:xfrm>
          <a:prstGeom prst="leftRightArrow">
            <a:avLst/>
          </a:prstGeom>
          <a:solidFill>
            <a:srgbClr val="61D6FF"/>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STA carries certificate in Authentication frame</a:t>
            </a:r>
          </a:p>
        </p:txBody>
      </p:sp>
      <p:sp>
        <p:nvSpPr>
          <p:cNvPr id="89" name="TextBox 8">
            <a:extLst>
              <a:ext uri="{FF2B5EF4-FFF2-40B4-BE49-F238E27FC236}">
                <a16:creationId xmlns:a16="http://schemas.microsoft.com/office/drawing/2014/main" id="{C51C3B99-6530-49C7-AA1F-6F5A53947942}"/>
              </a:ext>
            </a:extLst>
          </p:cNvPr>
          <p:cNvSpPr txBox="1"/>
          <p:nvPr/>
        </p:nvSpPr>
        <p:spPr>
          <a:xfrm>
            <a:off x="905162" y="4601613"/>
            <a:ext cx="1502943" cy="276999"/>
          </a:xfrm>
          <a:prstGeom prst="rect">
            <a:avLst/>
          </a:prstGeom>
          <a:noFill/>
          <a:ln>
            <a:noFill/>
          </a:ln>
        </p:spPr>
        <p:txBody>
          <a:bodyPr wrap="square" rtlCol="0">
            <a:spAutoFit/>
          </a:bodyPr>
          <a:lstStyle/>
          <a:p>
            <a:pPr algn="ctr"/>
            <a:r>
              <a:rPr lang="en-US" dirty="0"/>
              <a:t>MAC address 2</a:t>
            </a:r>
          </a:p>
        </p:txBody>
      </p:sp>
      <p:cxnSp>
        <p:nvCxnSpPr>
          <p:cNvPr id="90" name="Straight Arrow Connector 10">
            <a:extLst>
              <a:ext uri="{FF2B5EF4-FFF2-40B4-BE49-F238E27FC236}">
                <a16:creationId xmlns:a16="http://schemas.microsoft.com/office/drawing/2014/main" id="{3D4442F6-3BDD-477F-BD58-6FEED725A583}"/>
              </a:ext>
            </a:extLst>
          </p:cNvPr>
          <p:cNvCxnSpPr>
            <a:cxnSpLocks/>
          </p:cNvCxnSpPr>
          <p:nvPr/>
        </p:nvCxnSpPr>
        <p:spPr>
          <a:xfrm>
            <a:off x="1035833" y="4833811"/>
            <a:ext cx="129996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6">
            <a:extLst>
              <a:ext uri="{FF2B5EF4-FFF2-40B4-BE49-F238E27FC236}">
                <a16:creationId xmlns:a16="http://schemas.microsoft.com/office/drawing/2014/main" id="{621EF014-3E89-46C8-BF6A-0440537B052C}"/>
              </a:ext>
            </a:extLst>
          </p:cNvPr>
          <p:cNvSpPr txBox="1"/>
          <p:nvPr/>
        </p:nvSpPr>
        <p:spPr>
          <a:xfrm>
            <a:off x="2084260" y="2621963"/>
            <a:ext cx="703580" cy="369332"/>
          </a:xfrm>
          <a:prstGeom prst="rect">
            <a:avLst/>
          </a:prstGeom>
          <a:solidFill>
            <a:srgbClr val="4CD964"/>
          </a:solidFill>
          <a:ln w="25400" cap="flat" cmpd="sng" algn="ctr">
            <a:solidFill>
              <a:srgbClr val="4CD964">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1800" b="0" i="0" u="none" strike="noStrike" kern="0" cap="none" spc="0" normalizeH="0" baseline="0" noProof="0" dirty="0">
                <a:ln>
                  <a:noFill/>
                </a:ln>
                <a:solidFill>
                  <a:srgbClr val="FFFFFF"/>
                </a:solidFill>
                <a:effectLst/>
                <a:uLnTx/>
                <a:uFillTx/>
                <a:latin typeface="Times New Roman"/>
                <a:ea typeface="MS Gothic"/>
                <a:cs typeface="+mn-cs"/>
              </a:rPr>
              <a:t>STA</a:t>
            </a:r>
            <a:endParaRPr kumimoji="1" lang="ja-JP" altLang="en-US" sz="1800" b="0" i="0" u="none" strike="noStrike" kern="0" cap="none" spc="0" normalizeH="0" baseline="0" noProof="0" dirty="0">
              <a:ln>
                <a:noFill/>
              </a:ln>
              <a:solidFill>
                <a:srgbClr val="FFFFFF"/>
              </a:solidFill>
              <a:effectLst/>
              <a:uLnTx/>
              <a:uFillTx/>
              <a:latin typeface="Times New Roman"/>
              <a:ea typeface="MS Gothic"/>
              <a:cs typeface="+mn-cs"/>
            </a:endParaRPr>
          </a:p>
        </p:txBody>
      </p:sp>
      <p:sp>
        <p:nvSpPr>
          <p:cNvPr id="28" name="テキスト ボックス 13">
            <a:extLst>
              <a:ext uri="{FF2B5EF4-FFF2-40B4-BE49-F238E27FC236}">
                <a16:creationId xmlns:a16="http://schemas.microsoft.com/office/drawing/2014/main" id="{81795200-28E4-4631-AE3E-95D0B252A8CB}"/>
              </a:ext>
            </a:extLst>
          </p:cNvPr>
          <p:cNvSpPr txBox="1"/>
          <p:nvPr/>
        </p:nvSpPr>
        <p:spPr>
          <a:xfrm>
            <a:off x="5812639" y="2606574"/>
            <a:ext cx="703577" cy="400110"/>
          </a:xfrm>
          <a:prstGeom prst="rect">
            <a:avLst/>
          </a:prstGeom>
          <a:solidFill>
            <a:srgbClr val="FF9500"/>
          </a:solidFill>
          <a:ln w="25400" cap="flat" cmpd="sng" algn="ctr">
            <a:solidFill>
              <a:srgbClr val="FF9500">
                <a:shade val="50000"/>
              </a:srgbClr>
            </a:solidFill>
            <a:prstDash val="solid"/>
          </a:ln>
          <a:effectLst/>
        </p:spPr>
        <p:txBody>
          <a:bodyPr wrap="square" rtlCol="0">
            <a:spAutoFit/>
          </a:bodyPr>
          <a:lstStyle/>
          <a:p>
            <a:pPr marL="0" marR="0" lvl="0" indent="0" algn="ctr" defTabSz="449263" eaLnBrk="1" fontAlgn="auto" latinLnBrk="0" hangingPunct="1">
              <a:lnSpc>
                <a:spcPct val="100000"/>
              </a:lnSpc>
              <a:spcBef>
                <a:spcPts val="0"/>
              </a:spcBef>
              <a:spcAft>
                <a:spcPts val="0"/>
              </a:spcAft>
              <a:buClr>
                <a:srgbClr val="000000"/>
              </a:buClr>
              <a:buSzPct val="100000"/>
              <a:buFont typeface="Times New Roman" pitchFamily="16" charset="0"/>
              <a:buNone/>
              <a:tabLst/>
              <a:defRPr/>
            </a:pPr>
            <a:r>
              <a:rPr kumimoji="1" lang="en-US" altLang="ja-JP" sz="2000" b="0" i="0" u="none" strike="noStrike" kern="0" cap="none" spc="0" normalizeH="0" baseline="0" noProof="0" dirty="0">
                <a:ln>
                  <a:noFill/>
                </a:ln>
                <a:solidFill>
                  <a:srgbClr val="FFFFFF"/>
                </a:solidFill>
                <a:effectLst/>
                <a:uLnTx/>
                <a:uFillTx/>
                <a:latin typeface="Times New Roman"/>
                <a:ea typeface="MS Gothic"/>
                <a:cs typeface="+mn-cs"/>
              </a:rPr>
              <a:t>AP</a:t>
            </a:r>
            <a:endParaRPr kumimoji="1" lang="ja-JP" altLang="en-US" sz="2000" b="0" i="0" u="none" strike="noStrike" kern="0" cap="none" spc="0" normalizeH="0" baseline="0" noProof="0" dirty="0">
              <a:ln>
                <a:noFill/>
              </a:ln>
              <a:solidFill>
                <a:srgbClr val="FFFFFF"/>
              </a:solidFill>
              <a:effectLst/>
              <a:uLnTx/>
              <a:uFillTx/>
              <a:latin typeface="Times New Roman"/>
              <a:ea typeface="MS Gothic"/>
              <a:cs typeface="+mn-cs"/>
            </a:endParaRPr>
          </a:p>
        </p:txBody>
      </p:sp>
      <p:sp>
        <p:nvSpPr>
          <p:cNvPr id="23" name="右箭头 22"/>
          <p:cNvSpPr/>
          <p:nvPr/>
        </p:nvSpPr>
        <p:spPr bwMode="auto">
          <a:xfrm rot="10800000">
            <a:off x="2483769" y="3241414"/>
            <a:ext cx="3610248" cy="619971"/>
          </a:xfrm>
          <a:prstGeom prst="rightArrow">
            <a:avLst/>
          </a:prstGeom>
          <a:solidFill>
            <a:srgbClr val="61D6FF"/>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lt"/>
            </a:endParaRPr>
          </a:p>
        </p:txBody>
      </p:sp>
      <p:sp>
        <p:nvSpPr>
          <p:cNvPr id="24" name="矩形 23"/>
          <p:cNvSpPr/>
          <p:nvPr/>
        </p:nvSpPr>
        <p:spPr>
          <a:xfrm>
            <a:off x="3123141" y="3429339"/>
            <a:ext cx="2165080" cy="276999"/>
          </a:xfrm>
          <a:prstGeom prst="rect">
            <a:avLst/>
          </a:prstGeom>
        </p:spPr>
        <p:txBody>
          <a:bodyPr wrap="none">
            <a:spAutoFit/>
          </a:bodyPr>
          <a:lstStyle/>
          <a:p>
            <a:pPr algn="ctr"/>
            <a:r>
              <a:rPr lang="en-US" altLang="zh-CN" b="1" dirty="0">
                <a:solidFill>
                  <a:schemeClr val="bg1"/>
                </a:solidFill>
              </a:rPr>
              <a:t>AP advertises RMA capability</a:t>
            </a:r>
          </a:p>
        </p:txBody>
      </p:sp>
      <p:sp>
        <p:nvSpPr>
          <p:cNvPr id="26" name="矩形 25">
            <a:extLst>
              <a:ext uri="{FF2B5EF4-FFF2-40B4-BE49-F238E27FC236}">
                <a16:creationId xmlns:a16="http://schemas.microsoft.com/office/drawing/2014/main" id="{7E1BD487-6E26-4A72-BFFF-C3E2B6631B0B}"/>
              </a:ext>
            </a:extLst>
          </p:cNvPr>
          <p:cNvSpPr/>
          <p:nvPr/>
        </p:nvSpPr>
        <p:spPr>
          <a:xfrm>
            <a:off x="42337" y="5785247"/>
            <a:ext cx="8862899" cy="646331"/>
          </a:xfrm>
          <a:prstGeom prst="rect">
            <a:avLst/>
          </a:prstGeom>
        </p:spPr>
        <p:txBody>
          <a:bodyPr wrap="square">
            <a:spAutoFit/>
          </a:bodyPr>
          <a:lstStyle/>
          <a:p>
            <a:pPr marL="742950" lvl="1" indent="-285750">
              <a:spcBef>
                <a:spcPts val="300"/>
              </a:spcBef>
              <a:spcAft>
                <a:spcPts val="300"/>
              </a:spcAft>
              <a:buFont typeface="Arial" panose="020B0604020202020204" pitchFamily="34" charset="0"/>
              <a:buChar char="•"/>
            </a:pPr>
            <a:r>
              <a:rPr lang="en-US" altLang="zh-CN" sz="1800" b="1" dirty="0">
                <a:sym typeface="+mn-ea"/>
              </a:rPr>
              <a:t>Step 4: after the association, the STA can carry its MAC address signature in data transmission for STA identification when RMA changes</a:t>
            </a:r>
            <a:r>
              <a:rPr lang="en-US" altLang="zh-CN" sz="1600" b="1" kern="0" dirty="0">
                <a:solidFill>
                  <a:srgbClr val="000000"/>
                </a:solidFill>
                <a:latin typeface="Times New Roman"/>
                <a:sym typeface="+mn-ea"/>
              </a:rPr>
              <a:t>.</a:t>
            </a:r>
            <a:endParaRPr kumimoji="0" lang="en-US" altLang="zh-CN" sz="1600" b="1" i="0" u="none" strike="noStrike" kern="0" cap="none" spc="0" normalizeH="0" baseline="0" noProof="0" dirty="0">
              <a:ln>
                <a:noFill/>
              </a:ln>
              <a:solidFill>
                <a:srgbClr val="000000"/>
              </a:solidFill>
              <a:effectLst/>
              <a:uLnTx/>
              <a:uFillTx/>
              <a:latin typeface="Times New Roman"/>
              <a:sym typeface="+mn-ea"/>
            </a:endParaRPr>
          </a:p>
        </p:txBody>
      </p:sp>
      <p:sp>
        <p:nvSpPr>
          <p:cNvPr id="29" name="文本框 28">
            <a:extLst>
              <a:ext uri="{FF2B5EF4-FFF2-40B4-BE49-F238E27FC236}">
                <a16:creationId xmlns:a16="http://schemas.microsoft.com/office/drawing/2014/main" id="{E5D6CC76-AD70-4601-AC74-5DCCF9F84BA0}"/>
              </a:ext>
            </a:extLst>
          </p:cNvPr>
          <p:cNvSpPr txBox="1"/>
          <p:nvPr/>
        </p:nvSpPr>
        <p:spPr>
          <a:xfrm>
            <a:off x="7174230" y="6475730"/>
            <a:ext cx="1444625" cy="274320"/>
          </a:xfrm>
          <a:prstGeom prst="rect">
            <a:avLst/>
          </a:prstGeom>
          <a:noFill/>
        </p:spPr>
        <p:txBody>
          <a:bodyPr wrap="none" rtlCol="0" anchor="t">
            <a:spAutoFit/>
          </a:bodyPr>
          <a:lstStyle/>
          <a:p>
            <a:r>
              <a:rPr lang="en-US" altLang="ko-KR" dirty="0">
                <a:sym typeface="+mn-ea"/>
              </a:rPr>
              <a:t>Liuming Lu (OPPO)</a:t>
            </a:r>
            <a:endParaRPr lang="zh-CN" altLang="en-US" dirty="0"/>
          </a:p>
        </p:txBody>
      </p:sp>
    </p:spTree>
    <p:extLst>
      <p:ext uri="{BB962C8B-B14F-4D97-AF65-F5344CB8AC3E}">
        <p14:creationId xmlns:p14="http://schemas.microsoft.com/office/powerpoint/2010/main" val="362467688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802-11-Submission</Template>
  <TotalTime>4442</TotalTime>
  <Words>1059</Words>
  <Application>Microsoft Office PowerPoint</Application>
  <PresentationFormat>全屏显示(4:3)</PresentationFormat>
  <Paragraphs>199</Paragraphs>
  <Slides>12</Slides>
  <Notes>12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12</vt:i4>
      </vt:variant>
    </vt:vector>
  </HeadingPairs>
  <TitlesOfParts>
    <vt:vector size="16" baseType="lpstr">
      <vt:lpstr>Arial</vt:lpstr>
      <vt:lpstr>Times New Roman</vt:lpstr>
      <vt:lpstr>Wingdings</vt:lpstr>
      <vt:lpstr>802-11-Submission</vt:lpstr>
      <vt:lpstr>A Signature-based Method for Identifying STAs with Randomized MAC Addresses</vt:lpstr>
      <vt:lpstr>Introduction</vt:lpstr>
      <vt:lpstr>Home Automation Detection Assisting</vt:lpstr>
      <vt:lpstr>Router parental control</vt:lpstr>
      <vt:lpstr>Background </vt:lpstr>
      <vt:lpstr>MAC Address Signature Overview (1)</vt:lpstr>
      <vt:lpstr>MAC Address Signature Overview (2)</vt:lpstr>
      <vt:lpstr>Procedure for Address Signature (1)</vt:lpstr>
      <vt:lpstr>Procedure for Address Signature (2)</vt:lpstr>
      <vt:lpstr>Summary</vt:lpstr>
      <vt:lpstr>Straw Poll</vt:lpstr>
      <vt:lpstr>References</vt:lpstr>
    </vt:vector>
  </TitlesOfParts>
  <Company>Marvell Semiconductor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15/0718r8</dc:title>
  <dc:subject>Task Group AY July 2015 Meeting Agenda</dc:subject>
  <dc:creator>卢刘明(Liuming Lu)</dc:creator>
  <cp:lastModifiedBy>卢刘明(Liuming Lu)</cp:lastModifiedBy>
  <cp:revision>3310</cp:revision>
  <cp:lastPrinted>2014-11-04T15:04:00Z</cp:lastPrinted>
  <dcterms:created xsi:type="dcterms:W3CDTF">2007-04-17T18:10:00Z</dcterms:created>
  <dcterms:modified xsi:type="dcterms:W3CDTF">2021-07-09T08:46:21Z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sflag">
    <vt:lpwstr>1431634268</vt:lpwstr>
  </property>
  <property fmtid="{D5CDD505-2E9C-101B-9397-08002B2CF9AE}" pid="27" name="_NewReviewCycle">
    <vt:lpwstr/>
  </property>
  <property fmtid="{D5CDD505-2E9C-101B-9397-08002B2CF9AE}" pid="28" name="KSOProductBuildVer">
    <vt:lpwstr>2052-10.1.0.6395</vt:lpwstr>
  </property>
</Properties>
</file>