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8" r:id="rId21"/>
    <p:sldId id="361" r:id="rId22"/>
    <p:sldId id="362" r:id="rId23"/>
    <p:sldId id="357" r:id="rId24"/>
    <p:sldId id="360" r:id="rId25"/>
    <p:sldId id="356" r:id="rId26"/>
    <p:sldId id="366" r:id="rId27"/>
    <p:sldId id="367" r:id="rId28"/>
    <p:sldId id="351" r:id="rId29"/>
    <p:sldId id="346" r:id="rId30"/>
    <p:sldId id="347" r:id="rId31"/>
    <p:sldId id="344" r:id="rId32"/>
    <p:sldId id="333" r:id="rId33"/>
    <p:sldId id="322" r:id="rId34"/>
    <p:sldId id="320" r:id="rId35"/>
    <p:sldId id="327" r:id="rId3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802.11-21/1082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802.11-21/1082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802.11-21/1082</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802.11-21/1082</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802.11-21/1082r1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985-36-00bc-lb-252-comments-on-p802-11bc-draft-1-0.xls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July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July 09,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2021-07-09</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547694446"/>
              </p:ext>
            </p:extLst>
          </p:nvPr>
        </p:nvGraphicFramePr>
        <p:xfrm>
          <a:off x="823913" y="2484438"/>
          <a:ext cx="7570787" cy="1004887"/>
        </p:xfrm>
        <a:graphic>
          <a:graphicData uri="http://schemas.openxmlformats.org/presentationml/2006/ole">
            <mc:AlternateContent xmlns:mc="http://schemas.openxmlformats.org/markup-compatibility/2006">
              <mc:Choice xmlns:v="urn:schemas-microsoft-com:vml" Requires="v">
                <p:oleObj spid="_x0000_s1048" name="Document" r:id="rId4" imgW="8432800" imgH="1117600" progId="Word.Document.8">
                  <p:embed/>
                </p:oleObj>
              </mc:Choice>
              <mc:Fallback>
                <p:oleObj name="Document" r:id="rId4" imgW="8432800" imgH="11176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484438"/>
                        <a:ext cx="7570787" cy="1004887"/>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July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July 09,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Discussion of </a:t>
            </a:r>
            <a:r>
              <a:rPr lang="en-US" dirty="0" err="1"/>
              <a:t>TGbc</a:t>
            </a:r>
            <a:r>
              <a:rPr lang="en-US" dirty="0"/>
              <a:t> Timeline</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July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Announcement: unassigned CIDs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2415266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FFEE4-0BDA-3940-BB86-4C5D0DC50516}"/>
              </a:ext>
            </a:extLst>
          </p:cNvPr>
          <p:cNvSpPr>
            <a:spLocks noGrp="1"/>
          </p:cNvSpPr>
          <p:nvPr>
            <p:ph type="title"/>
          </p:nvPr>
        </p:nvSpPr>
        <p:spPr/>
        <p:txBody>
          <a:bodyPr/>
          <a:lstStyle/>
          <a:p>
            <a:r>
              <a:rPr lang="en-US" dirty="0"/>
              <a:t>Please volunteer for unassigned CIDs</a:t>
            </a:r>
          </a:p>
        </p:txBody>
      </p:sp>
      <p:sp>
        <p:nvSpPr>
          <p:cNvPr id="3" name="Content Placeholder 2">
            <a:extLst>
              <a:ext uri="{FF2B5EF4-FFF2-40B4-BE49-F238E27FC236}">
                <a16:creationId xmlns:a16="http://schemas.microsoft.com/office/drawing/2014/main" id="{7D7F84BF-AFF3-CD4C-8129-66E1CDF7275F}"/>
              </a:ext>
            </a:extLst>
          </p:cNvPr>
          <p:cNvSpPr>
            <a:spLocks noGrp="1"/>
          </p:cNvSpPr>
          <p:nvPr>
            <p:ph idx="1"/>
          </p:nvPr>
        </p:nvSpPr>
        <p:spPr/>
        <p:txBody>
          <a:bodyPr/>
          <a:lstStyle/>
          <a:p>
            <a:r>
              <a:rPr lang="en-GB" sz="1400" b="0" dirty="0"/>
              <a:t>Dear all:</a:t>
            </a:r>
            <a:br>
              <a:rPr lang="en-GB" sz="1400" dirty="0"/>
            </a:br>
            <a:br>
              <a:rPr lang="en-GB" sz="1400" dirty="0"/>
            </a:br>
            <a:r>
              <a:rPr lang="en-GB" sz="1400" b="0" dirty="0"/>
              <a:t>we have 21 unassigned CIDs left.</a:t>
            </a:r>
            <a:br>
              <a:rPr lang="en-GB" sz="1400" dirty="0"/>
            </a:br>
            <a:br>
              <a:rPr lang="en-GB" sz="1400" dirty="0"/>
            </a:br>
            <a:r>
              <a:rPr lang="en-GB" sz="1400" b="0" dirty="0"/>
              <a:t>I would appreciate if you could review the “unassigned” tab of the comment database 20/1985r36  (see:</a:t>
            </a:r>
            <a:br>
              <a:rPr lang="en-GB" sz="1400" dirty="0"/>
            </a:br>
            <a:r>
              <a:rPr lang="en-GB" sz="1400" b="0" dirty="0">
                <a:hlinkClick r:id="rId2"/>
              </a:rPr>
              <a:t>https://mentor.ieee.org/802.11/dcn/20/11-20-1985-36-00bc-lb-252-comments-on-p802-11bc-draft-1-0.xlsx</a:t>
            </a:r>
            <a:r>
              <a:rPr lang="en-GB" sz="1400" b="0" dirty="0"/>
              <a:t> ).</a:t>
            </a:r>
            <a:br>
              <a:rPr lang="en-GB" sz="1400" dirty="0"/>
            </a:br>
            <a:br>
              <a:rPr lang="en-GB" sz="1400" dirty="0"/>
            </a:br>
            <a:r>
              <a:rPr lang="en-GB" sz="1400" b="0" dirty="0"/>
              <a:t>Please let me know if you can volunteer to look at some of those unassigned CIDs to come up with a</a:t>
            </a:r>
            <a:br>
              <a:rPr lang="en-GB" sz="1400" dirty="0"/>
            </a:br>
            <a:r>
              <a:rPr lang="en-GB" sz="1400" b="0" dirty="0"/>
              <a:t>proposed resolution.</a:t>
            </a:r>
            <a:br>
              <a:rPr lang="en-GB" sz="1400" dirty="0"/>
            </a:br>
            <a:br>
              <a:rPr lang="en-GB" sz="1400" dirty="0"/>
            </a:br>
            <a:r>
              <a:rPr lang="en-GB" sz="1400" b="0" dirty="0"/>
              <a:t>Many thanks for your help.</a:t>
            </a:r>
            <a:br>
              <a:rPr lang="en-GB" sz="1400" dirty="0"/>
            </a:br>
            <a:br>
              <a:rPr lang="en-GB" sz="1400" dirty="0"/>
            </a:br>
            <a:r>
              <a:rPr lang="en-GB" sz="1400" b="0" dirty="0"/>
              <a:t>Marc</a:t>
            </a:r>
            <a:endParaRPr lang="en-US" sz="1400" dirty="0"/>
          </a:p>
        </p:txBody>
      </p:sp>
      <p:sp>
        <p:nvSpPr>
          <p:cNvPr id="4" name="Slide Number Placeholder 3">
            <a:extLst>
              <a:ext uri="{FF2B5EF4-FFF2-40B4-BE49-F238E27FC236}">
                <a16:creationId xmlns:a16="http://schemas.microsoft.com/office/drawing/2014/main" id="{C5ECA2E9-B555-9749-9991-8738F6A15C8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06BE8F7-115F-1047-B7F3-62B8EA33D80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63CA7DF-A05C-3243-92AE-C34D00A6A0F4}"/>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2089970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=m15170b69ad63baa946152d829d094cb6</a:t>
            </a:r>
          </a:p>
          <a:p>
            <a:endParaRPr lang="en-GB" sz="1600" dirty="0"/>
          </a:p>
          <a:p>
            <a:r>
              <a:rPr lang="en-GB" sz="1600" dirty="0"/>
              <a:t>Meeting number: 173 918 8264</a:t>
            </a:r>
          </a:p>
          <a:p>
            <a:r>
              <a:rPr lang="en-GB" sz="1600" dirty="0"/>
              <a:t>Meeting password: wireless (94735377 from phones and video systems)</a:t>
            </a:r>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July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33</a:t>
            </a:fld>
            <a:endParaRPr lang="en-GB"/>
          </a:p>
        </p:txBody>
      </p:sp>
    </p:spTree>
    <p:extLst>
      <p:ext uri="{BB962C8B-B14F-4D97-AF65-F5344CB8AC3E}">
        <p14:creationId xmlns:p14="http://schemas.microsoft.com/office/powerpoint/2010/main" val="3438742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Announcement: unassigned CIDs</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July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3EE4E663-98EC-954A-B1FE-014A6039DCA9}"/>
              </a:ext>
            </a:extLst>
          </p:cNvPr>
          <p:cNvGraphicFramePr>
            <a:graphicFrameLocks noGrp="1"/>
          </p:cNvGraphicFramePr>
          <p:nvPr>
            <p:extLst>
              <p:ext uri="{D42A27DB-BD31-4B8C-83A1-F6EECF244321}">
                <p14:modId xmlns:p14="http://schemas.microsoft.com/office/powerpoint/2010/main" val="4060017329"/>
              </p:ext>
            </p:extLst>
          </p:nvPr>
        </p:nvGraphicFramePr>
        <p:xfrm>
          <a:off x="942975" y="1131590"/>
          <a:ext cx="7599365" cy="3086271"/>
        </p:xfrm>
        <a:graphic>
          <a:graphicData uri="http://schemas.openxmlformats.org/drawingml/2006/table">
            <a:tbl>
              <a:tblPr>
                <a:tableStyleId>{5C22544A-7EE6-4342-B048-85BDC9FD1C3A}</a:tableStyleId>
              </a:tblPr>
              <a:tblGrid>
                <a:gridCol w="716300">
                  <a:extLst>
                    <a:ext uri="{9D8B030D-6E8A-4147-A177-3AD203B41FA5}">
                      <a16:colId xmlns:a16="http://schemas.microsoft.com/office/drawing/2014/main" val="2873325368"/>
                    </a:ext>
                  </a:extLst>
                </a:gridCol>
                <a:gridCol w="373245">
                  <a:extLst>
                    <a:ext uri="{9D8B030D-6E8A-4147-A177-3AD203B41FA5}">
                      <a16:colId xmlns:a16="http://schemas.microsoft.com/office/drawing/2014/main" val="2738300474"/>
                    </a:ext>
                  </a:extLst>
                </a:gridCol>
                <a:gridCol w="373245">
                  <a:extLst>
                    <a:ext uri="{9D8B030D-6E8A-4147-A177-3AD203B41FA5}">
                      <a16:colId xmlns:a16="http://schemas.microsoft.com/office/drawing/2014/main" val="2775315683"/>
                    </a:ext>
                  </a:extLst>
                </a:gridCol>
                <a:gridCol w="373245">
                  <a:extLst>
                    <a:ext uri="{9D8B030D-6E8A-4147-A177-3AD203B41FA5}">
                      <a16:colId xmlns:a16="http://schemas.microsoft.com/office/drawing/2014/main" val="294290546"/>
                    </a:ext>
                  </a:extLst>
                </a:gridCol>
                <a:gridCol w="2019910">
                  <a:extLst>
                    <a:ext uri="{9D8B030D-6E8A-4147-A177-3AD203B41FA5}">
                      <a16:colId xmlns:a16="http://schemas.microsoft.com/office/drawing/2014/main" val="2535199971"/>
                    </a:ext>
                  </a:extLst>
                </a:gridCol>
                <a:gridCol w="1676207">
                  <a:extLst>
                    <a:ext uri="{9D8B030D-6E8A-4147-A177-3AD203B41FA5}">
                      <a16:colId xmlns:a16="http://schemas.microsoft.com/office/drawing/2014/main" val="1521860694"/>
                    </a:ext>
                  </a:extLst>
                </a:gridCol>
                <a:gridCol w="2067213">
                  <a:extLst>
                    <a:ext uri="{9D8B030D-6E8A-4147-A177-3AD203B41FA5}">
                      <a16:colId xmlns:a16="http://schemas.microsoft.com/office/drawing/2014/main" val="355202356"/>
                    </a:ext>
                  </a:extLst>
                </a:gridCol>
              </a:tblGrid>
              <a:tr h="250458">
                <a:tc>
                  <a:txBody>
                    <a:bodyPr/>
                    <a:lstStyle/>
                    <a:p>
                      <a:pPr algn="l" fontAlgn="t"/>
                      <a:r>
                        <a:rPr lang="en-GB" sz="800" u="none" strike="noStrike">
                          <a:effectLst/>
                        </a:rPr>
                        <a:t>Discusion Order</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869" marR="7869" marT="7869" marB="0"/>
                </a:tc>
                <a:tc>
                  <a:txBody>
                    <a:bodyPr/>
                    <a:lstStyle/>
                    <a:p>
                      <a:pPr algn="l" fontAlgn="t"/>
                      <a:endParaRPr lang="en-GB" sz="800" b="0" i="0" u="none" strike="noStrike">
                        <a:effectLst/>
                        <a:latin typeface="Arial" panose="020B0604020202020204" pitchFamily="34" charset="0"/>
                      </a:endParaRPr>
                    </a:p>
                  </a:txBody>
                  <a:tcPr marL="7869" marR="7869" marT="7869" marB="0"/>
                </a:tc>
                <a:extLst>
                  <a:ext uri="{0D108BD9-81ED-4DB2-BD59-A6C34878D82A}">
                    <a16:rowId xmlns:a16="http://schemas.microsoft.com/office/drawing/2014/main" val="1878901409"/>
                  </a:ext>
                </a:extLst>
              </a:tr>
              <a:tr h="125598">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1</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2020</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1985</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35</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CID 1430</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Marc Emmelmann (</a:t>
                      </a:r>
                      <a:r>
                        <a:rPr lang="en-GB" sz="800" u="none" strike="noStrike" kern="1200" dirty="0" err="1">
                          <a:solidFill>
                            <a:schemeClr val="dk1"/>
                          </a:solidFill>
                          <a:effectLst/>
                          <a:latin typeface="+mn-lt"/>
                          <a:ea typeface="+mn-ea"/>
                          <a:cs typeface="+mn-cs"/>
                        </a:rPr>
                        <a:t>Koden</a:t>
                      </a:r>
                      <a:r>
                        <a:rPr lang="en-GB" sz="800" u="none" strike="noStrike" kern="1200" dirty="0">
                          <a:solidFill>
                            <a:schemeClr val="dk1"/>
                          </a:solidFill>
                          <a:effectLst/>
                          <a:latin typeface="+mn-lt"/>
                          <a:ea typeface="+mn-ea"/>
                          <a:cs typeface="+mn-cs"/>
                        </a:rPr>
                        <a:t>-TI)</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Look at CID 1430 in comment database</a:t>
                      </a:r>
                    </a:p>
                  </a:txBody>
                  <a:tcPr marL="7812" marR="7812" marT="7812" marB="0"/>
                </a:tc>
                <a:extLst>
                  <a:ext uri="{0D108BD9-81ED-4DB2-BD59-A6C34878D82A}">
                    <a16:rowId xmlns:a16="http://schemas.microsoft.com/office/drawing/2014/main" val="2387536807"/>
                  </a:ext>
                </a:extLst>
              </a:tr>
              <a:tr h="125654">
                <a:tc>
                  <a:txBody>
                    <a:bodyPr/>
                    <a:lstStyle/>
                    <a:p>
                      <a:pPr algn="l" fontAlgn="t"/>
                      <a:r>
                        <a:rPr lang="en-GB" sz="800" u="none" strike="noStrike" kern="1200" dirty="0">
                          <a:solidFill>
                            <a:schemeClr val="dk1"/>
                          </a:solidFill>
                          <a:effectLst/>
                          <a:latin typeface="+mn-lt"/>
                          <a:ea typeface="+mn-ea"/>
                          <a:cs typeface="+mn-cs"/>
                        </a:rPr>
                        <a:t>10</a:t>
                      </a:r>
                    </a:p>
                  </a:txBody>
                  <a:tcPr marL="7869" marR="7869" marT="7869" marB="0"/>
                </a:tc>
                <a:tc>
                  <a:txBody>
                    <a:bodyPr/>
                    <a:lstStyle/>
                    <a:p>
                      <a:pPr algn="l" fontAlgn="t"/>
                      <a:r>
                        <a:rPr lang="en-GB" sz="800" u="none" strike="noStrike" kern="1200">
                          <a:solidFill>
                            <a:schemeClr val="dk1"/>
                          </a:solidFill>
                          <a:effectLst/>
                          <a:latin typeface="+mn-lt"/>
                          <a:ea typeface="+mn-ea"/>
                          <a:cs typeface="+mn-cs"/>
                        </a:rPr>
                        <a:t>2021</a:t>
                      </a:r>
                    </a:p>
                  </a:txBody>
                  <a:tcPr marL="7869" marR="7869" marT="7869" marB="0"/>
                </a:tc>
                <a:tc>
                  <a:txBody>
                    <a:bodyPr/>
                    <a:lstStyle/>
                    <a:p>
                      <a:pPr algn="l" fontAlgn="t"/>
                      <a:r>
                        <a:rPr lang="en-GB" sz="800" u="none" strike="noStrike" kern="1200">
                          <a:solidFill>
                            <a:schemeClr val="dk1"/>
                          </a:solidFill>
                          <a:effectLst/>
                          <a:latin typeface="+mn-lt"/>
                          <a:ea typeface="+mn-ea"/>
                          <a:cs typeface="+mn-cs"/>
                        </a:rPr>
                        <a:t>1076</a:t>
                      </a:r>
                    </a:p>
                  </a:txBody>
                  <a:tcPr marL="7869" marR="7869" marT="7869" marB="0"/>
                </a:tc>
                <a:tc>
                  <a:txBody>
                    <a:bodyPr/>
                    <a:lstStyle/>
                    <a:p>
                      <a:pPr algn="l" fontAlgn="t"/>
                      <a:r>
                        <a:rPr lang="en-GB" sz="800" u="none" strike="noStrike" kern="1200">
                          <a:solidFill>
                            <a:schemeClr val="dk1"/>
                          </a:solidFill>
                          <a:effectLst/>
                          <a:latin typeface="+mn-lt"/>
                          <a:ea typeface="+mn-ea"/>
                          <a:cs typeface="+mn-cs"/>
                        </a:rPr>
                        <a:t>0</a:t>
                      </a:r>
                    </a:p>
                  </a:txBody>
                  <a:tcPr marL="7869" marR="7869" marT="7869" marB="0"/>
                </a:tc>
                <a:tc>
                  <a:txBody>
                    <a:bodyPr/>
                    <a:lstStyle/>
                    <a:p>
                      <a:pPr algn="l" fontAlgn="t"/>
                      <a:r>
                        <a:rPr lang="en-GB" sz="800" u="none" strike="noStrike" kern="1200">
                          <a:solidFill>
                            <a:schemeClr val="dk1"/>
                          </a:solidFill>
                          <a:effectLst/>
                          <a:latin typeface="+mn-lt"/>
                          <a:ea typeface="+mn-ea"/>
                          <a:cs typeface="+mn-cs"/>
                        </a:rPr>
                        <a:t>802.11bc Architecture Discussion</a:t>
                      </a:r>
                    </a:p>
                  </a:txBody>
                  <a:tcPr marL="7869" marR="7869" marT="7869" marB="0"/>
                </a:tc>
                <a:tc>
                  <a:txBody>
                    <a:bodyPr/>
                    <a:lstStyle/>
                    <a:p>
                      <a:pPr algn="l" fontAlgn="t"/>
                      <a:r>
                        <a:rPr lang="en-GB" sz="800" u="none" strike="noStrike" kern="1200">
                          <a:solidFill>
                            <a:schemeClr val="dk1"/>
                          </a:solidFill>
                          <a:effectLst/>
                          <a:latin typeface="+mn-lt"/>
                          <a:ea typeface="+mn-ea"/>
                          <a:cs typeface="+mn-cs"/>
                        </a:rPr>
                        <a:t>Joseph Levy (InterDigital)</a:t>
                      </a:r>
                    </a:p>
                  </a:txBody>
                  <a:tcPr marL="7869" marR="7869" marT="7869" marB="0"/>
                </a:tc>
                <a:tc>
                  <a:txBody>
                    <a:bodyPr/>
                    <a:lstStyle/>
                    <a:p>
                      <a:pPr algn="l" fontAlgn="t"/>
                      <a:endParaRPr lang="en-GB" sz="800" u="none" strike="noStrike" kern="1200">
                        <a:solidFill>
                          <a:schemeClr val="dk1"/>
                        </a:solidFill>
                        <a:effectLst/>
                        <a:latin typeface="+mn-lt"/>
                        <a:ea typeface="+mn-ea"/>
                        <a:cs typeface="+mn-cs"/>
                      </a:endParaRPr>
                    </a:p>
                  </a:txBody>
                  <a:tcPr marL="7869" marR="7869" marT="7869" marB="0"/>
                </a:tc>
                <a:extLst>
                  <a:ext uri="{0D108BD9-81ED-4DB2-BD59-A6C34878D82A}">
                    <a16:rowId xmlns:a16="http://schemas.microsoft.com/office/drawing/2014/main" val="2712172750"/>
                  </a:ext>
                </a:extLst>
              </a:tr>
              <a:tr h="137989">
                <a:tc>
                  <a:txBody>
                    <a:bodyPr/>
                    <a:lstStyle/>
                    <a:p>
                      <a:pPr algn="l" fontAlgn="t"/>
                      <a:r>
                        <a:rPr lang="en-GB" sz="800" u="none" strike="noStrike" kern="1200" dirty="0">
                          <a:solidFill>
                            <a:schemeClr val="dk1"/>
                          </a:solidFill>
                          <a:effectLst/>
                          <a:latin typeface="+mn-lt"/>
                          <a:ea typeface="+mn-ea"/>
                          <a:cs typeface="+mn-cs"/>
                        </a:rPr>
                        <a:t>20</a:t>
                      </a:r>
                    </a:p>
                  </a:txBody>
                  <a:tcPr marL="7869" marR="7869" marT="7869" marB="0"/>
                </a:tc>
                <a:tc>
                  <a:txBody>
                    <a:bodyPr/>
                    <a:lstStyle/>
                    <a:p>
                      <a:pPr algn="l" fontAlgn="b"/>
                      <a:r>
                        <a:rPr lang="en-GB" sz="800" u="none" strike="noStrike" kern="1200" dirty="0">
                          <a:solidFill>
                            <a:schemeClr val="dk1"/>
                          </a:solidFill>
                          <a:effectLst/>
                          <a:latin typeface="+mn-lt"/>
                          <a:ea typeface="+mn-ea"/>
                          <a:cs typeface="+mn-cs"/>
                        </a:rPr>
                        <a:t>2021</a:t>
                      </a:r>
                    </a:p>
                  </a:txBody>
                  <a:tcPr marL="9525" marR="9525" marT="9525" marB="0" anchor="b"/>
                </a:tc>
                <a:tc>
                  <a:txBody>
                    <a:bodyPr/>
                    <a:lstStyle/>
                    <a:p>
                      <a:pPr algn="l" fontAlgn="b"/>
                      <a:r>
                        <a:rPr lang="en-GB" sz="800" u="none" strike="noStrike" kern="1200" dirty="0">
                          <a:solidFill>
                            <a:schemeClr val="dk1"/>
                          </a:solidFill>
                          <a:effectLst/>
                          <a:latin typeface="+mn-lt"/>
                          <a:ea typeface="+mn-ea"/>
                          <a:cs typeface="+mn-cs"/>
                        </a:rPr>
                        <a:t>977</a:t>
                      </a:r>
                    </a:p>
                  </a:txBody>
                  <a:tcPr marL="9525" marR="9525" marT="9525" marB="0" anchor="b"/>
                </a:tc>
                <a:tc>
                  <a:txBody>
                    <a:bodyPr/>
                    <a:lstStyle/>
                    <a:p>
                      <a:pPr algn="l" fontAlgn="b"/>
                      <a:r>
                        <a:rPr lang="en-GB" sz="800" u="none" strike="noStrike" kern="1200" dirty="0">
                          <a:solidFill>
                            <a:schemeClr val="dk1"/>
                          </a:solidFill>
                          <a:effectLst/>
                          <a:latin typeface="+mn-lt"/>
                          <a:ea typeface="+mn-ea"/>
                          <a:cs typeface="+mn-cs"/>
                        </a:rPr>
                        <a:t>1</a:t>
                      </a:r>
                    </a:p>
                  </a:txBody>
                  <a:tcPr marL="9525" marR="9525" marT="9525" marB="0" anchor="b"/>
                </a:tc>
                <a:tc>
                  <a:txBody>
                    <a:bodyPr/>
                    <a:lstStyle/>
                    <a:p>
                      <a:pPr algn="l" fontAlgn="b"/>
                      <a:r>
                        <a:rPr lang="en-GB" sz="800" u="none" strike="noStrike" kern="1200" dirty="0">
                          <a:solidFill>
                            <a:schemeClr val="dk1"/>
                          </a:solidFill>
                          <a:effectLst/>
                          <a:latin typeface="+mn-lt"/>
                          <a:ea typeface="+mn-ea"/>
                          <a:cs typeface="+mn-cs"/>
                        </a:rPr>
                        <a:t>CR for CIDs assigned to </a:t>
                      </a:r>
                      <a:r>
                        <a:rPr lang="en-GB" sz="800" u="none" strike="noStrike" kern="1200" dirty="0" err="1">
                          <a:solidFill>
                            <a:schemeClr val="dk1"/>
                          </a:solidFill>
                          <a:effectLst/>
                          <a:latin typeface="+mn-lt"/>
                          <a:ea typeface="+mn-ea"/>
                          <a:cs typeface="+mn-cs"/>
                        </a:rPr>
                        <a:t>Xiaofei</a:t>
                      </a:r>
                      <a:r>
                        <a:rPr lang="en-GB" sz="800" u="none" strike="noStrike" kern="1200" dirty="0">
                          <a:solidFill>
                            <a:schemeClr val="dk1"/>
                          </a:solidFill>
                          <a:effectLst/>
                          <a:latin typeface="+mn-lt"/>
                          <a:ea typeface="+mn-ea"/>
                          <a:cs typeface="+mn-cs"/>
                        </a:rPr>
                        <a:t> part 3</a:t>
                      </a:r>
                    </a:p>
                  </a:txBody>
                  <a:tcPr marL="9525" marR="9525" marT="9525" marB="0" anchor="b"/>
                </a:tc>
                <a:tc>
                  <a:txBody>
                    <a:bodyPr/>
                    <a:lstStyle/>
                    <a:p>
                      <a:pPr algn="l" fontAlgn="b"/>
                      <a:r>
                        <a:rPr lang="en-GB" sz="800" u="none" strike="noStrike" kern="1200" dirty="0" err="1">
                          <a:solidFill>
                            <a:schemeClr val="dk1"/>
                          </a:solidFill>
                          <a:effectLst/>
                          <a:latin typeface="+mn-lt"/>
                          <a:ea typeface="+mn-ea"/>
                          <a:cs typeface="+mn-cs"/>
                        </a:rPr>
                        <a:t>Xiaofei</a:t>
                      </a:r>
                      <a:r>
                        <a:rPr lang="en-GB" sz="800" u="none" strike="noStrike" kern="1200" dirty="0">
                          <a:solidFill>
                            <a:schemeClr val="dk1"/>
                          </a:solidFill>
                          <a:effectLst/>
                          <a:latin typeface="+mn-lt"/>
                          <a:ea typeface="+mn-ea"/>
                          <a:cs typeface="+mn-cs"/>
                        </a:rPr>
                        <a:t> WANG (</a:t>
                      </a:r>
                      <a:r>
                        <a:rPr lang="en-GB" sz="800" u="none" strike="noStrike" kern="1200" dirty="0" err="1">
                          <a:solidFill>
                            <a:schemeClr val="dk1"/>
                          </a:solidFill>
                          <a:effectLst/>
                          <a:latin typeface="+mn-lt"/>
                          <a:ea typeface="+mn-ea"/>
                          <a:cs typeface="+mn-cs"/>
                        </a:rPr>
                        <a:t>InterDigital</a:t>
                      </a:r>
                      <a:r>
                        <a:rPr lang="en-GB" sz="800" u="none" strike="noStrike" kern="1200" dirty="0">
                          <a:solidFill>
                            <a:schemeClr val="dk1"/>
                          </a:solidFill>
                          <a:effectLst/>
                          <a:latin typeface="+mn-lt"/>
                          <a:ea typeface="+mn-ea"/>
                          <a:cs typeface="+mn-cs"/>
                        </a:rPr>
                        <a:t>)</a:t>
                      </a:r>
                    </a:p>
                  </a:txBody>
                  <a:tcPr marL="9525" marR="9525" marT="9525" marB="0" anchor="b"/>
                </a:tc>
                <a:tc>
                  <a:txBody>
                    <a:bodyPr/>
                    <a:lstStyle/>
                    <a:p>
                      <a:pPr algn="l" fontAlgn="t"/>
                      <a:endParaRPr lang="en-GB" sz="800" u="none" strike="noStrike" kern="1200" dirty="0">
                        <a:solidFill>
                          <a:schemeClr val="dk1"/>
                        </a:solidFill>
                        <a:effectLst/>
                        <a:latin typeface="+mn-lt"/>
                        <a:ea typeface="+mn-ea"/>
                        <a:cs typeface="+mn-cs"/>
                      </a:endParaRPr>
                    </a:p>
                  </a:txBody>
                  <a:tcPr marL="7869" marR="7869" marT="7869" marB="0"/>
                </a:tc>
                <a:extLst>
                  <a:ext uri="{0D108BD9-81ED-4DB2-BD59-A6C34878D82A}">
                    <a16:rowId xmlns:a16="http://schemas.microsoft.com/office/drawing/2014/main" val="921140370"/>
                  </a:ext>
                </a:extLst>
              </a:tr>
              <a:tr h="184179">
                <a:tc>
                  <a:txBody>
                    <a:bodyPr/>
                    <a:lstStyle/>
                    <a:p>
                      <a:pPr algn="l" fontAlgn="t"/>
                      <a:r>
                        <a:rPr lang="en-GB" sz="800" u="none" strike="noStrike" kern="1200" dirty="0">
                          <a:solidFill>
                            <a:schemeClr val="dk1"/>
                          </a:solidFill>
                          <a:effectLst/>
                          <a:latin typeface="+mn-lt"/>
                          <a:ea typeface="+mn-ea"/>
                          <a:cs typeface="+mn-cs"/>
                        </a:rPr>
                        <a:t>21</a:t>
                      </a:r>
                    </a:p>
                  </a:txBody>
                  <a:tcPr marL="7869" marR="7869" marT="7869" marB="0"/>
                </a:tc>
                <a:tc>
                  <a:txBody>
                    <a:bodyPr/>
                    <a:lstStyle/>
                    <a:p>
                      <a:pPr algn="l" fontAlgn="b"/>
                      <a:r>
                        <a:rPr lang="en-GB" sz="800" u="none" strike="noStrike" kern="1200" dirty="0">
                          <a:solidFill>
                            <a:schemeClr val="dk1"/>
                          </a:solidFill>
                          <a:effectLst/>
                          <a:latin typeface="+mn-lt"/>
                          <a:ea typeface="+mn-ea"/>
                          <a:cs typeface="+mn-cs"/>
                        </a:rPr>
                        <a:t>2021</a:t>
                      </a:r>
                    </a:p>
                  </a:txBody>
                  <a:tcPr marL="9525" marR="9525" marT="9525" marB="0" anchor="b"/>
                </a:tc>
                <a:tc>
                  <a:txBody>
                    <a:bodyPr/>
                    <a:lstStyle/>
                    <a:p>
                      <a:pPr algn="l" fontAlgn="b"/>
                      <a:r>
                        <a:rPr lang="en-GB" sz="800" u="none" strike="noStrike" kern="1200">
                          <a:solidFill>
                            <a:schemeClr val="dk1"/>
                          </a:solidFill>
                          <a:effectLst/>
                          <a:latin typeface="+mn-lt"/>
                          <a:ea typeface="+mn-ea"/>
                          <a:cs typeface="+mn-cs"/>
                        </a:rPr>
                        <a:t>1065</a:t>
                      </a:r>
                    </a:p>
                  </a:txBody>
                  <a:tcPr marL="9525" marR="9525" marT="9525" marB="0" anchor="b"/>
                </a:tc>
                <a:tc>
                  <a:txBody>
                    <a:bodyPr/>
                    <a:lstStyle/>
                    <a:p>
                      <a:pPr algn="l" fontAlgn="b"/>
                      <a:r>
                        <a:rPr lang="en-GB" sz="800" u="none" strike="noStrike" kern="1200" dirty="0">
                          <a:solidFill>
                            <a:schemeClr val="dk1"/>
                          </a:solidFill>
                          <a:effectLst/>
                          <a:latin typeface="+mn-lt"/>
                          <a:ea typeface="+mn-ea"/>
                          <a:cs typeface="+mn-cs"/>
                        </a:rPr>
                        <a:t>1</a:t>
                      </a:r>
                    </a:p>
                  </a:txBody>
                  <a:tcPr marL="9525" marR="9525" marT="9525" marB="0" anchor="b"/>
                </a:tc>
                <a:tc>
                  <a:txBody>
                    <a:bodyPr/>
                    <a:lstStyle/>
                    <a:p>
                      <a:pPr algn="l" fontAlgn="b"/>
                      <a:r>
                        <a:rPr lang="en-GB" sz="800" u="none" strike="noStrike" kern="1200" dirty="0">
                          <a:solidFill>
                            <a:schemeClr val="dk1"/>
                          </a:solidFill>
                          <a:effectLst/>
                          <a:latin typeface="+mn-lt"/>
                          <a:ea typeface="+mn-ea"/>
                          <a:cs typeface="+mn-cs"/>
                        </a:rPr>
                        <a:t>Proposed Spec text for CR Part 3</a:t>
                      </a:r>
                    </a:p>
                  </a:txBody>
                  <a:tcPr marL="9525" marR="9525" marT="9525" marB="0" anchor="b"/>
                </a:tc>
                <a:tc>
                  <a:txBody>
                    <a:bodyPr/>
                    <a:lstStyle/>
                    <a:p>
                      <a:pPr algn="l" fontAlgn="b"/>
                      <a:r>
                        <a:rPr lang="en-GB" sz="800" u="none" strike="noStrike" kern="1200" dirty="0" err="1">
                          <a:solidFill>
                            <a:schemeClr val="dk1"/>
                          </a:solidFill>
                          <a:effectLst/>
                          <a:latin typeface="+mn-lt"/>
                          <a:ea typeface="+mn-ea"/>
                          <a:cs typeface="+mn-cs"/>
                        </a:rPr>
                        <a:t>Xiaofei</a:t>
                      </a:r>
                      <a:r>
                        <a:rPr lang="en-GB" sz="800" u="none" strike="noStrike" kern="1200" dirty="0">
                          <a:solidFill>
                            <a:schemeClr val="dk1"/>
                          </a:solidFill>
                          <a:effectLst/>
                          <a:latin typeface="+mn-lt"/>
                          <a:ea typeface="+mn-ea"/>
                          <a:cs typeface="+mn-cs"/>
                        </a:rPr>
                        <a:t> WANG (</a:t>
                      </a:r>
                      <a:r>
                        <a:rPr lang="en-GB" sz="800" u="none" strike="noStrike" kern="1200" dirty="0" err="1">
                          <a:solidFill>
                            <a:schemeClr val="dk1"/>
                          </a:solidFill>
                          <a:effectLst/>
                          <a:latin typeface="+mn-lt"/>
                          <a:ea typeface="+mn-ea"/>
                          <a:cs typeface="+mn-cs"/>
                        </a:rPr>
                        <a:t>InterDigital</a:t>
                      </a:r>
                      <a:r>
                        <a:rPr lang="en-GB" sz="800" u="none" strike="noStrike" kern="1200" dirty="0">
                          <a:solidFill>
                            <a:schemeClr val="dk1"/>
                          </a:solidFill>
                          <a:effectLst/>
                          <a:latin typeface="+mn-lt"/>
                          <a:ea typeface="+mn-ea"/>
                          <a:cs typeface="+mn-cs"/>
                        </a:rPr>
                        <a:t>)</a:t>
                      </a:r>
                    </a:p>
                  </a:txBody>
                  <a:tcPr marL="9525" marR="9525" marT="9525" marB="0" anchor="b"/>
                </a:tc>
                <a:tc>
                  <a:txBody>
                    <a:bodyPr/>
                    <a:lstStyle/>
                    <a:p>
                      <a:pPr algn="l" fontAlgn="t"/>
                      <a:endParaRPr lang="en-GB" sz="800" u="none" strike="noStrike" kern="1200" dirty="0">
                        <a:solidFill>
                          <a:schemeClr val="dk1"/>
                        </a:solidFill>
                        <a:effectLst/>
                        <a:latin typeface="+mn-lt"/>
                        <a:ea typeface="+mn-ea"/>
                        <a:cs typeface="+mn-cs"/>
                      </a:endParaRPr>
                    </a:p>
                  </a:txBody>
                  <a:tcPr marL="7869" marR="7869" marT="7869" marB="0"/>
                </a:tc>
                <a:extLst>
                  <a:ext uri="{0D108BD9-81ED-4DB2-BD59-A6C34878D82A}">
                    <a16:rowId xmlns:a16="http://schemas.microsoft.com/office/drawing/2014/main" val="3113247626"/>
                  </a:ext>
                </a:extLst>
              </a:tr>
              <a:tr h="500916">
                <a:tc>
                  <a:txBody>
                    <a:bodyPr/>
                    <a:lstStyle/>
                    <a:p>
                      <a:pPr algn="l" fontAlgn="t"/>
                      <a:r>
                        <a:rPr lang="en-GB" sz="800" u="none" strike="noStrike" kern="1200" dirty="0">
                          <a:solidFill>
                            <a:schemeClr val="dk1"/>
                          </a:solidFill>
                          <a:effectLst/>
                          <a:latin typeface="+mn-lt"/>
                          <a:ea typeface="+mn-ea"/>
                          <a:cs typeface="+mn-cs"/>
                        </a:rPr>
                        <a:t>7010</a:t>
                      </a:r>
                    </a:p>
                  </a:txBody>
                  <a:tcPr marL="7869" marR="7869" marT="7869" marB="0"/>
                </a:tc>
                <a:tc>
                  <a:txBody>
                    <a:bodyPr/>
                    <a:lstStyle/>
                    <a:p>
                      <a:pPr algn="l" fontAlgn="t"/>
                      <a:r>
                        <a:rPr lang="en-GB" sz="800" u="none" strike="noStrike" kern="1200">
                          <a:solidFill>
                            <a:schemeClr val="dk1"/>
                          </a:solidFill>
                          <a:effectLst/>
                          <a:latin typeface="+mn-lt"/>
                          <a:ea typeface="+mn-ea"/>
                          <a:cs typeface="+mn-cs"/>
                        </a:rPr>
                        <a:t>2021</a:t>
                      </a:r>
                    </a:p>
                  </a:txBody>
                  <a:tcPr marL="7869" marR="7869" marT="7869" marB="0"/>
                </a:tc>
                <a:tc>
                  <a:txBody>
                    <a:bodyPr/>
                    <a:lstStyle/>
                    <a:p>
                      <a:pPr algn="l" fontAlgn="t"/>
                      <a:r>
                        <a:rPr lang="en-GB" sz="800" u="none" strike="noStrike" kern="1200">
                          <a:solidFill>
                            <a:schemeClr val="dk1"/>
                          </a:solidFill>
                          <a:effectLst/>
                          <a:latin typeface="+mn-lt"/>
                          <a:ea typeface="+mn-ea"/>
                          <a:cs typeface="+mn-cs"/>
                        </a:rPr>
                        <a:t>1074</a:t>
                      </a:r>
                    </a:p>
                  </a:txBody>
                  <a:tcPr marL="7869" marR="7869" marT="7869" marB="0"/>
                </a:tc>
                <a:tc>
                  <a:txBody>
                    <a:bodyPr/>
                    <a:lstStyle/>
                    <a:p>
                      <a:pPr algn="l" fontAlgn="t"/>
                      <a:r>
                        <a:rPr lang="en-GB" sz="800" u="none" strike="noStrike" kern="1200" dirty="0">
                          <a:solidFill>
                            <a:schemeClr val="dk1"/>
                          </a:solidFill>
                          <a:effectLst/>
                          <a:latin typeface="+mn-lt"/>
                          <a:ea typeface="+mn-ea"/>
                          <a:cs typeface="+mn-cs"/>
                        </a:rPr>
                        <a:t>0</a:t>
                      </a:r>
                    </a:p>
                  </a:txBody>
                  <a:tcPr marL="7869" marR="7869" marT="7869" marB="0"/>
                </a:tc>
                <a:tc>
                  <a:txBody>
                    <a:bodyPr/>
                    <a:lstStyle/>
                    <a:p>
                      <a:pPr algn="l" fontAlgn="t"/>
                      <a:r>
                        <a:rPr lang="en-GB" sz="800" u="none" strike="noStrike" kern="1200">
                          <a:solidFill>
                            <a:schemeClr val="dk1"/>
                          </a:solidFill>
                          <a:effectLst/>
                          <a:latin typeface="+mn-lt"/>
                          <a:ea typeface="+mn-ea"/>
                          <a:cs typeface="+mn-cs"/>
                        </a:rPr>
                        <a:t>Markups for Editorial Changes</a:t>
                      </a:r>
                    </a:p>
                  </a:txBody>
                  <a:tcPr marL="7869" marR="7869" marT="7869" marB="0"/>
                </a:tc>
                <a:tc>
                  <a:txBody>
                    <a:bodyPr/>
                    <a:lstStyle/>
                    <a:p>
                      <a:pPr algn="l" fontAlgn="t"/>
                      <a:r>
                        <a:rPr lang="en-GB" sz="800" u="none" strike="noStrike" kern="1200">
                          <a:solidFill>
                            <a:schemeClr val="dk1"/>
                          </a:solidFill>
                          <a:effectLst/>
                          <a:latin typeface="+mn-lt"/>
                          <a:ea typeface="+mn-ea"/>
                          <a:cs typeface="+mn-cs"/>
                        </a:rPr>
                        <a:t>Carol Ansley (Cox)</a:t>
                      </a:r>
                    </a:p>
                  </a:txBody>
                  <a:tcPr marL="7869" marR="7869" marT="7869" marB="0"/>
                </a:tc>
                <a:tc>
                  <a:txBody>
                    <a:bodyPr/>
                    <a:lstStyle/>
                    <a:p>
                      <a:pPr algn="l" fontAlgn="t"/>
                      <a:r>
                        <a:rPr lang="en-GB" sz="800" u="none" strike="noStrike" kern="1200" dirty="0">
                          <a:solidFill>
                            <a:schemeClr val="dk1"/>
                          </a:solidFill>
                          <a:effectLst/>
                          <a:latin typeface="+mn-lt"/>
                          <a:ea typeface="+mn-ea"/>
                          <a:cs typeface="+mn-cs"/>
                        </a:rPr>
                        <a:t>Editorial comment resolutions. Pls. Review </a:t>
                      </a:r>
                      <a:r>
                        <a:rPr lang="en-GB" sz="800" u="none" strike="noStrike" kern="1200" dirty="0" err="1">
                          <a:solidFill>
                            <a:schemeClr val="dk1"/>
                          </a:solidFill>
                          <a:effectLst/>
                          <a:latin typeface="+mn-lt"/>
                          <a:ea typeface="+mn-ea"/>
                          <a:cs typeface="+mn-cs"/>
                        </a:rPr>
                        <a:t>ofline</a:t>
                      </a:r>
                      <a:r>
                        <a:rPr lang="en-GB" sz="800" u="none" strike="noStrike" kern="1200" dirty="0">
                          <a:solidFill>
                            <a:schemeClr val="dk1"/>
                          </a:solidFill>
                          <a:effectLst/>
                          <a:latin typeface="+mn-lt"/>
                          <a:ea typeface="+mn-ea"/>
                          <a:cs typeface="+mn-cs"/>
                        </a:rPr>
                        <a:t> and indicate if individual CIDs need to be discussed</a:t>
                      </a:r>
                    </a:p>
                  </a:txBody>
                  <a:tcPr marL="7869" marR="7869" marT="7869" marB="0"/>
                </a:tc>
                <a:extLst>
                  <a:ext uri="{0D108BD9-81ED-4DB2-BD59-A6C34878D82A}">
                    <a16:rowId xmlns:a16="http://schemas.microsoft.com/office/drawing/2014/main" val="3198867355"/>
                  </a:ext>
                </a:extLst>
              </a:tr>
              <a:tr h="500916">
                <a:tc>
                  <a:txBody>
                    <a:bodyPr/>
                    <a:lstStyle/>
                    <a:p>
                      <a:pPr algn="l" fontAlgn="t"/>
                      <a:r>
                        <a:rPr lang="en-GB" sz="800" u="none" strike="noStrike" dirty="0">
                          <a:effectLst/>
                        </a:rPr>
                        <a:t>7011</a:t>
                      </a:r>
                      <a:endParaRPr lang="en-GB" sz="800" b="0" i="0" u="none" strike="noStrike" dirty="0">
                        <a:effectLst/>
                        <a:latin typeface="Arial" panose="020B0604020202020204" pitchFamily="34" charset="0"/>
                      </a:endParaRPr>
                    </a:p>
                  </a:txBody>
                  <a:tcPr marL="7869" marR="7869" marT="7869"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dirty="0">
                          <a:effectLst/>
                        </a:rPr>
                        <a:t>1073</a:t>
                      </a:r>
                      <a:endParaRPr lang="en-GB" sz="800" b="0" i="0" u="none" strike="noStrike" dirty="0">
                        <a:effectLst/>
                        <a:latin typeface="Arial" panose="020B0604020202020204" pitchFamily="34" charset="0"/>
                      </a:endParaRPr>
                    </a:p>
                  </a:txBody>
                  <a:tcPr marL="7869" marR="7869" marT="7869"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Remaining Editorial CIDs spreadsheet</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Carol Ansley (Cox)</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Editorial comment resolutions. Pls. Review ofline and indicate if individual CIDs need to be discussed</a:t>
                      </a:r>
                      <a:endParaRPr lang="en-GB" sz="800" b="0" i="0" u="none" strike="noStrike">
                        <a:effectLst/>
                        <a:latin typeface="Arial" panose="020B0604020202020204" pitchFamily="34" charset="0"/>
                      </a:endParaRPr>
                    </a:p>
                  </a:txBody>
                  <a:tcPr marL="7869" marR="7869" marT="7869" marB="0"/>
                </a:tc>
                <a:extLst>
                  <a:ext uri="{0D108BD9-81ED-4DB2-BD59-A6C34878D82A}">
                    <a16:rowId xmlns:a16="http://schemas.microsoft.com/office/drawing/2014/main" val="3038325827"/>
                  </a:ext>
                </a:extLst>
              </a:tr>
              <a:tr h="250458">
                <a:tc>
                  <a:txBody>
                    <a:bodyPr/>
                    <a:lstStyle/>
                    <a:p>
                      <a:pPr algn="l" fontAlgn="t"/>
                      <a:r>
                        <a:rPr lang="en-GB" sz="800" u="none" strike="noStrike" dirty="0">
                          <a:effectLst/>
                        </a:rPr>
                        <a:t>30</a:t>
                      </a:r>
                      <a:endParaRPr lang="en-GB" sz="800" b="0" i="0" u="none" strike="noStrike" dirty="0">
                        <a:effectLst/>
                        <a:latin typeface="Arial" panose="020B0604020202020204" pitchFamily="34" charset="0"/>
                      </a:endParaRPr>
                    </a:p>
                  </a:txBody>
                  <a:tcPr marL="7869" marR="7869" marT="7869"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768</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b="0" i="0" u="none" strike="noStrike" dirty="0">
                          <a:effectLst/>
                          <a:latin typeface="Arial" panose="020B0604020202020204" pitchFamily="34" charset="0"/>
                        </a:rPr>
                        <a:t>7</a:t>
                      </a:r>
                    </a:p>
                  </a:txBody>
                  <a:tcPr marL="7869" marR="7869" marT="7869" marB="0"/>
                </a:tc>
                <a:tc>
                  <a:txBody>
                    <a:bodyPr/>
                    <a:lstStyle/>
                    <a:p>
                      <a:pPr algn="l" fontAlgn="t"/>
                      <a:r>
                        <a:rPr lang="en-GB" sz="800" u="none" strike="noStrike" dirty="0">
                          <a:effectLst/>
                        </a:rPr>
                        <a:t>Resolutions for Clause 11.100.2</a:t>
                      </a:r>
                      <a:endParaRPr lang="en-GB" sz="800" b="0" i="0" u="none" strike="noStrike" dirty="0">
                        <a:effectLst/>
                        <a:latin typeface="Arial" panose="020B0604020202020204" pitchFamily="34" charset="0"/>
                      </a:endParaRPr>
                    </a:p>
                  </a:txBody>
                  <a:tcPr marL="7869" marR="7869" marT="7869" marB="0"/>
                </a:tc>
                <a:tc>
                  <a:txBody>
                    <a:bodyPr/>
                    <a:lstStyle/>
                    <a:p>
                      <a:pPr algn="l" fontAlgn="t"/>
                      <a:r>
                        <a:rPr lang="en-GB" sz="800" u="none" strike="noStrike" dirty="0">
                          <a:effectLst/>
                        </a:rPr>
                        <a:t>Hitoshi Morioka (SRC Software)</a:t>
                      </a:r>
                      <a:endParaRPr lang="en-GB" sz="800" b="0" i="0" u="none" strike="noStrike" dirty="0">
                        <a:effectLst/>
                        <a:latin typeface="Arial" panose="020B0604020202020204" pitchFamily="34" charset="0"/>
                      </a:endParaRPr>
                    </a:p>
                  </a:txBody>
                  <a:tcPr marL="7869" marR="7869" marT="7869" marB="0"/>
                </a:tc>
                <a:tc>
                  <a:txBody>
                    <a:bodyPr/>
                    <a:lstStyle/>
                    <a:p>
                      <a:pPr algn="l" fontAlgn="t"/>
                      <a:r>
                        <a:rPr lang="en-GB" sz="800" u="none" strike="noStrike" dirty="0">
                          <a:effectLst/>
                        </a:rPr>
                        <a:t>Author to indicate when ready for presentation</a:t>
                      </a:r>
                      <a:endParaRPr lang="en-GB" sz="800" b="0" i="0" u="none" strike="noStrike" dirty="0">
                        <a:effectLst/>
                        <a:latin typeface="Arial" panose="020B0604020202020204" pitchFamily="34" charset="0"/>
                      </a:endParaRPr>
                    </a:p>
                  </a:txBody>
                  <a:tcPr marL="7869" marR="7869" marT="7869" marB="0"/>
                </a:tc>
                <a:extLst>
                  <a:ext uri="{0D108BD9-81ED-4DB2-BD59-A6C34878D82A}">
                    <a16:rowId xmlns:a16="http://schemas.microsoft.com/office/drawing/2014/main" val="3746546947"/>
                  </a:ext>
                </a:extLst>
              </a:tr>
              <a:tr h="250458">
                <a:tc>
                  <a:txBody>
                    <a:bodyPr/>
                    <a:lstStyle/>
                    <a:p>
                      <a:pPr algn="l" fontAlgn="t"/>
                      <a:r>
                        <a:rPr lang="en-GB" sz="800" u="none" strike="noStrike" dirty="0">
                          <a:effectLst/>
                        </a:rPr>
                        <a:t>31</a:t>
                      </a:r>
                      <a:endParaRPr lang="en-GB" sz="800" b="0" i="0" u="none" strike="noStrike" dirty="0">
                        <a:effectLst/>
                        <a:latin typeface="Arial" panose="020B0604020202020204" pitchFamily="34" charset="0"/>
                      </a:endParaRPr>
                    </a:p>
                  </a:txBody>
                  <a:tcPr marL="7869" marR="7869" marT="7869" marB="0"/>
                </a:tc>
                <a:tc>
                  <a:txBody>
                    <a:bodyPr/>
                    <a:lstStyle/>
                    <a:p>
                      <a:pPr algn="l" fontAlgn="t"/>
                      <a:r>
                        <a:rPr lang="en-GB" sz="800" u="none" strike="noStrike" dirty="0">
                          <a:effectLst/>
                        </a:rPr>
                        <a:t>2021</a:t>
                      </a:r>
                      <a:endParaRPr lang="en-GB" sz="800" b="0" i="0" u="none" strike="noStrike" dirty="0">
                        <a:effectLst/>
                        <a:latin typeface="Arial" panose="020B0604020202020204" pitchFamily="34" charset="0"/>
                      </a:endParaRPr>
                    </a:p>
                  </a:txBody>
                  <a:tcPr marL="7869" marR="7869" marT="7869" marB="0"/>
                </a:tc>
                <a:tc>
                  <a:txBody>
                    <a:bodyPr/>
                    <a:lstStyle/>
                    <a:p>
                      <a:pPr algn="l" fontAlgn="t"/>
                      <a:r>
                        <a:rPr lang="en-GB" sz="800" u="none" strike="noStrike">
                          <a:effectLst/>
                        </a:rPr>
                        <a:t>239</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b="0" i="0" u="none" strike="noStrike" dirty="0">
                          <a:effectLst/>
                          <a:latin typeface="Arial" panose="020B0604020202020204" pitchFamily="34" charset="0"/>
                        </a:rPr>
                        <a:t>4</a:t>
                      </a:r>
                    </a:p>
                  </a:txBody>
                  <a:tcPr marL="7869" marR="7869" marT="7869" marB="0"/>
                </a:tc>
                <a:tc>
                  <a:txBody>
                    <a:bodyPr/>
                    <a:lstStyle/>
                    <a:p>
                      <a:pPr algn="l" fontAlgn="t"/>
                      <a:r>
                        <a:rPr lang="en-GB" sz="800" u="none" strike="noStrike" dirty="0">
                          <a:effectLst/>
                        </a:rPr>
                        <a:t>Resolutions for Clause 11.100.2</a:t>
                      </a:r>
                      <a:endParaRPr lang="en-GB" sz="800" b="0" i="0" u="none" strike="noStrike" dirty="0">
                        <a:effectLst/>
                        <a:latin typeface="Arial" panose="020B0604020202020204" pitchFamily="34" charset="0"/>
                      </a:endParaRPr>
                    </a:p>
                  </a:txBody>
                  <a:tcPr marL="7869" marR="7869" marT="7869" marB="0"/>
                </a:tc>
                <a:tc>
                  <a:txBody>
                    <a:bodyPr/>
                    <a:lstStyle/>
                    <a:p>
                      <a:pPr algn="l" fontAlgn="t"/>
                      <a:r>
                        <a:rPr lang="en-GB" sz="800" u="none" strike="noStrike" dirty="0">
                          <a:effectLst/>
                        </a:rPr>
                        <a:t>Hitoshi Morioka (SRC Software)</a:t>
                      </a:r>
                      <a:endParaRPr lang="en-GB" sz="800" b="0" i="0" u="none" strike="noStrike" dirty="0">
                        <a:effectLst/>
                        <a:latin typeface="Arial" panose="020B0604020202020204" pitchFamily="34" charset="0"/>
                      </a:endParaRPr>
                    </a:p>
                  </a:txBody>
                  <a:tcPr marL="7869" marR="7869" marT="7869" marB="0"/>
                </a:tc>
                <a:tc>
                  <a:txBody>
                    <a:bodyPr/>
                    <a:lstStyle/>
                    <a:p>
                      <a:pPr algn="l" fontAlgn="t"/>
                      <a:r>
                        <a:rPr lang="en-GB" sz="800" u="none" strike="noStrike" dirty="0">
                          <a:effectLst/>
                        </a:rPr>
                        <a:t>Author to indicate when ready for presentation</a:t>
                      </a:r>
                      <a:endParaRPr lang="en-GB" sz="800" b="0" i="0" u="none" strike="noStrike" dirty="0">
                        <a:effectLst/>
                        <a:latin typeface="Arial" panose="020B0604020202020204" pitchFamily="34" charset="0"/>
                      </a:endParaRPr>
                    </a:p>
                  </a:txBody>
                  <a:tcPr marL="7869" marR="7869" marT="7869" marB="0"/>
                </a:tc>
                <a:extLst>
                  <a:ext uri="{0D108BD9-81ED-4DB2-BD59-A6C34878D82A}">
                    <a16:rowId xmlns:a16="http://schemas.microsoft.com/office/drawing/2014/main" val="4093551163"/>
                  </a:ext>
                </a:extLst>
              </a:tr>
              <a:tr h="375688">
                <a:tc>
                  <a:txBody>
                    <a:bodyPr/>
                    <a:lstStyle/>
                    <a:p>
                      <a:pPr algn="l" fontAlgn="t"/>
                      <a:r>
                        <a:rPr lang="en-GB" sz="800" u="none" strike="sngStrike" dirty="0">
                          <a:effectLst/>
                        </a:rPr>
                        <a:t>9010</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a:effectLst/>
                        </a:rPr>
                        <a:t>2021</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897</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1</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dirty="0">
                          <a:effectLst/>
                        </a:rPr>
                        <a:t>Fast Acquisition of EBCS Services</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dirty="0">
                          <a:effectLst/>
                        </a:rPr>
                        <a:t>Pei Zhou (OPPO)</a:t>
                      </a:r>
                      <a:endParaRPr lang="en-GB" sz="800" b="0" i="0" u="none" strike="sngStrike" dirty="0">
                        <a:effectLst/>
                        <a:latin typeface="Arial" panose="020B0604020202020204" pitchFamily="34" charset="0"/>
                      </a:endParaRPr>
                    </a:p>
                  </a:txBody>
                  <a:tcPr marL="7869" marR="7869" marT="7869"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800" u="none" strike="noStrike" dirty="0">
                          <a:effectLst/>
                        </a:rPr>
                        <a:t>Potentially revisit if time permits to identify consensus / items requiring further discussion</a:t>
                      </a:r>
                      <a:endParaRPr lang="en-GB" sz="800" b="0" i="0" u="none" strike="noStrike" dirty="0">
                        <a:effectLst/>
                        <a:latin typeface="Arial" panose="020B0604020202020204" pitchFamily="34" charset="0"/>
                      </a:endParaRPr>
                    </a:p>
                  </a:txBody>
                  <a:tcPr marL="7869" marR="7869" marT="7869" marB="0"/>
                </a:tc>
                <a:extLst>
                  <a:ext uri="{0D108BD9-81ED-4DB2-BD59-A6C34878D82A}">
                    <a16:rowId xmlns:a16="http://schemas.microsoft.com/office/drawing/2014/main" val="2949897675"/>
                  </a:ext>
                </a:extLst>
              </a:tr>
              <a:tr h="375688">
                <a:tc>
                  <a:txBody>
                    <a:bodyPr/>
                    <a:lstStyle/>
                    <a:p>
                      <a:pPr algn="l" fontAlgn="t"/>
                      <a:r>
                        <a:rPr lang="en-GB" sz="800" u="none" strike="sngStrike" dirty="0">
                          <a:effectLst/>
                        </a:rPr>
                        <a:t>9090</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a:effectLst/>
                        </a:rPr>
                        <a:t>2021</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600</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4</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dirty="0">
                          <a:effectLst/>
                        </a:rPr>
                        <a:t>Text Proposal for Enhanced Broadcast Request ANQP-element</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dirty="0">
                          <a:effectLst/>
                        </a:rPr>
                        <a:t>Pei Zhou (OPPO)</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dirty="0">
                          <a:effectLst/>
                        </a:rPr>
                        <a:t>Revisit only if there are contradictions </a:t>
                      </a:r>
                      <a:r>
                        <a:rPr lang="en-GB" sz="800" u="none" strike="sngStrike" dirty="0" err="1">
                          <a:effectLst/>
                        </a:rPr>
                        <a:t>wrt</a:t>
                      </a:r>
                      <a:r>
                        <a:rPr lang="en-GB" sz="800" u="none" strike="sngStrike" dirty="0">
                          <a:effectLst/>
                        </a:rPr>
                        <a:t>. D1.03. Otherwise ready for motion</a:t>
                      </a:r>
                    </a:p>
                  </a:txBody>
                  <a:tcPr marL="7869" marR="7869" marT="7869" marB="0"/>
                </a:tc>
                <a:extLst>
                  <a:ext uri="{0D108BD9-81ED-4DB2-BD59-A6C34878D82A}">
                    <a16:rowId xmlns:a16="http://schemas.microsoft.com/office/drawing/2014/main" val="3437167932"/>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2972</TotalTime>
  <Words>2818</Words>
  <Application>Microsoft Macintosh PowerPoint</Application>
  <PresentationFormat>On-screen Show (16:9)</PresentationFormat>
  <Paragraphs>380</Paragraphs>
  <Slides>35</Slides>
  <Notes>2</Notes>
  <HiddenSlides>9</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vt:lpstr>
      <vt:lpstr>Calibri</vt:lpstr>
      <vt:lpstr>Monotype Sorts</vt:lpstr>
      <vt:lpstr>Times New Roman</vt:lpstr>
      <vt:lpstr>802-11-BCS-Chair-Slides-Template</vt:lpstr>
      <vt:lpstr>Document</vt:lpstr>
      <vt:lpstr>Agenda TGbc Telco July 09,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Announcement: unassigned CIDs</vt:lpstr>
      <vt:lpstr>Please volunteer for unassigned CIDs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297</cp:revision>
  <cp:lastPrinted>1601-01-01T00:00:00Z</cp:lastPrinted>
  <dcterms:created xsi:type="dcterms:W3CDTF">2020-02-25T15:01:23Z</dcterms:created>
  <dcterms:modified xsi:type="dcterms:W3CDTF">2021-07-09T18:08:56Z</dcterms:modified>
  <cp:category/>
</cp:coreProperties>
</file>