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8" r:id="rId21"/>
    <p:sldId id="361" r:id="rId22"/>
    <p:sldId id="362" r:id="rId23"/>
    <p:sldId id="357" r:id="rId24"/>
    <p:sldId id="360" r:id="rId25"/>
    <p:sldId id="356" r:id="rId26"/>
    <p:sldId id="36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802.11-21/1082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802.11-21/1082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802.11-21/1082</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802.11-21/1082</a:t>
            </a:r>
            <a:endParaRPr lang="en-US"/>
          </a:p>
        </p:txBody>
      </p:sp>
      <p:sp>
        <p:nvSpPr>
          <p:cNvPr id="5" name="Rectangle 3"/>
          <p:cNvSpPr>
            <a:spLocks noGrp="1" noChangeArrowheads="1"/>
          </p:cNvSpPr>
          <p:nvPr>
            <p:ph type="dt"/>
          </p:nvPr>
        </p:nvSpPr>
        <p:spPr>
          <a:ln/>
        </p:spPr>
        <p:txBody>
          <a:bodyPr/>
          <a:lstStyle/>
          <a:p>
            <a:r>
              <a:rPr lang="en-GB"/>
              <a:t>July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July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09,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2021-07-09</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547694446"/>
              </p:ext>
            </p:extLst>
          </p:nvPr>
        </p:nvGraphicFramePr>
        <p:xfrm>
          <a:off x="823913" y="2484438"/>
          <a:ext cx="7570787" cy="1004887"/>
        </p:xfrm>
        <a:graphic>
          <a:graphicData uri="http://schemas.openxmlformats.org/presentationml/2006/ole">
            <mc:AlternateContent xmlns:mc="http://schemas.openxmlformats.org/markup-compatibility/2006">
              <mc:Choice xmlns:v="urn:schemas-microsoft-com:vml" Requires="v">
                <p:oleObj spid="_x0000_s1039" name="Document" r:id="rId4" imgW="8432800" imgH="1117600" progId="Word.Document.8">
                  <p:embed/>
                </p:oleObj>
              </mc:Choice>
              <mc:Fallback>
                <p:oleObj name="Document" r:id="rId4" imgW="8432800" imgH="11176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484438"/>
                        <a:ext cx="7570787" cy="1004887"/>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July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July 09,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Discussion of </a:t>
            </a:r>
            <a:r>
              <a:rPr lang="en-US" dirty="0" err="1"/>
              <a:t>TGbc</a:t>
            </a:r>
            <a:r>
              <a:rPr lang="en-US" dirty="0"/>
              <a:t> Timeline</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July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Announcement: unassigned CIDs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41526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=m15170b69ad63baa946152d829d094cb6</a:t>
            </a:r>
          </a:p>
          <a:p>
            <a:endParaRPr lang="en-GB" sz="1600" dirty="0"/>
          </a:p>
          <a:p>
            <a:r>
              <a:rPr lang="en-GB" sz="1600" dirty="0"/>
              <a:t>Meeting number: 173 918 8264</a:t>
            </a:r>
          </a:p>
          <a:p>
            <a:r>
              <a:rPr lang="en-GB" sz="1600" dirty="0"/>
              <a:t>Meeting password: wireless (94735377 from phones and video systems)</a:t>
            </a:r>
          </a:p>
          <a:p>
            <a:endParaRPr lang="en-GB" sz="1600" dirty="0"/>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Announcement: unassigned CIDs</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July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3EE4E663-98EC-954A-B1FE-014A6039DCA9}"/>
              </a:ext>
            </a:extLst>
          </p:cNvPr>
          <p:cNvGraphicFramePr>
            <a:graphicFrameLocks noGrp="1"/>
          </p:cNvGraphicFramePr>
          <p:nvPr>
            <p:extLst>
              <p:ext uri="{D42A27DB-BD31-4B8C-83A1-F6EECF244321}">
                <p14:modId xmlns:p14="http://schemas.microsoft.com/office/powerpoint/2010/main" val="3064668530"/>
              </p:ext>
            </p:extLst>
          </p:nvPr>
        </p:nvGraphicFramePr>
        <p:xfrm>
          <a:off x="942975" y="1030288"/>
          <a:ext cx="7599365" cy="3179303"/>
        </p:xfrm>
        <a:graphic>
          <a:graphicData uri="http://schemas.openxmlformats.org/drawingml/2006/table">
            <a:tbl>
              <a:tblPr>
                <a:tableStyleId>{5C22544A-7EE6-4342-B048-85BDC9FD1C3A}</a:tableStyleId>
              </a:tblPr>
              <a:tblGrid>
                <a:gridCol w="716300">
                  <a:extLst>
                    <a:ext uri="{9D8B030D-6E8A-4147-A177-3AD203B41FA5}">
                      <a16:colId xmlns:a16="http://schemas.microsoft.com/office/drawing/2014/main" val="2873325368"/>
                    </a:ext>
                  </a:extLst>
                </a:gridCol>
                <a:gridCol w="373245">
                  <a:extLst>
                    <a:ext uri="{9D8B030D-6E8A-4147-A177-3AD203B41FA5}">
                      <a16:colId xmlns:a16="http://schemas.microsoft.com/office/drawing/2014/main" val="2738300474"/>
                    </a:ext>
                  </a:extLst>
                </a:gridCol>
                <a:gridCol w="373245">
                  <a:extLst>
                    <a:ext uri="{9D8B030D-6E8A-4147-A177-3AD203B41FA5}">
                      <a16:colId xmlns:a16="http://schemas.microsoft.com/office/drawing/2014/main" val="2775315683"/>
                    </a:ext>
                  </a:extLst>
                </a:gridCol>
                <a:gridCol w="373245">
                  <a:extLst>
                    <a:ext uri="{9D8B030D-6E8A-4147-A177-3AD203B41FA5}">
                      <a16:colId xmlns:a16="http://schemas.microsoft.com/office/drawing/2014/main" val="294290546"/>
                    </a:ext>
                  </a:extLst>
                </a:gridCol>
                <a:gridCol w="2019910">
                  <a:extLst>
                    <a:ext uri="{9D8B030D-6E8A-4147-A177-3AD203B41FA5}">
                      <a16:colId xmlns:a16="http://schemas.microsoft.com/office/drawing/2014/main" val="2535199971"/>
                    </a:ext>
                  </a:extLst>
                </a:gridCol>
                <a:gridCol w="1676207">
                  <a:extLst>
                    <a:ext uri="{9D8B030D-6E8A-4147-A177-3AD203B41FA5}">
                      <a16:colId xmlns:a16="http://schemas.microsoft.com/office/drawing/2014/main" val="1521860694"/>
                    </a:ext>
                  </a:extLst>
                </a:gridCol>
                <a:gridCol w="2067213">
                  <a:extLst>
                    <a:ext uri="{9D8B030D-6E8A-4147-A177-3AD203B41FA5}">
                      <a16:colId xmlns:a16="http://schemas.microsoft.com/office/drawing/2014/main" val="355202356"/>
                    </a:ext>
                  </a:extLst>
                </a:gridCol>
              </a:tblGrid>
              <a:tr h="258701">
                <a:tc>
                  <a:txBody>
                    <a:bodyPr/>
                    <a:lstStyle/>
                    <a:p>
                      <a:pPr algn="l" fontAlgn="t"/>
                      <a:r>
                        <a:rPr lang="en-GB" sz="800" u="none" strike="noStrike">
                          <a:effectLst/>
                        </a:rPr>
                        <a:t>Discusion Order</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869" marR="7869" marT="7869" marB="0"/>
                </a:tc>
                <a:tc>
                  <a:txBody>
                    <a:bodyPr/>
                    <a:lstStyle/>
                    <a:p>
                      <a:pPr algn="l" fontAlgn="t"/>
                      <a:endParaRPr lang="en-GB" sz="800" b="0" i="0" u="none" strike="noStrike">
                        <a:effectLst/>
                        <a:latin typeface="Arial" panose="020B0604020202020204" pitchFamily="34" charset="0"/>
                      </a:endParaRPr>
                    </a:p>
                  </a:txBody>
                  <a:tcPr marL="7869" marR="7869" marT="7869" marB="0"/>
                </a:tc>
                <a:extLst>
                  <a:ext uri="{0D108BD9-81ED-4DB2-BD59-A6C34878D82A}">
                    <a16:rowId xmlns:a16="http://schemas.microsoft.com/office/drawing/2014/main" val="1878901409"/>
                  </a:ext>
                </a:extLst>
              </a:tr>
              <a:tr h="129351">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1</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2020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1985</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35</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CID 1430</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Marc Emmelmann (</a:t>
                      </a:r>
                      <a:r>
                        <a:rPr lang="en-GB" sz="800" u="none" strike="noStrike" kern="1200" dirty="0" err="1">
                          <a:solidFill>
                            <a:schemeClr val="dk1"/>
                          </a:solidFill>
                          <a:effectLst/>
                          <a:latin typeface="+mn-lt"/>
                          <a:ea typeface="+mn-ea"/>
                          <a:cs typeface="+mn-cs"/>
                        </a:rPr>
                        <a:t>Koden</a:t>
                      </a:r>
                      <a:r>
                        <a:rPr lang="en-GB" sz="800" u="none" strike="noStrike" kern="1200" dirty="0">
                          <a:solidFill>
                            <a:schemeClr val="dk1"/>
                          </a:solidFill>
                          <a:effectLst/>
                          <a:latin typeface="+mn-lt"/>
                          <a:ea typeface="+mn-ea"/>
                          <a:cs typeface="+mn-cs"/>
                        </a:rPr>
                        <a:t>-TI)</a:t>
                      </a:r>
                    </a:p>
                  </a:txBody>
                  <a:tcPr marL="7812" marR="7812" marT="7812" marB="0"/>
                </a:tc>
                <a:tc>
                  <a:txBody>
                    <a:bodyPr/>
                    <a:lstStyle/>
                    <a:p>
                      <a:pPr marL="0" algn="l" defTabSz="685800" rtl="0" eaLnBrk="1" fontAlgn="t" latinLnBrk="0" hangingPunct="1"/>
                      <a:r>
                        <a:rPr lang="en-GB" sz="800" u="none" strike="noStrike" kern="1200" dirty="0">
                          <a:solidFill>
                            <a:schemeClr val="dk1"/>
                          </a:solidFill>
                          <a:effectLst/>
                          <a:latin typeface="+mn-lt"/>
                          <a:ea typeface="+mn-ea"/>
                          <a:cs typeface="+mn-cs"/>
                        </a:rPr>
                        <a:t>Look at CID 1430 in comment database</a:t>
                      </a:r>
                    </a:p>
                  </a:txBody>
                  <a:tcPr marL="7812" marR="7812" marT="7812" marB="0"/>
                </a:tc>
                <a:extLst>
                  <a:ext uri="{0D108BD9-81ED-4DB2-BD59-A6C34878D82A}">
                    <a16:rowId xmlns:a16="http://schemas.microsoft.com/office/drawing/2014/main" val="2387536807"/>
                  </a:ext>
                </a:extLst>
              </a:tr>
              <a:tr h="129351">
                <a:tc>
                  <a:txBody>
                    <a:bodyPr/>
                    <a:lstStyle/>
                    <a:p>
                      <a:pPr algn="l" fontAlgn="t"/>
                      <a:r>
                        <a:rPr lang="en-GB" sz="800" u="none" strike="noStrike" kern="1200" dirty="0">
                          <a:solidFill>
                            <a:schemeClr val="dk1"/>
                          </a:solidFill>
                          <a:effectLst/>
                          <a:latin typeface="+mn-lt"/>
                          <a:ea typeface="+mn-ea"/>
                          <a:cs typeface="+mn-cs"/>
                        </a:rPr>
                        <a:t>10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2021</a:t>
                      </a:r>
                    </a:p>
                  </a:txBody>
                  <a:tcPr marL="7869" marR="7869" marT="7869" marB="0"/>
                </a:tc>
                <a:tc>
                  <a:txBody>
                    <a:bodyPr/>
                    <a:lstStyle/>
                    <a:p>
                      <a:pPr algn="l" fontAlgn="t"/>
                      <a:r>
                        <a:rPr lang="en-GB" sz="800" u="none" strike="noStrike" kern="1200">
                          <a:solidFill>
                            <a:schemeClr val="dk1"/>
                          </a:solidFill>
                          <a:effectLst/>
                          <a:latin typeface="+mn-lt"/>
                          <a:ea typeface="+mn-ea"/>
                          <a:cs typeface="+mn-cs"/>
                        </a:rPr>
                        <a:t>1076</a:t>
                      </a:r>
                    </a:p>
                  </a:txBody>
                  <a:tcPr marL="7869" marR="7869" marT="7869" marB="0"/>
                </a:tc>
                <a:tc>
                  <a:txBody>
                    <a:bodyPr/>
                    <a:lstStyle/>
                    <a:p>
                      <a:pPr algn="l" fontAlgn="t"/>
                      <a:r>
                        <a:rPr lang="en-GB" sz="800" u="none" strike="noStrike" kern="1200">
                          <a:solidFill>
                            <a:schemeClr val="dk1"/>
                          </a:solidFill>
                          <a:effectLst/>
                          <a:latin typeface="+mn-lt"/>
                          <a:ea typeface="+mn-ea"/>
                          <a:cs typeface="+mn-cs"/>
                        </a:rPr>
                        <a:t>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802.11bc Architecture Discussion</a:t>
                      </a:r>
                    </a:p>
                  </a:txBody>
                  <a:tcPr marL="7869" marR="7869" marT="7869" marB="0"/>
                </a:tc>
                <a:tc>
                  <a:txBody>
                    <a:bodyPr/>
                    <a:lstStyle/>
                    <a:p>
                      <a:pPr algn="l" fontAlgn="t"/>
                      <a:r>
                        <a:rPr lang="en-GB" sz="800" u="none" strike="noStrike" kern="1200">
                          <a:solidFill>
                            <a:schemeClr val="dk1"/>
                          </a:solidFill>
                          <a:effectLst/>
                          <a:latin typeface="+mn-lt"/>
                          <a:ea typeface="+mn-ea"/>
                          <a:cs typeface="+mn-cs"/>
                        </a:rPr>
                        <a:t>Joseph Levy (InterDigital)</a:t>
                      </a:r>
                    </a:p>
                  </a:txBody>
                  <a:tcPr marL="7869" marR="7869" marT="7869" marB="0"/>
                </a:tc>
                <a:tc>
                  <a:txBody>
                    <a:bodyPr/>
                    <a:lstStyle/>
                    <a:p>
                      <a:pPr algn="l" fontAlgn="t"/>
                      <a:endParaRPr lang="en-GB" sz="800" u="none" strike="noStrike" kern="120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2712172750"/>
                  </a:ext>
                </a:extLst>
              </a:tr>
              <a:tr h="142530">
                <a:tc>
                  <a:txBody>
                    <a:bodyPr/>
                    <a:lstStyle/>
                    <a:p>
                      <a:pPr algn="l" fontAlgn="t"/>
                      <a:r>
                        <a:rPr lang="en-GB" sz="800" u="none" strike="noStrike" kern="1200" dirty="0">
                          <a:solidFill>
                            <a:schemeClr val="dk1"/>
                          </a:solidFill>
                          <a:effectLst/>
                          <a:latin typeface="+mn-lt"/>
                          <a:ea typeface="+mn-ea"/>
                          <a:cs typeface="+mn-cs"/>
                        </a:rPr>
                        <a:t>20</a:t>
                      </a:r>
                    </a:p>
                  </a:txBody>
                  <a:tcPr marL="7869" marR="7869" marT="7869" marB="0"/>
                </a:tc>
                <a:tc>
                  <a:txBody>
                    <a:bodyPr/>
                    <a:lstStyle/>
                    <a:p>
                      <a:pPr algn="l" fontAlgn="b"/>
                      <a:r>
                        <a:rPr lang="en-GB" sz="800" u="none" strike="noStrike" kern="1200" dirty="0">
                          <a:solidFill>
                            <a:schemeClr val="dk1"/>
                          </a:solidFill>
                          <a:effectLst/>
                          <a:latin typeface="+mn-lt"/>
                          <a:ea typeface="+mn-ea"/>
                          <a:cs typeface="+mn-cs"/>
                        </a:rPr>
                        <a:t>2021</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977</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CR for CIDs assigned to </a:t>
                      </a:r>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part 3</a:t>
                      </a:r>
                    </a:p>
                  </a:txBody>
                  <a:tcPr marL="9525" marR="9525" marT="9525" marB="0" anchor="b"/>
                </a:tc>
                <a:tc>
                  <a:txBody>
                    <a:bodyPr/>
                    <a:lstStyle/>
                    <a:p>
                      <a:pPr algn="l" fontAlgn="b"/>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WANG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a:t>
                      </a:r>
                    </a:p>
                  </a:txBody>
                  <a:tcPr marL="9525" marR="9525" marT="9525" marB="0" anchor="b"/>
                </a:tc>
                <a:tc>
                  <a:txBody>
                    <a:bodyPr/>
                    <a:lstStyle/>
                    <a:p>
                      <a:pPr algn="l" fontAlgn="t"/>
                      <a:endParaRPr lang="en-GB" sz="800" u="none" strike="noStrike" kern="1200" dirty="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921140370"/>
                  </a:ext>
                </a:extLst>
              </a:tr>
              <a:tr h="190241">
                <a:tc>
                  <a:txBody>
                    <a:bodyPr/>
                    <a:lstStyle/>
                    <a:p>
                      <a:pPr algn="l" fontAlgn="t"/>
                      <a:r>
                        <a:rPr lang="en-GB" sz="800" u="none" strike="noStrike" kern="1200" dirty="0">
                          <a:solidFill>
                            <a:schemeClr val="dk1"/>
                          </a:solidFill>
                          <a:effectLst/>
                          <a:latin typeface="+mn-lt"/>
                          <a:ea typeface="+mn-ea"/>
                          <a:cs typeface="+mn-cs"/>
                        </a:rPr>
                        <a:t>21</a:t>
                      </a:r>
                    </a:p>
                  </a:txBody>
                  <a:tcPr marL="7869" marR="7869" marT="7869" marB="0"/>
                </a:tc>
                <a:tc>
                  <a:txBody>
                    <a:bodyPr/>
                    <a:lstStyle/>
                    <a:p>
                      <a:pPr algn="l" fontAlgn="b"/>
                      <a:r>
                        <a:rPr lang="en-GB" sz="800" u="none" strike="noStrike" kern="1200" dirty="0">
                          <a:solidFill>
                            <a:schemeClr val="dk1"/>
                          </a:solidFill>
                          <a:effectLst/>
                          <a:latin typeface="+mn-lt"/>
                          <a:ea typeface="+mn-ea"/>
                          <a:cs typeface="+mn-cs"/>
                        </a:rPr>
                        <a:t>2021</a:t>
                      </a:r>
                    </a:p>
                  </a:txBody>
                  <a:tcPr marL="9525" marR="9525" marT="9525" marB="0" anchor="b"/>
                </a:tc>
                <a:tc>
                  <a:txBody>
                    <a:bodyPr/>
                    <a:lstStyle/>
                    <a:p>
                      <a:pPr algn="l" fontAlgn="b"/>
                      <a:r>
                        <a:rPr lang="en-GB" sz="800" u="none" strike="noStrike" kern="1200">
                          <a:solidFill>
                            <a:schemeClr val="dk1"/>
                          </a:solidFill>
                          <a:effectLst/>
                          <a:latin typeface="+mn-lt"/>
                          <a:ea typeface="+mn-ea"/>
                          <a:cs typeface="+mn-cs"/>
                        </a:rPr>
                        <a:t>1065</a:t>
                      </a:r>
                    </a:p>
                  </a:txBody>
                  <a:tcPr marL="9525" marR="9525" marT="9525" marB="0" anchor="b"/>
                </a:tc>
                <a:tc>
                  <a:txBody>
                    <a:bodyPr/>
                    <a:lstStyle/>
                    <a:p>
                      <a:pPr algn="l" fontAlgn="b"/>
                      <a:r>
                        <a:rPr lang="en-GB" sz="800" u="none" strike="noStrike" kern="1200">
                          <a:solidFill>
                            <a:schemeClr val="dk1"/>
                          </a:solidFill>
                          <a:effectLst/>
                          <a:latin typeface="+mn-lt"/>
                          <a:ea typeface="+mn-ea"/>
                          <a:cs typeface="+mn-cs"/>
                        </a:rPr>
                        <a:t>0</a:t>
                      </a:r>
                    </a:p>
                  </a:txBody>
                  <a:tcPr marL="9525" marR="9525" marT="9525" marB="0" anchor="b"/>
                </a:tc>
                <a:tc>
                  <a:txBody>
                    <a:bodyPr/>
                    <a:lstStyle/>
                    <a:p>
                      <a:pPr algn="l" fontAlgn="b"/>
                      <a:r>
                        <a:rPr lang="en-GB" sz="800" u="none" strike="noStrike" kern="1200" dirty="0">
                          <a:solidFill>
                            <a:schemeClr val="dk1"/>
                          </a:solidFill>
                          <a:effectLst/>
                          <a:latin typeface="+mn-lt"/>
                          <a:ea typeface="+mn-ea"/>
                          <a:cs typeface="+mn-cs"/>
                        </a:rPr>
                        <a:t>Proposed Spec text for CR Part 3</a:t>
                      </a:r>
                    </a:p>
                  </a:txBody>
                  <a:tcPr marL="9525" marR="9525" marT="9525" marB="0" anchor="b"/>
                </a:tc>
                <a:tc>
                  <a:txBody>
                    <a:bodyPr/>
                    <a:lstStyle/>
                    <a:p>
                      <a:pPr algn="l" fontAlgn="b"/>
                      <a:r>
                        <a:rPr lang="en-GB" sz="800" u="none" strike="noStrike" kern="1200" dirty="0" err="1">
                          <a:solidFill>
                            <a:schemeClr val="dk1"/>
                          </a:solidFill>
                          <a:effectLst/>
                          <a:latin typeface="+mn-lt"/>
                          <a:ea typeface="+mn-ea"/>
                          <a:cs typeface="+mn-cs"/>
                        </a:rPr>
                        <a:t>Xiaofei</a:t>
                      </a:r>
                      <a:r>
                        <a:rPr lang="en-GB" sz="800" u="none" strike="noStrike" kern="1200" dirty="0">
                          <a:solidFill>
                            <a:schemeClr val="dk1"/>
                          </a:solidFill>
                          <a:effectLst/>
                          <a:latin typeface="+mn-lt"/>
                          <a:ea typeface="+mn-ea"/>
                          <a:cs typeface="+mn-cs"/>
                        </a:rPr>
                        <a:t> WANG (</a:t>
                      </a:r>
                      <a:r>
                        <a:rPr lang="en-GB" sz="800" u="none" strike="noStrike" kern="1200" dirty="0" err="1">
                          <a:solidFill>
                            <a:schemeClr val="dk1"/>
                          </a:solidFill>
                          <a:effectLst/>
                          <a:latin typeface="+mn-lt"/>
                          <a:ea typeface="+mn-ea"/>
                          <a:cs typeface="+mn-cs"/>
                        </a:rPr>
                        <a:t>InterDigital</a:t>
                      </a:r>
                      <a:r>
                        <a:rPr lang="en-GB" sz="800" u="none" strike="noStrike" kern="1200" dirty="0">
                          <a:solidFill>
                            <a:schemeClr val="dk1"/>
                          </a:solidFill>
                          <a:effectLst/>
                          <a:latin typeface="+mn-lt"/>
                          <a:ea typeface="+mn-ea"/>
                          <a:cs typeface="+mn-cs"/>
                        </a:rPr>
                        <a:t>)</a:t>
                      </a:r>
                    </a:p>
                  </a:txBody>
                  <a:tcPr marL="9525" marR="9525" marT="9525" marB="0" anchor="b"/>
                </a:tc>
                <a:tc>
                  <a:txBody>
                    <a:bodyPr/>
                    <a:lstStyle/>
                    <a:p>
                      <a:pPr algn="l" fontAlgn="t"/>
                      <a:endParaRPr lang="en-GB" sz="800" u="none" strike="noStrike" kern="1200" dirty="0">
                        <a:solidFill>
                          <a:schemeClr val="dk1"/>
                        </a:solidFill>
                        <a:effectLst/>
                        <a:latin typeface="+mn-lt"/>
                        <a:ea typeface="+mn-ea"/>
                        <a:cs typeface="+mn-cs"/>
                      </a:endParaRPr>
                    </a:p>
                  </a:txBody>
                  <a:tcPr marL="7869" marR="7869" marT="7869" marB="0"/>
                </a:tc>
                <a:extLst>
                  <a:ext uri="{0D108BD9-81ED-4DB2-BD59-A6C34878D82A}">
                    <a16:rowId xmlns:a16="http://schemas.microsoft.com/office/drawing/2014/main" val="3113247626"/>
                  </a:ext>
                </a:extLst>
              </a:tr>
              <a:tr h="517402">
                <a:tc>
                  <a:txBody>
                    <a:bodyPr/>
                    <a:lstStyle/>
                    <a:p>
                      <a:pPr algn="l" fontAlgn="t"/>
                      <a:r>
                        <a:rPr lang="en-GB" sz="800" u="none" strike="noStrike" kern="1200" dirty="0">
                          <a:solidFill>
                            <a:schemeClr val="dk1"/>
                          </a:solidFill>
                          <a:effectLst/>
                          <a:latin typeface="+mn-lt"/>
                          <a:ea typeface="+mn-ea"/>
                          <a:cs typeface="+mn-cs"/>
                        </a:rPr>
                        <a:t>7010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2021</a:t>
                      </a:r>
                    </a:p>
                  </a:txBody>
                  <a:tcPr marL="7869" marR="7869" marT="7869" marB="0"/>
                </a:tc>
                <a:tc>
                  <a:txBody>
                    <a:bodyPr/>
                    <a:lstStyle/>
                    <a:p>
                      <a:pPr algn="l" fontAlgn="t"/>
                      <a:r>
                        <a:rPr lang="en-GB" sz="800" u="none" strike="noStrike" kern="1200">
                          <a:solidFill>
                            <a:schemeClr val="dk1"/>
                          </a:solidFill>
                          <a:effectLst/>
                          <a:latin typeface="+mn-lt"/>
                          <a:ea typeface="+mn-ea"/>
                          <a:cs typeface="+mn-cs"/>
                        </a:rPr>
                        <a:t>1074</a:t>
                      </a:r>
                    </a:p>
                  </a:txBody>
                  <a:tcPr marL="7869" marR="7869" marT="7869" marB="0"/>
                </a:tc>
                <a:tc>
                  <a:txBody>
                    <a:bodyPr/>
                    <a:lstStyle/>
                    <a:p>
                      <a:pPr algn="l" fontAlgn="t"/>
                      <a:r>
                        <a:rPr lang="en-GB" sz="800" u="none" strike="noStrike" kern="1200" dirty="0">
                          <a:solidFill>
                            <a:schemeClr val="dk1"/>
                          </a:solidFill>
                          <a:effectLst/>
                          <a:latin typeface="+mn-lt"/>
                          <a:ea typeface="+mn-ea"/>
                          <a:cs typeface="+mn-cs"/>
                        </a:rPr>
                        <a:t>0</a:t>
                      </a:r>
                    </a:p>
                  </a:txBody>
                  <a:tcPr marL="7869" marR="7869" marT="7869" marB="0"/>
                </a:tc>
                <a:tc>
                  <a:txBody>
                    <a:bodyPr/>
                    <a:lstStyle/>
                    <a:p>
                      <a:pPr algn="l" fontAlgn="t"/>
                      <a:r>
                        <a:rPr lang="en-GB" sz="800" u="none" strike="noStrike" kern="1200">
                          <a:solidFill>
                            <a:schemeClr val="dk1"/>
                          </a:solidFill>
                          <a:effectLst/>
                          <a:latin typeface="+mn-lt"/>
                          <a:ea typeface="+mn-ea"/>
                          <a:cs typeface="+mn-cs"/>
                        </a:rPr>
                        <a:t>Markups for Editorial Changes</a:t>
                      </a:r>
                    </a:p>
                  </a:txBody>
                  <a:tcPr marL="7869" marR="7869" marT="7869" marB="0"/>
                </a:tc>
                <a:tc>
                  <a:txBody>
                    <a:bodyPr/>
                    <a:lstStyle/>
                    <a:p>
                      <a:pPr algn="l" fontAlgn="t"/>
                      <a:r>
                        <a:rPr lang="en-GB" sz="800" u="none" strike="noStrike" kern="1200">
                          <a:solidFill>
                            <a:schemeClr val="dk1"/>
                          </a:solidFill>
                          <a:effectLst/>
                          <a:latin typeface="+mn-lt"/>
                          <a:ea typeface="+mn-ea"/>
                          <a:cs typeface="+mn-cs"/>
                        </a:rPr>
                        <a:t>Carol Ansley (Cox)</a:t>
                      </a:r>
                    </a:p>
                  </a:txBody>
                  <a:tcPr marL="7869" marR="7869" marT="7869" marB="0"/>
                </a:tc>
                <a:tc>
                  <a:txBody>
                    <a:bodyPr/>
                    <a:lstStyle/>
                    <a:p>
                      <a:pPr algn="l" fontAlgn="t"/>
                      <a:r>
                        <a:rPr lang="en-GB" sz="800" u="none" strike="noStrike" kern="1200" dirty="0">
                          <a:solidFill>
                            <a:schemeClr val="dk1"/>
                          </a:solidFill>
                          <a:effectLst/>
                          <a:latin typeface="+mn-lt"/>
                          <a:ea typeface="+mn-ea"/>
                          <a:cs typeface="+mn-cs"/>
                        </a:rPr>
                        <a:t>Editorial comment resolutions. Pls. Review </a:t>
                      </a:r>
                      <a:r>
                        <a:rPr lang="en-GB" sz="800" u="none" strike="noStrike" kern="1200" dirty="0" err="1">
                          <a:solidFill>
                            <a:schemeClr val="dk1"/>
                          </a:solidFill>
                          <a:effectLst/>
                          <a:latin typeface="+mn-lt"/>
                          <a:ea typeface="+mn-ea"/>
                          <a:cs typeface="+mn-cs"/>
                        </a:rPr>
                        <a:t>ofline</a:t>
                      </a:r>
                      <a:r>
                        <a:rPr lang="en-GB" sz="800" u="none" strike="noStrike" kern="1200" dirty="0">
                          <a:solidFill>
                            <a:schemeClr val="dk1"/>
                          </a:solidFill>
                          <a:effectLst/>
                          <a:latin typeface="+mn-lt"/>
                          <a:ea typeface="+mn-ea"/>
                          <a:cs typeface="+mn-cs"/>
                        </a:rPr>
                        <a:t> and indicate if individual CIDs need to be discussed</a:t>
                      </a:r>
                    </a:p>
                  </a:txBody>
                  <a:tcPr marL="7869" marR="7869" marT="7869" marB="0"/>
                </a:tc>
                <a:extLst>
                  <a:ext uri="{0D108BD9-81ED-4DB2-BD59-A6C34878D82A}">
                    <a16:rowId xmlns:a16="http://schemas.microsoft.com/office/drawing/2014/main" val="3198867355"/>
                  </a:ext>
                </a:extLst>
              </a:tr>
              <a:tr h="517402">
                <a:tc>
                  <a:txBody>
                    <a:bodyPr/>
                    <a:lstStyle/>
                    <a:p>
                      <a:pPr algn="l" fontAlgn="t"/>
                      <a:r>
                        <a:rPr lang="en-GB" sz="800" u="none" strike="noStrike" dirty="0">
                          <a:effectLst/>
                        </a:rPr>
                        <a:t>7011</a:t>
                      </a:r>
                      <a:endParaRPr lang="en-GB" sz="800" b="0" i="0" u="none" strike="noStrike" dirty="0">
                        <a:effectLst/>
                        <a:latin typeface="Arial" panose="020B0604020202020204" pitchFamily="34" charset="0"/>
                      </a:endParaRPr>
                    </a:p>
                  </a:txBody>
                  <a:tcPr marL="7869" marR="7869" marT="7869"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1073</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Remaining Editorial CIDs spreadsheet</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Carol Ansley (Cox)</a:t>
                      </a:r>
                      <a:endParaRPr lang="en-GB" sz="800" b="0" i="0" u="none" strike="noStrike">
                        <a:effectLst/>
                        <a:latin typeface="Arial" panose="020B0604020202020204" pitchFamily="34" charset="0"/>
                      </a:endParaRPr>
                    </a:p>
                  </a:txBody>
                  <a:tcPr marL="7869" marR="7869" marT="7869" marB="0"/>
                </a:tc>
                <a:tc>
                  <a:txBody>
                    <a:bodyPr/>
                    <a:lstStyle/>
                    <a:p>
                      <a:pPr algn="l" fontAlgn="t"/>
                      <a:r>
                        <a:rPr lang="en-GB" sz="800" u="none" strike="noStrike">
                          <a:effectLst/>
                        </a:rPr>
                        <a:t>Editorial comment resolutions. Pls. Review ofline and indicate if individual CIDs need to be discussed</a:t>
                      </a:r>
                      <a:endParaRPr lang="en-GB" sz="800" b="0" i="0" u="none" strike="noStrike">
                        <a:effectLst/>
                        <a:latin typeface="Arial" panose="020B0604020202020204" pitchFamily="34" charset="0"/>
                      </a:endParaRPr>
                    </a:p>
                  </a:txBody>
                  <a:tcPr marL="7869" marR="7869" marT="7869" marB="0"/>
                </a:tc>
                <a:extLst>
                  <a:ext uri="{0D108BD9-81ED-4DB2-BD59-A6C34878D82A}">
                    <a16:rowId xmlns:a16="http://schemas.microsoft.com/office/drawing/2014/main" val="3038325827"/>
                  </a:ext>
                </a:extLst>
              </a:tr>
              <a:tr h="258701">
                <a:tc>
                  <a:txBody>
                    <a:bodyPr/>
                    <a:lstStyle/>
                    <a:p>
                      <a:pPr algn="l" fontAlgn="t"/>
                      <a:r>
                        <a:rPr lang="en-GB" sz="800" u="none" strike="sngStrike" dirty="0">
                          <a:effectLst/>
                        </a:rPr>
                        <a:t>8010</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768</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6</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Resolutions for Clause 11.100.2</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noStrike">
                          <a:effectLst/>
                        </a:rPr>
                        <a:t>Author to indicate when ready for presentation</a:t>
                      </a:r>
                      <a:endParaRPr lang="en-GB" sz="800" b="0" i="0" u="none" strike="noStrike">
                        <a:effectLst/>
                        <a:latin typeface="Arial" panose="020B0604020202020204" pitchFamily="34" charset="0"/>
                      </a:endParaRPr>
                    </a:p>
                  </a:txBody>
                  <a:tcPr marL="7869" marR="7869" marT="7869" marB="0"/>
                </a:tc>
                <a:extLst>
                  <a:ext uri="{0D108BD9-81ED-4DB2-BD59-A6C34878D82A}">
                    <a16:rowId xmlns:a16="http://schemas.microsoft.com/office/drawing/2014/main" val="3746546947"/>
                  </a:ext>
                </a:extLst>
              </a:tr>
              <a:tr h="258701">
                <a:tc>
                  <a:txBody>
                    <a:bodyPr/>
                    <a:lstStyle/>
                    <a:p>
                      <a:pPr algn="l" fontAlgn="t"/>
                      <a:r>
                        <a:rPr lang="en-GB" sz="800" u="none" strike="sngStrike">
                          <a:effectLst/>
                        </a:rPr>
                        <a:t>8020</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239</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3</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Resolutions for Clause 11.100.2</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Hitoshi Morioka (SRC Software)</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Author to indicate when ready for presentation</a:t>
                      </a:r>
                      <a:endParaRPr lang="en-GB" sz="800" b="0" i="0" u="none" strike="noStrike" dirty="0">
                        <a:effectLst/>
                        <a:latin typeface="Arial" panose="020B0604020202020204" pitchFamily="34" charset="0"/>
                      </a:endParaRPr>
                    </a:p>
                  </a:txBody>
                  <a:tcPr marL="7869" marR="7869" marT="7869" marB="0"/>
                </a:tc>
                <a:extLst>
                  <a:ext uri="{0D108BD9-81ED-4DB2-BD59-A6C34878D82A}">
                    <a16:rowId xmlns:a16="http://schemas.microsoft.com/office/drawing/2014/main" val="4093551163"/>
                  </a:ext>
                </a:extLst>
              </a:tr>
              <a:tr h="388052">
                <a:tc>
                  <a:txBody>
                    <a:bodyPr/>
                    <a:lstStyle/>
                    <a:p>
                      <a:pPr algn="l" fontAlgn="t"/>
                      <a:r>
                        <a:rPr lang="en-GB" sz="800" u="none" strike="sngStrike" dirty="0">
                          <a:effectLst/>
                        </a:rPr>
                        <a:t>9010</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897</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Fast Acquisition of EBCS Services</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Pei Zhou (OPPO)</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Revisit only if there are contradictions </a:t>
                      </a:r>
                      <a:r>
                        <a:rPr lang="en-GB" sz="800" u="none" strike="sngStrike" dirty="0" err="1">
                          <a:effectLst/>
                        </a:rPr>
                        <a:t>wrt</a:t>
                      </a:r>
                      <a:r>
                        <a:rPr lang="en-GB" sz="800" u="none" strike="sngStrike" dirty="0">
                          <a:effectLst/>
                        </a:rPr>
                        <a:t>. D1.03. Otherwise ready for motion</a:t>
                      </a:r>
                      <a:endParaRPr lang="en-GB" sz="800" b="0" i="0" u="none" strike="sngStrike" dirty="0">
                        <a:effectLst/>
                        <a:latin typeface="Arial" panose="020B0604020202020204" pitchFamily="34" charset="0"/>
                      </a:endParaRPr>
                    </a:p>
                  </a:txBody>
                  <a:tcPr marL="7869" marR="7869" marT="7869" marB="0"/>
                </a:tc>
                <a:extLst>
                  <a:ext uri="{0D108BD9-81ED-4DB2-BD59-A6C34878D82A}">
                    <a16:rowId xmlns:a16="http://schemas.microsoft.com/office/drawing/2014/main" val="2949897675"/>
                  </a:ext>
                </a:extLst>
              </a:tr>
              <a:tr h="388052">
                <a:tc>
                  <a:txBody>
                    <a:bodyPr/>
                    <a:lstStyle/>
                    <a:p>
                      <a:pPr algn="l" fontAlgn="t"/>
                      <a:r>
                        <a:rPr lang="en-GB" sz="800" u="none" strike="sngStrike" dirty="0">
                          <a:effectLst/>
                        </a:rPr>
                        <a:t>9090</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a:effectLst/>
                        </a:rPr>
                        <a:t>2021</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600</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a:effectLst/>
                        </a:rPr>
                        <a:t>4</a:t>
                      </a:r>
                      <a:endParaRPr lang="en-GB" sz="800" b="0" i="0" u="none" strike="sngStrike">
                        <a:effectLst/>
                        <a:latin typeface="Arial" panose="020B0604020202020204" pitchFamily="34" charset="0"/>
                      </a:endParaRPr>
                    </a:p>
                  </a:txBody>
                  <a:tcPr marL="7869" marR="7869" marT="7869" marB="0"/>
                </a:tc>
                <a:tc>
                  <a:txBody>
                    <a:bodyPr/>
                    <a:lstStyle/>
                    <a:p>
                      <a:pPr algn="l" fontAlgn="t"/>
                      <a:r>
                        <a:rPr lang="en-GB" sz="800" u="none" strike="sngStrike" dirty="0">
                          <a:effectLst/>
                        </a:rPr>
                        <a:t>Text Proposal for Enhanced Broadcast Request ANQP-element</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sngStrike" dirty="0">
                          <a:effectLst/>
                        </a:rPr>
                        <a:t>Pei Zhou (OPPO)</a:t>
                      </a:r>
                      <a:endParaRPr lang="en-GB" sz="800" b="0" i="0" u="none" strike="sngStrike" dirty="0">
                        <a:effectLst/>
                        <a:latin typeface="Arial" panose="020B0604020202020204" pitchFamily="34" charset="0"/>
                      </a:endParaRPr>
                    </a:p>
                  </a:txBody>
                  <a:tcPr marL="7869" marR="7869" marT="7869" marB="0"/>
                </a:tc>
                <a:tc>
                  <a:txBody>
                    <a:bodyPr/>
                    <a:lstStyle/>
                    <a:p>
                      <a:pPr algn="l" fontAlgn="t"/>
                      <a:r>
                        <a:rPr lang="en-GB" sz="800" u="none" strike="noStrike" dirty="0">
                          <a:effectLst/>
                        </a:rPr>
                        <a:t>Potentially revisit if time permits to identify consensus / items requiring further discussion</a:t>
                      </a:r>
                      <a:endParaRPr lang="en-GB" sz="800" b="0" i="0" u="none" strike="noStrike" dirty="0">
                        <a:effectLst/>
                        <a:latin typeface="Arial" panose="020B0604020202020204" pitchFamily="34" charset="0"/>
                      </a:endParaRPr>
                    </a:p>
                  </a:txBody>
                  <a:tcPr marL="7869" marR="7869" marT="7869" marB="0"/>
                </a:tc>
                <a:extLst>
                  <a:ext uri="{0D108BD9-81ED-4DB2-BD59-A6C34878D82A}">
                    <a16:rowId xmlns:a16="http://schemas.microsoft.com/office/drawing/2014/main" val="343716793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July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2687</TotalTime>
  <Words>2715</Words>
  <Application>Microsoft Macintosh PowerPoint</Application>
  <PresentationFormat>On-screen Show (16:9)</PresentationFormat>
  <Paragraphs>375</Paragraphs>
  <Slides>34</Slides>
  <Notes>2</Notes>
  <HiddenSlides>9</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July 09,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Announcement: unassigned CIDs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293</cp:revision>
  <cp:lastPrinted>1601-01-01T00:00:00Z</cp:lastPrinted>
  <dcterms:created xsi:type="dcterms:W3CDTF">2020-02-25T15:01:23Z</dcterms:created>
  <dcterms:modified xsi:type="dcterms:W3CDTF">2021-07-09T07:55:23Z</dcterms:modified>
  <cp:category/>
</cp:coreProperties>
</file>