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314" r:id="rId4"/>
    <p:sldId id="304" r:id="rId5"/>
    <p:sldId id="315" r:id="rId6"/>
    <p:sldId id="316" r:id="rId7"/>
    <p:sldId id="317"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lomon Trainin" initials="ST" lastIdx="18" clrIdx="0">
    <p:extLst>
      <p:ext uri="{19B8F6BF-5375-455C-9EA6-DF929625EA0E}">
        <p15:presenceInfo xmlns:p15="http://schemas.microsoft.com/office/powerpoint/2012/main" userId="S::strainin@qti.qualcomm.com::92e08595-42b6-40bd-a56f-df07604705b1" providerId="AD"/>
      </p:ext>
    </p:extLst>
  </p:cmAuthor>
  <p:cmAuthor id="2" name="Simone Merlin" initials="SM" lastIdx="18" clrIdx="1">
    <p:extLst>
      <p:ext uri="{19B8F6BF-5375-455C-9EA6-DF929625EA0E}">
        <p15:presenceInfo xmlns:p15="http://schemas.microsoft.com/office/powerpoint/2012/main" userId="S::smerlin@qti.qualcomm.com::ee9968a1-e387-41b9-8b5d-b95cc07f197b" providerId="AD"/>
      </p:ext>
    </p:extLst>
  </p:cmAuthor>
  <p:cmAuthor id="3" name="Assaf Kasher-20200802" initials="AK" lastIdx="2" clrIdx="2">
    <p:extLst>
      <p:ext uri="{19B8F6BF-5375-455C-9EA6-DF929625EA0E}">
        <p15:presenceInfo xmlns:p15="http://schemas.microsoft.com/office/powerpoint/2012/main" userId="Assaf Kasher-20200802" providerId="None"/>
      </p:ext>
    </p:extLst>
  </p:cmAuthor>
  <p:cmAuthor id="4" name="Solomon Trainin" initials="ST [2]" lastIdx="1" clrIdx="3">
    <p:extLst>
      <p:ext uri="{19B8F6BF-5375-455C-9EA6-DF929625EA0E}">
        <p15:presenceInfo xmlns:p15="http://schemas.microsoft.com/office/powerpoint/2012/main" userId="Solomon Train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4660"/>
  </p:normalViewPr>
  <p:slideViewPr>
    <p:cSldViewPr>
      <p:cViewPr varScale="1">
        <p:scale>
          <a:sx n="74" d="100"/>
          <a:sy n="74" d="100"/>
        </p:scale>
        <p:origin x="86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92e08595-42b6-40bd-a56f-df07604705b1" providerId="ADAL" clId="{1211196A-C5FA-42FE-B921-D5562620F46A}"/>
    <pc:docChg chg="undo redo custSel modSld modMainMaster">
      <pc:chgData name="Solomon Trainin" userId="92e08595-42b6-40bd-a56f-df07604705b1" providerId="ADAL" clId="{1211196A-C5FA-42FE-B921-D5562620F46A}" dt="2021-07-29T07:45:04.882" v="404" actId="20577"/>
      <pc:docMkLst>
        <pc:docMk/>
      </pc:docMkLst>
      <pc:sldChg chg="modSp mod">
        <pc:chgData name="Solomon Trainin" userId="92e08595-42b6-40bd-a56f-df07604705b1" providerId="ADAL" clId="{1211196A-C5FA-42FE-B921-D5562620F46A}" dt="2021-07-29T07:45:04.882" v="404" actId="20577"/>
        <pc:sldMkLst>
          <pc:docMk/>
          <pc:sldMk cId="0" sldId="256"/>
        </pc:sldMkLst>
        <pc:spChg chg="mod">
          <ac:chgData name="Solomon Trainin" userId="92e08595-42b6-40bd-a56f-df07604705b1" providerId="ADAL" clId="{1211196A-C5FA-42FE-B921-D5562620F46A}" dt="2021-07-29T07:45:04.882" v="404" actId="20577"/>
          <ac:spMkLst>
            <pc:docMk/>
            <pc:sldMk cId="0" sldId="256"/>
            <ac:spMk id="3074" creationId="{00000000-0000-0000-0000-000000000000}"/>
          </ac:spMkLst>
        </pc:spChg>
      </pc:sldChg>
      <pc:sldChg chg="modSp mod">
        <pc:chgData name="Solomon Trainin" userId="92e08595-42b6-40bd-a56f-df07604705b1" providerId="ADAL" clId="{1211196A-C5FA-42FE-B921-D5562620F46A}" dt="2021-07-27T10:21:00.656" v="403" actId="400"/>
        <pc:sldMkLst>
          <pc:docMk/>
          <pc:sldMk cId="3037797306" sldId="314"/>
        </pc:sldMkLst>
        <pc:spChg chg="mod">
          <ac:chgData name="Solomon Trainin" userId="92e08595-42b6-40bd-a56f-df07604705b1" providerId="ADAL" clId="{1211196A-C5FA-42FE-B921-D5562620F46A}" dt="2021-07-27T10:18:28.046" v="385" actId="20577"/>
          <ac:spMkLst>
            <pc:docMk/>
            <pc:sldMk cId="3037797306" sldId="314"/>
            <ac:spMk id="3" creationId="{B1399481-3F6C-467D-9545-171B4DBAE724}"/>
          </ac:spMkLst>
        </pc:spChg>
        <pc:spChg chg="mod">
          <ac:chgData name="Solomon Trainin" userId="92e08595-42b6-40bd-a56f-df07604705b1" providerId="ADAL" clId="{1211196A-C5FA-42FE-B921-D5562620F46A}" dt="2021-07-27T10:21:00.656" v="403" actId="400"/>
          <ac:spMkLst>
            <pc:docMk/>
            <pc:sldMk cId="3037797306" sldId="314"/>
            <ac:spMk id="7" creationId="{48BD9F84-76FD-482F-9180-F2E43114F081}"/>
          </ac:spMkLst>
        </pc:spChg>
        <pc:spChg chg="mod">
          <ac:chgData name="Solomon Trainin" userId="92e08595-42b6-40bd-a56f-df07604705b1" providerId="ADAL" clId="{1211196A-C5FA-42FE-B921-D5562620F46A}" dt="2021-07-27T10:14:33.741" v="367" actId="20577"/>
          <ac:spMkLst>
            <pc:docMk/>
            <pc:sldMk cId="3037797306" sldId="314"/>
            <ac:spMk id="8" creationId="{14082616-53DA-4E94-93E4-4671F8C53150}"/>
          </ac:spMkLst>
        </pc:spChg>
        <pc:spChg chg="mod modVis">
          <ac:chgData name="Solomon Trainin" userId="92e08595-42b6-40bd-a56f-df07604705b1" providerId="ADAL" clId="{1211196A-C5FA-42FE-B921-D5562620F46A}" dt="2021-07-27T10:17:25.323" v="374" actId="14429"/>
          <ac:spMkLst>
            <pc:docMk/>
            <pc:sldMk cId="3037797306" sldId="314"/>
            <ac:spMk id="9" creationId="{4094BD10-544E-4161-B89E-EEA9EA2E3B24}"/>
          </ac:spMkLst>
        </pc:spChg>
        <pc:spChg chg="mod ord">
          <ac:chgData name="Solomon Trainin" userId="92e08595-42b6-40bd-a56f-df07604705b1" providerId="ADAL" clId="{1211196A-C5FA-42FE-B921-D5562620F46A}" dt="2021-07-27T10:13:39.226" v="353" actId="166"/>
          <ac:spMkLst>
            <pc:docMk/>
            <pc:sldMk cId="3037797306" sldId="314"/>
            <ac:spMk id="10" creationId="{B2B38858-8A72-4268-B83D-8030D8D2C4C3}"/>
          </ac:spMkLst>
        </pc:spChg>
        <pc:spChg chg="mod">
          <ac:chgData name="Solomon Trainin" userId="92e08595-42b6-40bd-a56f-df07604705b1" providerId="ADAL" clId="{1211196A-C5FA-42FE-B921-D5562620F46A}" dt="2021-07-27T10:19:20.406" v="391" actId="1076"/>
          <ac:spMkLst>
            <pc:docMk/>
            <pc:sldMk cId="3037797306" sldId="314"/>
            <ac:spMk id="17" creationId="{8FB5388B-4502-4040-BE1E-26E6C2E49619}"/>
          </ac:spMkLst>
        </pc:spChg>
        <pc:spChg chg="mod">
          <ac:chgData name="Solomon Trainin" userId="92e08595-42b6-40bd-a56f-df07604705b1" providerId="ADAL" clId="{1211196A-C5FA-42FE-B921-D5562620F46A}" dt="2021-07-27T10:19:30.623" v="392" actId="1076"/>
          <ac:spMkLst>
            <pc:docMk/>
            <pc:sldMk cId="3037797306" sldId="314"/>
            <ac:spMk id="20" creationId="{11EC626B-B065-40A8-9458-01F0BEC3D401}"/>
          </ac:spMkLst>
        </pc:spChg>
        <pc:spChg chg="mod ord modVis">
          <ac:chgData name="Solomon Trainin" userId="92e08595-42b6-40bd-a56f-df07604705b1" providerId="ADAL" clId="{1211196A-C5FA-42FE-B921-D5562620F46A}" dt="2021-07-27T10:19:05.436" v="390" actId="1076"/>
          <ac:spMkLst>
            <pc:docMk/>
            <pc:sldMk cId="3037797306" sldId="314"/>
            <ac:spMk id="35" creationId="{41B67477-1075-4D9D-881D-545B285AAF47}"/>
          </ac:spMkLst>
        </pc:spChg>
      </pc:sldChg>
      <pc:sldChg chg="modSp mod">
        <pc:chgData name="Solomon Trainin" userId="92e08595-42b6-40bd-a56f-df07604705b1" providerId="ADAL" clId="{1211196A-C5FA-42FE-B921-D5562620F46A}" dt="2021-07-27T10:03:35.065" v="262" actId="115"/>
        <pc:sldMkLst>
          <pc:docMk/>
          <pc:sldMk cId="2784352474" sldId="315"/>
        </pc:sldMkLst>
        <pc:spChg chg="mod">
          <ac:chgData name="Solomon Trainin" userId="92e08595-42b6-40bd-a56f-df07604705b1" providerId="ADAL" clId="{1211196A-C5FA-42FE-B921-D5562620F46A}" dt="2021-07-27T10:01:23.158" v="225" actId="14100"/>
          <ac:spMkLst>
            <pc:docMk/>
            <pc:sldMk cId="2784352474" sldId="315"/>
            <ac:spMk id="2" creationId="{948FB1EE-2D92-4BE2-A298-613A6D930810}"/>
          </ac:spMkLst>
        </pc:spChg>
        <pc:spChg chg="mod">
          <ac:chgData name="Solomon Trainin" userId="92e08595-42b6-40bd-a56f-df07604705b1" providerId="ADAL" clId="{1211196A-C5FA-42FE-B921-D5562620F46A}" dt="2021-07-27T10:03:35.065" v="262" actId="115"/>
          <ac:spMkLst>
            <pc:docMk/>
            <pc:sldMk cId="2784352474" sldId="315"/>
            <ac:spMk id="3" creationId="{6449BAE1-A1A3-4E8E-9A8E-C0E1BE2F7E5C}"/>
          </ac:spMkLst>
        </pc:spChg>
      </pc:sldChg>
      <pc:sldChg chg="delCm">
        <pc:chgData name="Solomon Trainin" userId="92e08595-42b6-40bd-a56f-df07604705b1" providerId="ADAL" clId="{1211196A-C5FA-42FE-B921-D5562620F46A}" dt="2021-07-27T08:55:16.089" v="50" actId="1592"/>
        <pc:sldMkLst>
          <pc:docMk/>
          <pc:sldMk cId="1696042276" sldId="317"/>
        </pc:sldMkLst>
      </pc:sldChg>
      <pc:sldMasterChg chg="modSp mod">
        <pc:chgData name="Solomon Trainin" userId="92e08595-42b6-40bd-a56f-df07604705b1" providerId="ADAL" clId="{1211196A-C5FA-42FE-B921-D5562620F46A}" dt="2021-07-27T08:54:27.059" v="49" actId="20577"/>
        <pc:sldMasterMkLst>
          <pc:docMk/>
          <pc:sldMasterMk cId="0" sldId="2147483648"/>
        </pc:sldMasterMkLst>
        <pc:spChg chg="mod">
          <ac:chgData name="Solomon Trainin" userId="92e08595-42b6-40bd-a56f-df07604705b1" providerId="ADAL" clId="{1211196A-C5FA-42FE-B921-D5562620F46A}" dt="2021-07-27T08:54:27.059" v="4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802.11-21/0512r1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Solomon Trainin, Qualcomm</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802.11-21/0512r1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Solomon Trainin, Qualcomm</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802.11-21/0512r1</a:t>
            </a:r>
            <a:endParaRPr lang="en-US" dirty="0"/>
          </a:p>
        </p:txBody>
      </p:sp>
      <p:sp>
        <p:nvSpPr>
          <p:cNvPr id="5" name="Rectangle 3"/>
          <p:cNvSpPr>
            <a:spLocks noGrp="1" noChangeArrowheads="1"/>
          </p:cNvSpPr>
          <p:nvPr>
            <p:ph type="dt"/>
          </p:nvPr>
        </p:nvSpPr>
        <p:spPr>
          <a:ln/>
        </p:spPr>
        <p:txBody>
          <a:bodyPr/>
          <a:lstStyle/>
          <a:p>
            <a:r>
              <a:rPr lang="en-US"/>
              <a:t>Month Year</a:t>
            </a:r>
            <a:endParaRPr lang="en-US" dirty="0"/>
          </a:p>
        </p:txBody>
      </p:sp>
      <p:sp>
        <p:nvSpPr>
          <p:cNvPr id="6" name="Rectangle 6"/>
          <p:cNvSpPr>
            <a:spLocks noGrp="1" noChangeArrowheads="1"/>
          </p:cNvSpPr>
          <p:nvPr>
            <p:ph type="ftr"/>
          </p:nvPr>
        </p:nvSpPr>
        <p:spPr>
          <a:ln/>
        </p:spPr>
        <p:txBody>
          <a:bodyPr/>
          <a:lstStyle/>
          <a:p>
            <a:r>
              <a:rPr lang="en-US"/>
              <a:t>Solomon Trainin, Qualcomm</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dirty="0"/>
              <a:t>Solomon Trainin, Qualcomm</a:t>
            </a:r>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dirty="0"/>
              <a:t>Slide </a:t>
            </a:r>
            <a:fld id="{D09C756B-EB39-4236-ADBB-73052B179AE4}"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dirty="0"/>
          </a:p>
        </p:txBody>
      </p:sp>
      <p:sp>
        <p:nvSpPr>
          <p:cNvPr id="6" name="Footer Placeholder 5"/>
          <p:cNvSpPr>
            <a:spLocks noGrp="1"/>
          </p:cNvSpPr>
          <p:nvPr>
            <p:ph type="ftr" idx="11"/>
          </p:nvPr>
        </p:nvSpPr>
        <p:spPr/>
        <p:txBody>
          <a:bodyPr/>
          <a:lstStyle>
            <a:lvl1pPr>
              <a:defRPr/>
            </a:lvl1pPr>
          </a:lstStyle>
          <a:p>
            <a:r>
              <a:rPr lang="en-GB" dirty="0"/>
              <a:t>Solomon Trainin,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Solomon Trainin,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dirty="0"/>
          </a:p>
        </p:txBody>
      </p:sp>
      <p:sp>
        <p:nvSpPr>
          <p:cNvPr id="4" name="Footer Placeholder 3"/>
          <p:cNvSpPr>
            <a:spLocks noGrp="1"/>
          </p:cNvSpPr>
          <p:nvPr>
            <p:ph type="ftr" idx="11"/>
          </p:nvPr>
        </p:nvSpPr>
        <p:spPr/>
        <p:txBody>
          <a:bodyPr/>
          <a:lstStyle>
            <a:lvl1pPr>
              <a:defRPr/>
            </a:lvl1pPr>
          </a:lstStyle>
          <a:p>
            <a:r>
              <a:rPr lang="en-GB" dirty="0"/>
              <a:t>Solomon Trainin,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dirty="0"/>
          </a:p>
        </p:txBody>
      </p:sp>
      <p:sp>
        <p:nvSpPr>
          <p:cNvPr id="3" name="Footer Placeholder 2"/>
          <p:cNvSpPr>
            <a:spLocks noGrp="1"/>
          </p:cNvSpPr>
          <p:nvPr>
            <p:ph type="ftr" idx="11"/>
          </p:nvPr>
        </p:nvSpPr>
        <p:spPr/>
        <p:txBody>
          <a:bodyPr/>
          <a:lstStyle>
            <a:lvl1pPr>
              <a:defRPr/>
            </a:lvl1pPr>
          </a:lstStyle>
          <a:p>
            <a:r>
              <a:rPr lang="en-GB" dirty="0"/>
              <a:t>Solomon Trainin,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dirty="0"/>
              <a:t>Solomon Trainin,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802.11-21/1071r1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July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Sensing measurement operation bottom up</a:t>
            </a:r>
            <a:endParaRPr lang="en-GB" dirty="0"/>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2021-07-28</a:t>
            </a:r>
          </a:p>
        </p:txBody>
      </p:sp>
      <p:graphicFrame>
        <p:nvGraphicFramePr>
          <p:cNvPr id="3075" name="Object 3"/>
          <p:cNvGraphicFramePr>
            <a:graphicFrameLocks noChangeAspect="1"/>
          </p:cNvGraphicFramePr>
          <p:nvPr>
            <p:extLst>
              <p:ext uri="{D42A27DB-BD31-4B8C-83A1-F6EECF244321}">
                <p14:modId xmlns:p14="http://schemas.microsoft.com/office/powerpoint/2010/main" val="1147132391"/>
              </p:ext>
            </p:extLst>
          </p:nvPr>
        </p:nvGraphicFramePr>
        <p:xfrm>
          <a:off x="514350" y="2663825"/>
          <a:ext cx="7954963" cy="3141663"/>
        </p:xfrm>
        <a:graphic>
          <a:graphicData uri="http://schemas.openxmlformats.org/presentationml/2006/ole">
            <mc:AlternateContent xmlns:mc="http://schemas.openxmlformats.org/markup-compatibility/2006">
              <mc:Choice xmlns:v="urn:schemas-microsoft-com:vml" Requires="v">
                <p:oleObj name="Document" r:id="rId3" imgW="8235535" imgH="3263212" progId="Word.Document.8">
                  <p:embed/>
                </p:oleObj>
              </mc:Choice>
              <mc:Fallback>
                <p:oleObj name="Document" r:id="rId3" imgW="8235535" imgH="3263212" progId="Word.Document.8">
                  <p:embed/>
                  <p:pic>
                    <p:nvPicPr>
                      <p:cNvPr id="3075" name="Object 3"/>
                      <p:cNvPicPr>
                        <a:picLocks noChangeAspect="1" noChangeArrowheads="1"/>
                      </p:cNvPicPr>
                      <p:nvPr/>
                    </p:nvPicPr>
                    <p:blipFill>
                      <a:blip r:embed="rId4"/>
                      <a:srcRect/>
                      <a:stretch>
                        <a:fillRect/>
                      </a:stretch>
                    </p:blipFill>
                    <p:spPr bwMode="auto">
                      <a:xfrm>
                        <a:off x="514350" y="2663825"/>
                        <a:ext cx="7954963" cy="3141663"/>
                      </a:xfrm>
                      <a:prstGeom prst="rect">
                        <a:avLst/>
                      </a:prstGeom>
                      <a:noFill/>
                    </p:spPr>
                  </p:pic>
                </p:oleObj>
              </mc:Fallback>
            </mc:AlternateContent>
          </a:graphicData>
        </a:graphic>
      </p:graphicFrame>
      <p:sp>
        <p:nvSpPr>
          <p:cNvPr id="3076" name="Rectangle 4"/>
          <p:cNvSpPr>
            <a:spLocks noChangeArrowheads="1"/>
          </p:cNvSpPr>
          <p:nvPr/>
        </p:nvSpPr>
        <p:spPr bwMode="auto">
          <a:xfrm>
            <a:off x="5175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July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dirty="0"/>
              <a:t>Solomon Trainin, Qualcomm</a:t>
            </a:r>
          </a:p>
        </p:txBody>
      </p:sp>
      <p:sp>
        <p:nvSpPr>
          <p:cNvPr id="6" name="Slide Number Placeholder 5"/>
          <p:cNvSpPr>
            <a:spLocks noGrp="1"/>
          </p:cNvSpPr>
          <p:nvPr>
            <p:ph type="sldNum" idx="12"/>
          </p:nvPr>
        </p:nvSpPr>
        <p:spPr>
          <a:xfrm>
            <a:off x="4344988" y="6475413"/>
            <a:ext cx="528637" cy="363537"/>
          </a:xfrm>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0E101A"/>
                </a:solidFill>
                <a:effectLst/>
              </a:rPr>
              <a:t>Introduction to the limitations of the sub 7GHz part of the .11bf spec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The purpose of the proposal is to present existing supportive features defined in the amendments referred to in PAR and CSD, which can be used as a reference in defining new .11bf solutions. One criterion is presented to help to craft and to review the potential .11bf solutions. </a:t>
            </a:r>
            <a:endParaRPr lang="en-GB"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41B67477-1075-4D9D-881D-545B285AAF47}"/>
              </a:ext>
            </a:extLst>
          </p:cNvPr>
          <p:cNvSpPr txBox="1"/>
          <p:nvPr/>
        </p:nvSpPr>
        <p:spPr>
          <a:xfrm>
            <a:off x="571500" y="3390507"/>
            <a:ext cx="8001000" cy="1569660"/>
          </a:xfrm>
          <a:prstGeom prst="rect">
            <a:avLst/>
          </a:prstGeom>
          <a:noFill/>
          <a:ln>
            <a:solidFill>
              <a:schemeClr val="tx1"/>
            </a:solidFill>
          </a:ln>
        </p:spPr>
        <p:txBody>
          <a:bodyPr wrap="square" rtlCol="0">
            <a:spAutoFit/>
          </a:bodyPr>
          <a:lstStyle/>
          <a:p>
            <a:r>
              <a:rPr lang="en-US" dirty="0"/>
              <a:t>222</a:t>
            </a:r>
          </a:p>
          <a:p>
            <a:endParaRPr lang="en-US" dirty="0"/>
          </a:p>
          <a:p>
            <a:r>
              <a:rPr lang="en-US" dirty="0"/>
              <a:t>222</a:t>
            </a:r>
          </a:p>
          <a:p>
            <a:endParaRPr lang="en-US" dirty="0"/>
          </a:p>
        </p:txBody>
      </p:sp>
      <p:sp>
        <p:nvSpPr>
          <p:cNvPr id="2" name="Title 1">
            <a:extLst>
              <a:ext uri="{FF2B5EF4-FFF2-40B4-BE49-F238E27FC236}">
                <a16:creationId xmlns:a16="http://schemas.microsoft.com/office/drawing/2014/main" id="{86705EF8-EE75-4A57-B1FB-D2F819B85AFB}"/>
              </a:ext>
            </a:extLst>
          </p:cNvPr>
          <p:cNvSpPr>
            <a:spLocks noGrp="1"/>
          </p:cNvSpPr>
          <p:nvPr>
            <p:ph type="title"/>
          </p:nvPr>
        </p:nvSpPr>
        <p:spPr>
          <a:xfrm rot="10800000" flipV="1">
            <a:off x="581564" y="753043"/>
            <a:ext cx="8153401" cy="565324"/>
          </a:xfrm>
        </p:spPr>
        <p:txBody>
          <a:bodyPr/>
          <a:lstStyle/>
          <a:p>
            <a:pPr>
              <a:lnSpc>
                <a:spcPts val="2800"/>
              </a:lnSpc>
            </a:pPr>
            <a:r>
              <a:rPr lang="en-US" sz="2800" dirty="0"/>
              <a:t>Hierarchy of the supportive features in the referenced amendments</a:t>
            </a:r>
          </a:p>
        </p:txBody>
      </p:sp>
      <p:sp>
        <p:nvSpPr>
          <p:cNvPr id="4" name="Date Placeholder 3">
            <a:extLst>
              <a:ext uri="{FF2B5EF4-FFF2-40B4-BE49-F238E27FC236}">
                <a16:creationId xmlns:a16="http://schemas.microsoft.com/office/drawing/2014/main" id="{C869B354-E95A-416F-A386-993E2F7AF0E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37C263D-9849-4517-A6A4-650F10AB6F96}"/>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3CD0F220-43E4-4BC0-A6D5-0C832F31BC4E}"/>
              </a:ext>
            </a:extLst>
          </p:cNvPr>
          <p:cNvSpPr>
            <a:spLocks noGrp="1"/>
          </p:cNvSpPr>
          <p:nvPr>
            <p:ph type="sldNum" idx="12"/>
          </p:nvPr>
        </p:nvSpPr>
        <p:spPr/>
        <p:txBody>
          <a:bodyPr/>
          <a:lstStyle/>
          <a:p>
            <a:r>
              <a:rPr lang="en-GB"/>
              <a:t>Slide </a:t>
            </a:r>
            <a:fld id="{D09C756B-EB39-4236-ADBB-73052B179AE4}" type="slidenum">
              <a:rPr lang="en-GB" smtClean="0"/>
              <a:pPr/>
              <a:t>3</a:t>
            </a:fld>
            <a:endParaRPr lang="en-GB" dirty="0"/>
          </a:p>
        </p:txBody>
      </p:sp>
      <p:sp>
        <p:nvSpPr>
          <p:cNvPr id="7" name="TextBox 6">
            <a:extLst>
              <a:ext uri="{FF2B5EF4-FFF2-40B4-BE49-F238E27FC236}">
                <a16:creationId xmlns:a16="http://schemas.microsoft.com/office/drawing/2014/main" id="{48BD9F84-76FD-482F-9180-F2E43114F081}"/>
              </a:ext>
            </a:extLst>
          </p:cNvPr>
          <p:cNvSpPr txBox="1"/>
          <p:nvPr/>
        </p:nvSpPr>
        <p:spPr>
          <a:xfrm>
            <a:off x="2362200" y="5882694"/>
            <a:ext cx="4419600" cy="523220"/>
          </a:xfrm>
          <a:prstGeom prst="rect">
            <a:avLst/>
          </a:prstGeom>
          <a:noFill/>
          <a:ln>
            <a:solidFill>
              <a:schemeClr val="tx1"/>
            </a:solidFill>
          </a:ln>
        </p:spPr>
        <p:txBody>
          <a:bodyPr wrap="square" rtlCol="0">
            <a:spAutoFit/>
          </a:bodyPr>
          <a:lstStyle/>
          <a:p>
            <a:r>
              <a:rPr lang="en-US" sz="1400" dirty="0">
                <a:solidFill>
                  <a:schemeClr val="tx1"/>
                </a:solidFill>
              </a:rPr>
              <a:t>Sensing </a:t>
            </a:r>
            <a:r>
              <a:rPr lang="en-US" sz="1400" strike="sngStrike" dirty="0">
                <a:solidFill>
                  <a:schemeClr val="tx1"/>
                </a:solidFill>
              </a:rPr>
              <a:t>specific </a:t>
            </a:r>
            <a:r>
              <a:rPr lang="en-US" sz="1400" dirty="0">
                <a:solidFill>
                  <a:schemeClr val="tx1"/>
                </a:solidFill>
              </a:rPr>
              <a:t>relevant PHY features: </a:t>
            </a:r>
            <a:r>
              <a:rPr lang="en-US" sz="1400" u="sng" dirty="0">
                <a:solidFill>
                  <a:schemeClr val="tx1"/>
                </a:solidFill>
              </a:rPr>
              <a:t>PPDU formats</a:t>
            </a:r>
            <a:r>
              <a:rPr lang="en-US" sz="1400" dirty="0">
                <a:solidFill>
                  <a:schemeClr val="tx1"/>
                </a:solidFill>
              </a:rPr>
              <a:t>, NDP sounding, </a:t>
            </a:r>
            <a:r>
              <a:rPr lang="en-US" sz="1400" u="sng" dirty="0">
                <a:solidFill>
                  <a:schemeClr val="tx1"/>
                </a:solidFill>
              </a:rPr>
              <a:t>optional</a:t>
            </a:r>
            <a:r>
              <a:rPr lang="en-US" sz="1400" dirty="0">
                <a:solidFill>
                  <a:schemeClr val="tx1"/>
                </a:solidFill>
              </a:rPr>
              <a:t> LTF security, CSI reporting</a:t>
            </a:r>
          </a:p>
        </p:txBody>
      </p:sp>
      <p:sp>
        <p:nvSpPr>
          <p:cNvPr id="9" name="TextBox 8">
            <a:extLst>
              <a:ext uri="{FF2B5EF4-FFF2-40B4-BE49-F238E27FC236}">
                <a16:creationId xmlns:a16="http://schemas.microsoft.com/office/drawing/2014/main" id="{4094BD10-544E-4161-B89E-EEA9EA2E3B24}"/>
              </a:ext>
            </a:extLst>
          </p:cNvPr>
          <p:cNvSpPr txBox="1"/>
          <p:nvPr/>
        </p:nvSpPr>
        <p:spPr>
          <a:xfrm>
            <a:off x="2362200" y="5168285"/>
            <a:ext cx="4419600" cy="523220"/>
          </a:xfrm>
          <a:prstGeom prst="rect">
            <a:avLst/>
          </a:prstGeom>
          <a:noFill/>
          <a:ln>
            <a:solidFill>
              <a:schemeClr val="tx1"/>
            </a:solidFill>
          </a:ln>
        </p:spPr>
        <p:txBody>
          <a:bodyPr wrap="square" rtlCol="0">
            <a:spAutoFit/>
          </a:bodyPr>
          <a:lstStyle/>
          <a:p>
            <a:r>
              <a:rPr lang="en-US" sz="1400" dirty="0">
                <a:solidFill>
                  <a:schemeClr val="tx1"/>
                </a:solidFill>
              </a:rPr>
              <a:t>Dependent MAC features:</a:t>
            </a:r>
          </a:p>
          <a:p>
            <a:pPr marL="342900" indent="-342900">
              <a:buFont typeface="Times New Roman" panose="02020603050405020304" pitchFamily="18" charset="0"/>
              <a:buChar char="₋"/>
            </a:pPr>
            <a:r>
              <a:rPr lang="en-US" sz="1400" dirty="0">
                <a:solidFill>
                  <a:schemeClr val="tx1"/>
                </a:solidFill>
              </a:rPr>
              <a:t>Pairwise key </a:t>
            </a:r>
            <a:r>
              <a:rPr lang="en-US" sz="1400" strike="sngStrike" dirty="0">
                <a:solidFill>
                  <a:schemeClr val="tx1"/>
                </a:solidFill>
              </a:rPr>
              <a:t>hierarchy</a:t>
            </a:r>
            <a:r>
              <a:rPr lang="en-US" sz="1400" dirty="0">
                <a:solidFill>
                  <a:schemeClr val="tx1"/>
                </a:solidFill>
              </a:rPr>
              <a:t> encryption support</a:t>
            </a:r>
            <a:endParaRPr lang="en-US" sz="1400" strike="sngStrike" dirty="0">
              <a:solidFill>
                <a:schemeClr val="tx1"/>
              </a:solidFill>
            </a:endParaRPr>
          </a:p>
        </p:txBody>
      </p:sp>
      <p:sp>
        <p:nvSpPr>
          <p:cNvPr id="11" name="TextBox 10">
            <a:extLst>
              <a:ext uri="{FF2B5EF4-FFF2-40B4-BE49-F238E27FC236}">
                <a16:creationId xmlns:a16="http://schemas.microsoft.com/office/drawing/2014/main" id="{15F8F43B-6539-406F-9A74-EEDDB4E2A0D9}"/>
              </a:ext>
            </a:extLst>
          </p:cNvPr>
          <p:cNvSpPr txBox="1"/>
          <p:nvPr/>
        </p:nvSpPr>
        <p:spPr>
          <a:xfrm>
            <a:off x="2552700" y="2235839"/>
            <a:ext cx="4038600" cy="954107"/>
          </a:xfrm>
          <a:prstGeom prst="rect">
            <a:avLst/>
          </a:prstGeom>
          <a:noFill/>
          <a:ln>
            <a:solidFill>
              <a:schemeClr val="tx1"/>
            </a:solidFill>
          </a:ln>
        </p:spPr>
        <p:txBody>
          <a:bodyPr wrap="square" rtlCol="0">
            <a:spAutoFit/>
          </a:bodyPr>
          <a:lstStyle/>
          <a:p>
            <a:r>
              <a:rPr lang="en-US" sz="1400" dirty="0">
                <a:solidFill>
                  <a:schemeClr val="tx1"/>
                </a:solidFill>
              </a:rPr>
              <a:t>Supporting MAC features:</a:t>
            </a:r>
          </a:p>
          <a:p>
            <a:pPr marL="285750" indent="-285750">
              <a:buFont typeface="Times New Roman" panose="02020603050405020304" pitchFamily="18" charset="0"/>
              <a:buChar char="₋"/>
            </a:pPr>
            <a:r>
              <a:rPr lang="en-US" sz="1400" dirty="0">
                <a:solidFill>
                  <a:schemeClr val="tx1"/>
                </a:solidFill>
              </a:rPr>
              <a:t>Associated and Unassociated secure authentication  </a:t>
            </a:r>
          </a:p>
          <a:p>
            <a:pPr marL="285750" indent="-285750">
              <a:buFont typeface="Times New Roman" panose="02020603050405020304" pitchFamily="18" charset="0"/>
              <a:buChar char="₋"/>
            </a:pPr>
            <a:r>
              <a:rPr lang="en-US" sz="1400" dirty="0">
                <a:solidFill>
                  <a:schemeClr val="tx1"/>
                </a:solidFill>
              </a:rPr>
              <a:t>Exchange of protected action frames</a:t>
            </a:r>
          </a:p>
        </p:txBody>
      </p:sp>
      <p:sp>
        <p:nvSpPr>
          <p:cNvPr id="13" name="TextBox 12">
            <a:extLst>
              <a:ext uri="{FF2B5EF4-FFF2-40B4-BE49-F238E27FC236}">
                <a16:creationId xmlns:a16="http://schemas.microsoft.com/office/drawing/2014/main" id="{91D52CFE-A6E0-4427-AAFE-EC60CA69258C}"/>
              </a:ext>
            </a:extLst>
          </p:cNvPr>
          <p:cNvSpPr txBox="1"/>
          <p:nvPr/>
        </p:nvSpPr>
        <p:spPr>
          <a:xfrm>
            <a:off x="2950366" y="1504948"/>
            <a:ext cx="3243268" cy="523220"/>
          </a:xfrm>
          <a:prstGeom prst="rect">
            <a:avLst/>
          </a:prstGeom>
          <a:noFill/>
          <a:ln>
            <a:solidFill>
              <a:schemeClr val="tx1"/>
            </a:solidFill>
          </a:ln>
        </p:spPr>
        <p:txBody>
          <a:bodyPr wrap="square" rtlCol="0">
            <a:spAutoFit/>
          </a:bodyPr>
          <a:lstStyle/>
          <a:p>
            <a:r>
              <a:rPr lang="en-US" sz="1400" dirty="0">
                <a:solidFill>
                  <a:schemeClr val="tx1"/>
                </a:solidFill>
              </a:rPr>
              <a:t>Optional MAC features:</a:t>
            </a:r>
          </a:p>
          <a:p>
            <a:pPr marL="285750" indent="-285750">
              <a:buFont typeface="Times New Roman" panose="02020603050405020304" pitchFamily="18" charset="0"/>
              <a:buChar char="₋"/>
            </a:pPr>
            <a:r>
              <a:rPr lang="en-US" sz="1400" dirty="0">
                <a:solidFill>
                  <a:schemeClr val="tx1"/>
                </a:solidFill>
              </a:rPr>
              <a:t>TDLS based peer to peer connection</a:t>
            </a:r>
          </a:p>
        </p:txBody>
      </p:sp>
      <p:sp>
        <p:nvSpPr>
          <p:cNvPr id="15" name="Arrow: Up 14">
            <a:extLst>
              <a:ext uri="{FF2B5EF4-FFF2-40B4-BE49-F238E27FC236}">
                <a16:creationId xmlns:a16="http://schemas.microsoft.com/office/drawing/2014/main" id="{5C58B3B4-FD34-4123-A660-6A2529C06B04}"/>
              </a:ext>
            </a:extLst>
          </p:cNvPr>
          <p:cNvSpPr/>
          <p:nvPr/>
        </p:nvSpPr>
        <p:spPr bwMode="auto">
          <a:xfrm>
            <a:off x="4400565" y="5687236"/>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17" name="Arrow: Up 16">
            <a:extLst>
              <a:ext uri="{FF2B5EF4-FFF2-40B4-BE49-F238E27FC236}">
                <a16:creationId xmlns:a16="http://schemas.microsoft.com/office/drawing/2014/main" id="{8FB5388B-4502-4040-BE1E-26E6C2E49619}"/>
              </a:ext>
            </a:extLst>
          </p:cNvPr>
          <p:cNvSpPr/>
          <p:nvPr/>
        </p:nvSpPr>
        <p:spPr bwMode="auto">
          <a:xfrm>
            <a:off x="4437870" y="4971366"/>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0" name="Arrow: Up 19">
            <a:extLst>
              <a:ext uri="{FF2B5EF4-FFF2-40B4-BE49-F238E27FC236}">
                <a16:creationId xmlns:a16="http://schemas.microsoft.com/office/drawing/2014/main" id="{11EC626B-B065-40A8-9458-01F0BEC3D401}"/>
              </a:ext>
            </a:extLst>
          </p:cNvPr>
          <p:cNvSpPr/>
          <p:nvPr/>
        </p:nvSpPr>
        <p:spPr bwMode="auto">
          <a:xfrm>
            <a:off x="4400565" y="3192109"/>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0B666461-CFCD-4D1C-8272-1A921CD875FD}"/>
              </a:ext>
            </a:extLst>
          </p:cNvPr>
          <p:cNvSpPr txBox="1"/>
          <p:nvPr/>
        </p:nvSpPr>
        <p:spPr>
          <a:xfrm>
            <a:off x="6485954" y="6032462"/>
            <a:ext cx="304800" cy="338554"/>
          </a:xfrm>
          <a:prstGeom prst="rect">
            <a:avLst/>
          </a:prstGeom>
          <a:noFill/>
        </p:spPr>
        <p:txBody>
          <a:bodyPr wrap="square" rtlCol="0">
            <a:spAutoFit/>
          </a:bodyPr>
          <a:lstStyle/>
          <a:p>
            <a:r>
              <a:rPr lang="en-US" sz="1600" b="1" dirty="0">
                <a:solidFill>
                  <a:schemeClr val="tx1"/>
                </a:solidFill>
              </a:rPr>
              <a:t>1</a:t>
            </a:r>
          </a:p>
        </p:txBody>
      </p:sp>
      <p:sp>
        <p:nvSpPr>
          <p:cNvPr id="25" name="TextBox 24">
            <a:extLst>
              <a:ext uri="{FF2B5EF4-FFF2-40B4-BE49-F238E27FC236}">
                <a16:creationId xmlns:a16="http://schemas.microsoft.com/office/drawing/2014/main" id="{F3852CAE-2DE0-47A6-8FF9-935A79DD3403}"/>
              </a:ext>
            </a:extLst>
          </p:cNvPr>
          <p:cNvSpPr txBox="1"/>
          <p:nvPr/>
        </p:nvSpPr>
        <p:spPr>
          <a:xfrm>
            <a:off x="6456348" y="5166938"/>
            <a:ext cx="304800" cy="338554"/>
          </a:xfrm>
          <a:prstGeom prst="rect">
            <a:avLst/>
          </a:prstGeom>
          <a:noFill/>
        </p:spPr>
        <p:txBody>
          <a:bodyPr wrap="square" rtlCol="0">
            <a:spAutoFit/>
          </a:bodyPr>
          <a:lstStyle/>
          <a:p>
            <a:r>
              <a:rPr lang="en-US" sz="1600" b="1" dirty="0">
                <a:solidFill>
                  <a:schemeClr val="tx1"/>
                </a:solidFill>
              </a:rPr>
              <a:t>2</a:t>
            </a:r>
          </a:p>
        </p:txBody>
      </p:sp>
      <p:sp>
        <p:nvSpPr>
          <p:cNvPr id="29" name="TextBox 28">
            <a:extLst>
              <a:ext uri="{FF2B5EF4-FFF2-40B4-BE49-F238E27FC236}">
                <a16:creationId xmlns:a16="http://schemas.microsoft.com/office/drawing/2014/main" id="{FDF221B2-90AF-4241-8332-BC61026CE28B}"/>
              </a:ext>
            </a:extLst>
          </p:cNvPr>
          <p:cNvSpPr txBox="1"/>
          <p:nvPr/>
        </p:nvSpPr>
        <p:spPr>
          <a:xfrm>
            <a:off x="6312911" y="2851392"/>
            <a:ext cx="260942" cy="338554"/>
          </a:xfrm>
          <a:prstGeom prst="rect">
            <a:avLst/>
          </a:prstGeom>
          <a:noFill/>
        </p:spPr>
        <p:txBody>
          <a:bodyPr wrap="square" rtlCol="0">
            <a:spAutoFit/>
          </a:bodyPr>
          <a:lstStyle/>
          <a:p>
            <a:r>
              <a:rPr lang="en-US" sz="1600" b="1" dirty="0">
                <a:solidFill>
                  <a:schemeClr val="tx1"/>
                </a:solidFill>
              </a:rPr>
              <a:t>5</a:t>
            </a:r>
          </a:p>
        </p:txBody>
      </p:sp>
      <p:sp>
        <p:nvSpPr>
          <p:cNvPr id="30" name="TextBox 29">
            <a:extLst>
              <a:ext uri="{FF2B5EF4-FFF2-40B4-BE49-F238E27FC236}">
                <a16:creationId xmlns:a16="http://schemas.microsoft.com/office/drawing/2014/main" id="{651A59DD-7DCE-4D2B-AA40-B24BC32DBF37}"/>
              </a:ext>
            </a:extLst>
          </p:cNvPr>
          <p:cNvSpPr txBox="1"/>
          <p:nvPr/>
        </p:nvSpPr>
        <p:spPr>
          <a:xfrm>
            <a:off x="5873344" y="1529188"/>
            <a:ext cx="329609" cy="338554"/>
          </a:xfrm>
          <a:prstGeom prst="rect">
            <a:avLst/>
          </a:prstGeom>
          <a:noFill/>
        </p:spPr>
        <p:txBody>
          <a:bodyPr wrap="square" rtlCol="0">
            <a:spAutoFit/>
          </a:bodyPr>
          <a:lstStyle/>
          <a:p>
            <a:r>
              <a:rPr lang="en-US" sz="1600" b="1" dirty="0">
                <a:solidFill>
                  <a:schemeClr val="tx1"/>
                </a:solidFill>
              </a:rPr>
              <a:t>6</a:t>
            </a:r>
          </a:p>
        </p:txBody>
      </p:sp>
      <p:sp>
        <p:nvSpPr>
          <p:cNvPr id="8" name="TextBox 7">
            <a:extLst>
              <a:ext uri="{FF2B5EF4-FFF2-40B4-BE49-F238E27FC236}">
                <a16:creationId xmlns:a16="http://schemas.microsoft.com/office/drawing/2014/main" id="{14082616-53DA-4E94-93E4-4671F8C53150}"/>
              </a:ext>
            </a:extLst>
          </p:cNvPr>
          <p:cNvSpPr txBox="1"/>
          <p:nvPr/>
        </p:nvSpPr>
        <p:spPr>
          <a:xfrm>
            <a:off x="761177" y="3792104"/>
            <a:ext cx="3886200" cy="1169551"/>
          </a:xfrm>
          <a:prstGeom prst="rect">
            <a:avLst/>
          </a:prstGeom>
          <a:noFill/>
          <a:ln w="9525">
            <a:solidFill>
              <a:schemeClr val="tx1"/>
            </a:solidFill>
            <a:prstDash val="solid"/>
          </a:ln>
        </p:spPr>
        <p:txBody>
          <a:bodyPr wrap="square" rtlCol="0">
            <a:spAutoFit/>
          </a:bodyPr>
          <a:lstStyle/>
          <a:p>
            <a:r>
              <a:rPr lang="en-US" sz="1400" dirty="0">
                <a:solidFill>
                  <a:schemeClr val="tx1"/>
                </a:solidFill>
              </a:rPr>
              <a:t>AP centric TB measurement sequence, maintained by control frames:</a:t>
            </a:r>
          </a:p>
          <a:p>
            <a:pPr marL="342900" indent="-342900">
              <a:buFont typeface="Times New Roman" panose="02020603050405020304" pitchFamily="18" charset="0"/>
              <a:buChar char="₋"/>
            </a:pPr>
            <a:r>
              <a:rPr lang="en-US" sz="1400" dirty="0">
                <a:solidFill>
                  <a:schemeClr val="tx1"/>
                </a:solidFill>
              </a:rPr>
              <a:t>Sounding poll</a:t>
            </a:r>
          </a:p>
          <a:p>
            <a:pPr marL="342900" indent="-342900">
              <a:buFont typeface="Times New Roman" panose="02020603050405020304" pitchFamily="18" charset="0"/>
              <a:buChar char="₋"/>
            </a:pPr>
            <a:r>
              <a:rPr lang="en-US" sz="1400" dirty="0">
                <a:solidFill>
                  <a:schemeClr val="tx1"/>
                </a:solidFill>
              </a:rPr>
              <a:t>NDP announcement</a:t>
            </a:r>
          </a:p>
          <a:p>
            <a:pPr marL="342900" indent="-342900">
              <a:buFont typeface="Times New Roman" panose="02020603050405020304" pitchFamily="18" charset="0"/>
              <a:buChar char="₋"/>
            </a:pPr>
            <a:r>
              <a:rPr lang="en-US" sz="1400" dirty="0">
                <a:solidFill>
                  <a:schemeClr val="tx1"/>
                </a:solidFill>
              </a:rPr>
              <a:t>Sounding trigger </a:t>
            </a:r>
          </a:p>
        </p:txBody>
      </p:sp>
      <p:sp>
        <p:nvSpPr>
          <p:cNvPr id="3" name="TextBox 2">
            <a:extLst>
              <a:ext uri="{FF2B5EF4-FFF2-40B4-BE49-F238E27FC236}">
                <a16:creationId xmlns:a16="http://schemas.microsoft.com/office/drawing/2014/main" id="{B1399481-3F6C-467D-9545-171B4DBAE724}"/>
              </a:ext>
            </a:extLst>
          </p:cNvPr>
          <p:cNvSpPr txBox="1"/>
          <p:nvPr/>
        </p:nvSpPr>
        <p:spPr>
          <a:xfrm>
            <a:off x="2742377" y="3431745"/>
            <a:ext cx="3810000" cy="304156"/>
          </a:xfrm>
          <a:prstGeom prst="rect">
            <a:avLst/>
          </a:prstGeom>
          <a:noFill/>
          <a:ln w="9525">
            <a:noFill/>
            <a:prstDash val="solid"/>
          </a:ln>
        </p:spPr>
        <p:txBody>
          <a:bodyPr wrap="square" rtlCol="0">
            <a:spAutoFit/>
          </a:bodyPr>
          <a:lstStyle/>
          <a:p>
            <a:r>
              <a:rPr lang="en-US" sz="1400" dirty="0">
                <a:solidFill>
                  <a:schemeClr val="tx1"/>
                </a:solidFill>
              </a:rPr>
              <a:t>Tightly coupled Lower MAC features:</a:t>
            </a:r>
          </a:p>
        </p:txBody>
      </p:sp>
      <p:sp>
        <p:nvSpPr>
          <p:cNvPr id="27" name="TextBox 26">
            <a:extLst>
              <a:ext uri="{FF2B5EF4-FFF2-40B4-BE49-F238E27FC236}">
                <a16:creationId xmlns:a16="http://schemas.microsoft.com/office/drawing/2014/main" id="{5C5FCC4C-8BD2-432C-85B5-CBE0A7E09E93}"/>
              </a:ext>
            </a:extLst>
          </p:cNvPr>
          <p:cNvSpPr txBox="1"/>
          <p:nvPr/>
        </p:nvSpPr>
        <p:spPr>
          <a:xfrm>
            <a:off x="4344988" y="4379201"/>
            <a:ext cx="282099" cy="334570"/>
          </a:xfrm>
          <a:prstGeom prst="rect">
            <a:avLst/>
          </a:prstGeom>
          <a:noFill/>
        </p:spPr>
        <p:txBody>
          <a:bodyPr wrap="square" rtlCol="0">
            <a:spAutoFit/>
          </a:bodyPr>
          <a:lstStyle/>
          <a:p>
            <a:r>
              <a:rPr lang="en-US" sz="1600" b="1" dirty="0">
                <a:solidFill>
                  <a:schemeClr val="tx1"/>
                </a:solidFill>
              </a:rPr>
              <a:t>3</a:t>
            </a:r>
          </a:p>
        </p:txBody>
      </p:sp>
      <p:sp>
        <p:nvSpPr>
          <p:cNvPr id="28" name="TextBox 27">
            <a:extLst>
              <a:ext uri="{FF2B5EF4-FFF2-40B4-BE49-F238E27FC236}">
                <a16:creationId xmlns:a16="http://schemas.microsoft.com/office/drawing/2014/main" id="{E15D5BF6-8E2F-4937-AB6D-D83F72E080A3}"/>
              </a:ext>
            </a:extLst>
          </p:cNvPr>
          <p:cNvSpPr txBox="1"/>
          <p:nvPr/>
        </p:nvSpPr>
        <p:spPr>
          <a:xfrm>
            <a:off x="8105160" y="4317816"/>
            <a:ext cx="342871" cy="334570"/>
          </a:xfrm>
          <a:prstGeom prst="rect">
            <a:avLst/>
          </a:prstGeom>
          <a:noFill/>
        </p:spPr>
        <p:txBody>
          <a:bodyPr wrap="square" rtlCol="0">
            <a:spAutoFit/>
          </a:bodyPr>
          <a:lstStyle/>
          <a:p>
            <a:r>
              <a:rPr lang="en-US" sz="1600" b="1" dirty="0">
                <a:solidFill>
                  <a:schemeClr val="tx1"/>
                </a:solidFill>
              </a:rPr>
              <a:t>4</a:t>
            </a:r>
          </a:p>
        </p:txBody>
      </p:sp>
      <p:sp>
        <p:nvSpPr>
          <p:cNvPr id="34" name="Arrow: Up 33">
            <a:extLst>
              <a:ext uri="{FF2B5EF4-FFF2-40B4-BE49-F238E27FC236}">
                <a16:creationId xmlns:a16="http://schemas.microsoft.com/office/drawing/2014/main" id="{11A31688-30AD-4072-A848-275255617D51}"/>
              </a:ext>
            </a:extLst>
          </p:cNvPr>
          <p:cNvSpPr/>
          <p:nvPr/>
        </p:nvSpPr>
        <p:spPr bwMode="auto">
          <a:xfrm>
            <a:off x="4400565" y="2045869"/>
            <a:ext cx="342871" cy="185720"/>
          </a:xfrm>
          <a:prstGeom prst="upArrow">
            <a:avLst>
              <a:gd name="adj1" fmla="val 55660"/>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B2B38858-8A72-4268-B83D-8030D8D2C4C3}"/>
              </a:ext>
            </a:extLst>
          </p:cNvPr>
          <p:cNvSpPr txBox="1"/>
          <p:nvPr/>
        </p:nvSpPr>
        <p:spPr>
          <a:xfrm>
            <a:off x="4957927" y="3927565"/>
            <a:ext cx="3505200" cy="738664"/>
          </a:xfrm>
          <a:prstGeom prst="rect">
            <a:avLst/>
          </a:prstGeom>
          <a:noFill/>
          <a:ln w="9525">
            <a:solidFill>
              <a:schemeClr val="tx1"/>
            </a:solidFill>
            <a:prstDash val="solid"/>
          </a:ln>
        </p:spPr>
        <p:txBody>
          <a:bodyPr wrap="square" rtlCol="0">
            <a:spAutoFit/>
          </a:bodyPr>
          <a:lstStyle/>
          <a:p>
            <a:r>
              <a:rPr lang="en-US" sz="1400" dirty="0">
                <a:solidFill>
                  <a:schemeClr val="tx1"/>
                </a:solidFill>
              </a:rPr>
              <a:t>Non-TB measurement sequence, maintained by control frames</a:t>
            </a:r>
          </a:p>
          <a:p>
            <a:pPr marL="342900" indent="-342900">
              <a:buFont typeface="Times New Roman" panose="02020603050405020304" pitchFamily="18" charset="0"/>
              <a:buChar char="₋"/>
            </a:pPr>
            <a:r>
              <a:rPr lang="en-US" sz="1400" dirty="0">
                <a:solidFill>
                  <a:schemeClr val="tx1"/>
                </a:solidFill>
              </a:rPr>
              <a:t>NDP announcement</a:t>
            </a:r>
          </a:p>
        </p:txBody>
      </p:sp>
    </p:spTree>
    <p:extLst>
      <p:ext uri="{BB962C8B-B14F-4D97-AF65-F5344CB8AC3E}">
        <p14:creationId xmlns:p14="http://schemas.microsoft.com/office/powerpoint/2010/main" val="30377973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942D4-80CB-4363-89BB-ACDC93677E6D}"/>
              </a:ext>
            </a:extLst>
          </p:cNvPr>
          <p:cNvSpPr>
            <a:spLocks noGrp="1"/>
          </p:cNvSpPr>
          <p:nvPr>
            <p:ph type="title"/>
          </p:nvPr>
        </p:nvSpPr>
        <p:spPr>
          <a:xfrm>
            <a:off x="342106" y="533400"/>
            <a:ext cx="8420894" cy="981226"/>
          </a:xfrm>
        </p:spPr>
        <p:txBody>
          <a:bodyPr/>
          <a:lstStyle/>
          <a:p>
            <a:r>
              <a:rPr lang="en-US" sz="2400" dirty="0"/>
              <a:t>Background</a:t>
            </a:r>
            <a:r>
              <a:rPr lang="en-US" sz="2400" b="0" dirty="0"/>
              <a:t> </a:t>
            </a:r>
            <a:br>
              <a:rPr lang="en-US" sz="2400" b="0" dirty="0"/>
            </a:br>
            <a:r>
              <a:rPr lang="en-US" sz="2400" b="0" dirty="0"/>
              <a:t>11-19-2103-11-SENS-802-11-sens-sg-proposed-par</a:t>
            </a:r>
          </a:p>
        </p:txBody>
      </p:sp>
      <p:sp>
        <p:nvSpPr>
          <p:cNvPr id="3" name="Content Placeholder 2">
            <a:extLst>
              <a:ext uri="{FF2B5EF4-FFF2-40B4-BE49-F238E27FC236}">
                <a16:creationId xmlns:a16="http://schemas.microsoft.com/office/drawing/2014/main" id="{2CB06B37-3F48-492C-B06B-8DFB965CFD45}"/>
              </a:ext>
            </a:extLst>
          </p:cNvPr>
          <p:cNvSpPr>
            <a:spLocks noGrp="1"/>
          </p:cNvSpPr>
          <p:nvPr>
            <p:ph idx="1"/>
          </p:nvPr>
        </p:nvSpPr>
        <p:spPr>
          <a:xfrm>
            <a:off x="342106" y="1552007"/>
            <a:ext cx="8534399" cy="4886025"/>
          </a:xfrm>
        </p:spPr>
        <p:txBody>
          <a:bodyPr/>
          <a:lstStyle/>
          <a:p>
            <a:r>
              <a:rPr lang="en-GB" sz="1800" dirty="0"/>
              <a:t>5.2.b. Scope of the project: </a:t>
            </a:r>
            <a:endParaRPr lang="en-US" sz="1800" dirty="0"/>
          </a:p>
          <a:p>
            <a:pPr marL="0" indent="0"/>
            <a:r>
              <a:rPr lang="en-GB" sz="1800" b="0" dirty="0"/>
              <a:t>This amendment defines modifications to the IEEE 802.11 medium access control layer (MAC) and to the Directional Multi Gigabit (DMG) and enhanced DMG (EDMG) PHYs to enhance Wireless Local Area Network (WLAN) sensing (SENS) operation in license-exempt frequency bands between 1 GHz and 7.125 GHz and above 45 GHz. </a:t>
            </a:r>
          </a:p>
          <a:p>
            <a:pPr marL="0" indent="0"/>
            <a:endParaRPr lang="en-GB" sz="1800" b="0" dirty="0">
              <a:solidFill>
                <a:schemeClr val="tx1"/>
              </a:solidFill>
            </a:endParaRPr>
          </a:p>
          <a:p>
            <a:pPr marL="0" indent="0"/>
            <a:r>
              <a:rPr lang="en-GB" sz="1800" b="0" dirty="0"/>
              <a:t>This amendment defines modifications to the PHY service interface of the High Throughput (HT), Very High Throughput (VHT), High Efficiency (HE) and Extremely High Throughput (EHT) </a:t>
            </a:r>
            <a:r>
              <a:rPr lang="en-GB" sz="1800" b="0" dirty="0" err="1"/>
              <a:t>PHYs.</a:t>
            </a:r>
            <a:endParaRPr lang="en-GB" sz="1800" b="0" dirty="0"/>
          </a:p>
          <a:p>
            <a:pPr marL="0" indent="0"/>
            <a:endParaRPr lang="en-US" sz="1800" b="0" dirty="0">
              <a:solidFill>
                <a:schemeClr val="tx1"/>
              </a:solidFill>
            </a:endParaRPr>
          </a:p>
          <a:p>
            <a:pPr marL="0" indent="0">
              <a:buClr>
                <a:schemeClr val="tx1"/>
              </a:buClr>
            </a:pPr>
            <a:r>
              <a:rPr lang="en-US" sz="1800" dirty="0">
                <a:solidFill>
                  <a:schemeClr val="tx1"/>
                </a:solidFill>
              </a:rPr>
              <a:t>5.3 Is the completion of this standard dependent upon the completion of another standard: Yes</a:t>
            </a:r>
          </a:p>
          <a:p>
            <a:pPr marL="0" indent="0">
              <a:buClr>
                <a:schemeClr val="tx1"/>
              </a:buClr>
            </a:pPr>
            <a:r>
              <a:rPr lang="en-US" sz="1800" b="0" dirty="0">
                <a:solidFill>
                  <a:schemeClr val="tx1"/>
                </a:solidFill>
              </a:rPr>
              <a:t>If yes please explain: As defined in 5.2.b, to enhance WLAN sensing, this amendment augments PHY and MAC capabilities defined in the IEEE P802.11ax, IEEE P802.11ay, IEEE P802.11az and IEEE P802.11be amendments and the IEEE P802.11 revision standard</a:t>
            </a:r>
          </a:p>
        </p:txBody>
      </p:sp>
      <p:sp>
        <p:nvSpPr>
          <p:cNvPr id="4" name="Date Placeholder 3">
            <a:extLst>
              <a:ext uri="{FF2B5EF4-FFF2-40B4-BE49-F238E27FC236}">
                <a16:creationId xmlns:a16="http://schemas.microsoft.com/office/drawing/2014/main" id="{4D3F79E3-D6CE-4E51-851E-3CFC9F0EA58E}"/>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50DD857A-576F-4AD6-85A3-0E7E37BE479E}"/>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89474405-077E-4121-8A79-AA238D724975}"/>
              </a:ext>
            </a:extLst>
          </p:cNvPr>
          <p:cNvSpPr>
            <a:spLocks noGrp="1"/>
          </p:cNvSpPr>
          <p:nvPr>
            <p:ph type="sldNum" idx="12"/>
          </p:nvPr>
        </p:nvSpPr>
        <p:spPr/>
        <p:txBody>
          <a:bodyPr/>
          <a:lstStyle/>
          <a:p>
            <a:r>
              <a:rPr lang="en-GB"/>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2291287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B1EE-2D92-4BE2-A298-613A6D930810}"/>
              </a:ext>
            </a:extLst>
          </p:cNvPr>
          <p:cNvSpPr>
            <a:spLocks noGrp="1"/>
          </p:cNvSpPr>
          <p:nvPr>
            <p:ph type="title"/>
          </p:nvPr>
        </p:nvSpPr>
        <p:spPr>
          <a:xfrm>
            <a:off x="685798" y="651295"/>
            <a:ext cx="7770813" cy="491705"/>
          </a:xfrm>
        </p:spPr>
        <p:txBody>
          <a:bodyPr/>
          <a:lstStyle/>
          <a:p>
            <a:r>
              <a:rPr lang="en-US" dirty="0"/>
              <a:t>Executive summary</a:t>
            </a:r>
          </a:p>
        </p:txBody>
      </p:sp>
      <p:sp>
        <p:nvSpPr>
          <p:cNvPr id="3" name="Content Placeholder 2">
            <a:extLst>
              <a:ext uri="{FF2B5EF4-FFF2-40B4-BE49-F238E27FC236}">
                <a16:creationId xmlns:a16="http://schemas.microsoft.com/office/drawing/2014/main" id="{6449BAE1-A1A3-4E8E-9A8E-C0E1BE2F7E5C}"/>
              </a:ext>
            </a:extLst>
          </p:cNvPr>
          <p:cNvSpPr>
            <a:spLocks noGrp="1"/>
          </p:cNvSpPr>
          <p:nvPr>
            <p:ph idx="1"/>
          </p:nvPr>
        </p:nvSpPr>
        <p:spPr>
          <a:xfrm>
            <a:off x="457201" y="1187870"/>
            <a:ext cx="8305800" cy="5212930"/>
          </a:xfrm>
        </p:spPr>
        <p:txBody>
          <a:bodyPr/>
          <a:lstStyle/>
          <a:p>
            <a:pPr>
              <a:buFont typeface="Arial" panose="020B0604020202020204" pitchFamily="34" charset="0"/>
              <a:buChar char="•"/>
            </a:pPr>
            <a:r>
              <a:rPr lang="en-US" dirty="0"/>
              <a:t>The diagram represents the building blocks of the .11bf amendment that are inherited from known .11 .11ax, and .11az solutions</a:t>
            </a:r>
          </a:p>
          <a:p>
            <a:pPr>
              <a:buFont typeface="Arial" panose="020B0604020202020204" pitchFamily="34" charset="0"/>
              <a:buChar char="•"/>
            </a:pPr>
            <a:r>
              <a:rPr lang="en-US" dirty="0"/>
              <a:t>Layers 1 and 2 represent the PHY </a:t>
            </a:r>
            <a:r>
              <a:rPr lang="en-US" u="sng" dirty="0"/>
              <a:t>and dependent MAC </a:t>
            </a:r>
            <a:r>
              <a:rPr lang="en-US" dirty="0"/>
              <a:t>features not to be changed as defined in the PAR and CSD. </a:t>
            </a:r>
            <a:r>
              <a:rPr lang="en-US" u="sng" dirty="0"/>
              <a:t>There is no requirement to use in the .11bf of all PHY features defined in the corresponding amendments</a:t>
            </a:r>
          </a:p>
          <a:p>
            <a:pPr>
              <a:buFont typeface="Arial" panose="020B0604020202020204" pitchFamily="34" charset="0"/>
              <a:buChar char="•"/>
            </a:pPr>
            <a:r>
              <a:rPr lang="en-US" dirty="0"/>
              <a:t>Proposal of the features to be included in the .11bf amendment should explain how those building blocks are built and used</a:t>
            </a:r>
          </a:p>
          <a:p>
            <a:pPr>
              <a:buFont typeface="Arial" panose="020B0604020202020204" pitchFamily="34" charset="0"/>
              <a:buChar char="•"/>
            </a:pPr>
            <a:r>
              <a:rPr lang="en-US" dirty="0"/>
              <a:t>Any changes in the overlying layers (3-6) should be limited so as not to require changes in the underlying layers, which in turn may require changes in layers 1 and 2</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2218CF70-B968-4C07-B018-3A5CBF43A82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56D76DDA-9B6C-44A5-A908-C552D09ACC0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3A8E7D3D-A358-4D9E-B1A5-DBA44A1B22CE}"/>
              </a:ext>
            </a:extLst>
          </p:cNvPr>
          <p:cNvSpPr>
            <a:spLocks noGrp="1"/>
          </p:cNvSpPr>
          <p:nvPr>
            <p:ph type="sldNum" idx="12"/>
          </p:nvPr>
        </p:nvSpPr>
        <p:spPr/>
        <p:txBody>
          <a:bodyPr/>
          <a:lstStyle/>
          <a:p>
            <a:r>
              <a:rPr lang="en-GB"/>
              <a:t>Slide </a:t>
            </a:r>
            <a:fld id="{D09C756B-EB39-4236-ADBB-73052B179AE4}" type="slidenum">
              <a:rPr lang="en-GB" smtClean="0"/>
              <a:pPr/>
              <a:t>5</a:t>
            </a:fld>
            <a:endParaRPr lang="en-GB" dirty="0"/>
          </a:p>
        </p:txBody>
      </p:sp>
    </p:spTree>
    <p:extLst>
      <p:ext uri="{BB962C8B-B14F-4D97-AF65-F5344CB8AC3E}">
        <p14:creationId xmlns:p14="http://schemas.microsoft.com/office/powerpoint/2010/main" val="2784352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B67C-117C-46A1-9F6A-7F1DD6287CAB}"/>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D8962EF-4062-48C0-83D8-D25D96F651D8}"/>
              </a:ext>
            </a:extLst>
          </p:cNvPr>
          <p:cNvSpPr>
            <a:spLocks noGrp="1"/>
          </p:cNvSpPr>
          <p:nvPr>
            <p:ph idx="1"/>
          </p:nvPr>
        </p:nvSpPr>
        <p:spPr>
          <a:xfrm>
            <a:off x="685800" y="1751014"/>
            <a:ext cx="7770813" cy="4343400"/>
          </a:xfrm>
        </p:spPr>
        <p:txBody>
          <a:bodyPr/>
          <a:lstStyle/>
          <a:p>
            <a:pPr marL="0" indent="0"/>
            <a:r>
              <a:rPr lang="en-US" dirty="0"/>
              <a:t>Do you agree that the building blocks presented in slide 3 represent the features of existing amendments, that are most relevant to the sub 7 GHz part of the .11bf amendment?</a:t>
            </a:r>
          </a:p>
        </p:txBody>
      </p:sp>
      <p:sp>
        <p:nvSpPr>
          <p:cNvPr id="4" name="Date Placeholder 3">
            <a:extLst>
              <a:ext uri="{FF2B5EF4-FFF2-40B4-BE49-F238E27FC236}">
                <a16:creationId xmlns:a16="http://schemas.microsoft.com/office/drawing/2014/main" id="{129D9162-4057-4E8E-AEB5-8473F9B8D27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BE1E6E1-3CF9-4EED-81A6-3B8C79AAB1CF}"/>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A9CAEEE-16A0-43FA-B624-52F3DFFA33FC}"/>
              </a:ext>
            </a:extLst>
          </p:cNvPr>
          <p:cNvSpPr>
            <a:spLocks noGrp="1"/>
          </p:cNvSpPr>
          <p:nvPr>
            <p:ph type="sldNum" idx="12"/>
          </p:nvPr>
        </p:nvSpPr>
        <p:spPr/>
        <p:txBody>
          <a:bodyPr/>
          <a:lstStyle/>
          <a:p>
            <a:r>
              <a:rPr lang="en-GB"/>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3431720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1B67C-117C-46A1-9F6A-7F1DD6287CA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ED8962EF-4062-48C0-83D8-D25D96F651D8}"/>
              </a:ext>
            </a:extLst>
          </p:cNvPr>
          <p:cNvSpPr>
            <a:spLocks noGrp="1"/>
          </p:cNvSpPr>
          <p:nvPr>
            <p:ph idx="1"/>
          </p:nvPr>
        </p:nvSpPr>
        <p:spPr>
          <a:xfrm>
            <a:off x="685800" y="1751014"/>
            <a:ext cx="7770813" cy="4343400"/>
          </a:xfrm>
        </p:spPr>
        <p:txBody>
          <a:bodyPr/>
          <a:lstStyle/>
          <a:p>
            <a:pPr marL="0" indent="0"/>
            <a:r>
              <a:rPr lang="en-US" dirty="0"/>
              <a:t>Do you agree that the approach presented in slide 5 may help to craft and review new features defined to be included in the sub 7 GHz part of the .11bf amendment? </a:t>
            </a:r>
          </a:p>
        </p:txBody>
      </p:sp>
      <p:sp>
        <p:nvSpPr>
          <p:cNvPr id="4" name="Date Placeholder 3">
            <a:extLst>
              <a:ext uri="{FF2B5EF4-FFF2-40B4-BE49-F238E27FC236}">
                <a16:creationId xmlns:a16="http://schemas.microsoft.com/office/drawing/2014/main" id="{129D9162-4057-4E8E-AEB5-8473F9B8D27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8BE1E6E1-3CF9-4EED-81A6-3B8C79AAB1CF}"/>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2A9CAEEE-16A0-43FA-B624-52F3DFFA33FC}"/>
              </a:ext>
            </a:extLst>
          </p:cNvPr>
          <p:cNvSpPr>
            <a:spLocks noGrp="1"/>
          </p:cNvSpPr>
          <p:nvPr>
            <p:ph type="sldNum" idx="12"/>
          </p:nvPr>
        </p:nvSpPr>
        <p:spPr/>
        <p:txBody>
          <a:bodyPr/>
          <a:lstStyle/>
          <a:p>
            <a:r>
              <a:rPr lang="en-GB"/>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169604227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73980</TotalTime>
  <Words>623</Words>
  <Application>Microsoft Office PowerPoint</Application>
  <PresentationFormat>On-screen Show (4:3)</PresentationFormat>
  <Paragraphs>77</Paragraphs>
  <Slides>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Office Theme</vt:lpstr>
      <vt:lpstr>Document</vt:lpstr>
      <vt:lpstr>Sensing measurement operation bottom up</vt:lpstr>
      <vt:lpstr>Abstract</vt:lpstr>
      <vt:lpstr>Hierarchy of the supportive features in the referenced amendments</vt:lpstr>
      <vt:lpstr>Background  11-19-2103-11-SENS-802-11-sens-sg-proposed-par</vt:lpstr>
      <vt:lpstr>Executive summary</vt:lpstr>
      <vt:lpstr>SP1</vt:lpstr>
      <vt:lpstr>SP2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subject>Sensing measurement operation bottom up</dc:subject>
  <dc:creator>Solomon Trainin</dc:creator>
  <cp:lastModifiedBy>Solomon Trainin</cp:lastModifiedBy>
  <cp:revision>593</cp:revision>
  <cp:lastPrinted>1601-01-01T00:00:00Z</cp:lastPrinted>
  <dcterms:created xsi:type="dcterms:W3CDTF">2020-11-09T11:09:06Z</dcterms:created>
  <dcterms:modified xsi:type="dcterms:W3CDTF">2021-07-29T07:45:12Z</dcterms:modified>
</cp:coreProperties>
</file>