
<file path=[Content_Types].xml><?xml version="1.0" encoding="utf-8"?>
<Types xmlns="http://schemas.openxmlformats.org/package/2006/content-types">
  <Default Extension="bin" ContentType="application/vnd.openxmlformats-officedocument.oleObject"/>
  <Default Extension="png" ContentType="image/png"/>
  <Default Extension="tmp"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585" r:id="rId3"/>
    <p:sldId id="596" r:id="rId4"/>
    <p:sldId id="601" r:id="rId5"/>
    <p:sldId id="600" r:id="rId6"/>
    <p:sldId id="606" r:id="rId7"/>
    <p:sldId id="602" r:id="rId8"/>
    <p:sldId id="594" r:id="rId9"/>
    <p:sldId id="551" r:id="rId10"/>
    <p:sldId id="576" r:id="rId11"/>
    <p:sldId id="603" r:id="rId12"/>
    <p:sldId id="604" r:id="rId13"/>
    <p:sldId id="60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2" d="100"/>
          <a:sy n="112" d="100"/>
        </p:scale>
        <p:origin x="1704"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11679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348268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276660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1499899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1492158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1770382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1291426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9</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802.11-21/1069r1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72168" y="294501"/>
            <a:ext cx="140423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smtClean="0"/>
              <a:t>J</a:t>
            </a:r>
            <a:r>
              <a:rPr lang="en-US" altLang="zh-CN" sz="1800" b="1" dirty="0" smtClean="0"/>
              <a:t>uly</a:t>
            </a:r>
            <a:r>
              <a:rPr lang="en-US" altLang="zh-CN" sz="1800" b="1" baseline="0" dirty="0" smtClean="0"/>
              <a:t> 2021</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smtClean="0"/>
              <a:t>Mengshi Hu (Huawei)</a:t>
            </a:r>
            <a:endParaRPr lang="en-US" sz="1200" b="0" dirty="0"/>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Visio___1.vsdx"/><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Visio___2.vsdx"/><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tmp"/><Relationship Id="rId5" Type="http://schemas.openxmlformats.org/officeDocument/2006/relationships/image" Target="../media/image5.tmp"/><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smtClean="0"/>
              <a:t>Threshold Based Sensing Measurement Follow up</a:t>
            </a:r>
            <a:endParaRPr lang="en-US" altLang="zh-CN" sz="2800" dirty="0"/>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2021-07-09</a:t>
            </a:r>
            <a:endParaRPr lang="en-US" altLang="zh-CN" sz="2000" b="0" dirty="0"/>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62050278"/>
              </p:ext>
            </p:extLst>
          </p:nvPr>
        </p:nvGraphicFramePr>
        <p:xfrm>
          <a:off x="952500" y="2878915"/>
          <a:ext cx="7239000" cy="1738011"/>
        </p:xfrm>
        <a:graphic>
          <a:graphicData uri="http://schemas.openxmlformats.org/drawingml/2006/table">
            <a:tbl>
              <a:tblPr firstRow="1" bandRow="1">
                <a:tableStyleId>{F5AB1C69-6EDB-4FF4-983F-18BD219EF322}</a:tableStyleId>
              </a:tblPr>
              <a:tblGrid>
                <a:gridCol w="1714500"/>
                <a:gridCol w="1219200"/>
                <a:gridCol w="1447800"/>
                <a:gridCol w="762000"/>
                <a:gridCol w="2095500"/>
              </a:tblGrid>
              <a:tr h="212709">
                <a:tc>
                  <a:txBody>
                    <a:bodyPr/>
                    <a:lstStyle/>
                    <a:p>
                      <a:pPr algn="ctr"/>
                      <a:r>
                        <a:rPr lang="en-US" sz="1400" dirty="0" smtClean="0">
                          <a:solidFill>
                            <a:schemeClr val="tx1"/>
                          </a:solidFill>
                        </a:rPr>
                        <a:t>Name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Affiliation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Address</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Phone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Email</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smtClean="0">
                          <a:solidFill>
                            <a:schemeClr val="dk1"/>
                          </a:solidFill>
                          <a:latin typeface="+mn-lt"/>
                          <a:ea typeface="Times New Roman"/>
                          <a:cs typeface="Arial"/>
                        </a:rPr>
                        <a:t>Huawei Technologies Co. Ltd</a:t>
                      </a:r>
                      <a:endParaRPr lang="en-US" sz="14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mn-lt"/>
                          <a:ea typeface="Times New Roman"/>
                          <a:cs typeface="Arial"/>
                        </a:rPr>
                        <a:t>Chenchen</a:t>
                      </a:r>
                      <a:r>
                        <a:rPr lang="en-US" altLang="zh-CN" sz="1400" baseline="0" dirty="0" smtClean="0">
                          <a:latin typeface="+mn-lt"/>
                          <a:ea typeface="Times New Roman"/>
                          <a:cs typeface="Arial"/>
                        </a:rPr>
                        <a:t> Liu</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smtClean="0">
                          <a:solidFill>
                            <a:schemeClr val="dk1"/>
                          </a:solidFill>
                          <a:latin typeface="+mn-lt"/>
                          <a:ea typeface="Times New Roman"/>
                          <a:cs typeface="Arial"/>
                        </a:rPr>
                        <a:t>Yi Lv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smtClean="0"/>
                        <a:t>Danny</a:t>
                      </a:r>
                      <a:r>
                        <a:rPr lang="en-US" altLang="zh-CN" sz="1400" baseline="0" dirty="0" smtClean="0"/>
                        <a:t> Kai Pin Tan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threshold based sensing measurement and reporting procedure, the threshold compared with the CSI </a:t>
            </a:r>
            <a:r>
              <a:rPr lang="en-US" altLang="zh-CN" sz="2000" kern="1200" dirty="0" smtClean="0">
                <a:latin typeface="Times New Roman"/>
                <a:ea typeface="Times New Roman"/>
                <a:cs typeface="Times New Roman"/>
                <a:sym typeface="Times New Roman"/>
              </a:rPr>
              <a:t>variation value </a:t>
            </a:r>
            <a:r>
              <a:rPr lang="en-US" altLang="zh-CN" sz="2000" kern="1200" dirty="0">
                <a:latin typeface="Times New Roman"/>
                <a:ea typeface="Times New Roman"/>
                <a:cs typeface="Times New Roman"/>
                <a:sym typeface="Times New Roman"/>
              </a:rPr>
              <a:t>is determined by the </a:t>
            </a:r>
            <a:r>
              <a:rPr lang="en-US" altLang="zh-CN" sz="2000" kern="1200" dirty="0" smtClean="0">
                <a:latin typeface="Times New Roman"/>
                <a:ea typeface="Times New Roman"/>
                <a:cs typeface="Times New Roman"/>
                <a:sym typeface="Times New Roman"/>
              </a:rPr>
              <a:t>initiator</a:t>
            </a:r>
            <a:r>
              <a:rPr lang="en-US" altLang="zh-CN" sz="2000" kern="1200" dirty="0">
                <a:latin typeface="Times New Roman"/>
                <a:ea typeface="Times New Roman"/>
                <a:cs typeface="Times New Roman"/>
                <a:sym typeface="Times New Roman"/>
              </a:rPr>
              <a:t>?</a:t>
            </a: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smtClean="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smtClean="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smtClean="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smtClean="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Tree>
    <p:extLst>
      <p:ext uri="{BB962C8B-B14F-4D97-AF65-F5344CB8AC3E}">
        <p14:creationId xmlns:p14="http://schemas.microsoft.com/office/powerpoint/2010/main" val="4193894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a:xfrm>
            <a:off x="800100" y="1905000"/>
            <a:ext cx="7620000" cy="4114800"/>
          </a:xfrm>
        </p:spPr>
        <p:txBody>
          <a:bodyPr/>
          <a:lstStyle/>
          <a:p>
            <a:pPr algn="just">
              <a:buFont typeface="Arial" panose="020B0604020202020204" pitchFamily="34" charset="0"/>
              <a:buChar char="•"/>
            </a:pPr>
            <a:r>
              <a:rPr lang="en-US" altLang="zh-CN" sz="2000" kern="1200" dirty="0" smtClean="0">
                <a:latin typeface="Times New Roman"/>
                <a:ea typeface="Times New Roman"/>
                <a:cs typeface="Times New Roman"/>
                <a:sym typeface="Times New Roman"/>
              </a:rPr>
              <a:t>Which option do you prefer to estimate the CSI variation in the </a:t>
            </a:r>
            <a:r>
              <a:rPr lang="en-US" altLang="zh-CN" sz="2000" kern="1200" dirty="0" smtClean="0">
                <a:ea typeface="Times New Roman"/>
                <a:cs typeface="Times New Roman"/>
                <a:sym typeface="Times New Roman"/>
              </a:rPr>
              <a:t>threshold </a:t>
            </a:r>
            <a:r>
              <a:rPr lang="en-US" altLang="zh-CN" sz="2000" kern="1200" dirty="0">
                <a:ea typeface="Times New Roman"/>
                <a:cs typeface="Times New Roman"/>
                <a:sym typeface="Times New Roman"/>
              </a:rPr>
              <a:t>based sensing measurement and reporting </a:t>
            </a:r>
            <a:r>
              <a:rPr lang="en-US" altLang="zh-CN" sz="2000" kern="1200" dirty="0" smtClean="0">
                <a:ea typeface="Times New Roman"/>
                <a:cs typeface="Times New Roman"/>
                <a:sym typeface="Times New Roman"/>
              </a:rPr>
              <a:t>procedure?</a:t>
            </a:r>
            <a:endParaRPr lang="en-US" altLang="zh-CN" sz="2000" kern="1200" dirty="0">
              <a:latin typeface="Times New Roman"/>
              <a:ea typeface="Times New Roman"/>
              <a:cs typeface="Times New Roman"/>
              <a:sym typeface="Times New Roman"/>
            </a:endParaRPr>
          </a:p>
          <a:p>
            <a:pPr marL="628650" indent="-285750" algn="just">
              <a:buFont typeface="Times New Roman" panose="02020603050405020304" pitchFamily="18" charset="0"/>
              <a:buChar char="–"/>
            </a:pPr>
            <a:r>
              <a:rPr lang="en-US" altLang="zh-CN" sz="1800" b="0" dirty="0" smtClean="0">
                <a:sym typeface="Times New Roman"/>
              </a:rPr>
              <a:t>Option </a:t>
            </a:r>
            <a:r>
              <a:rPr lang="en-US" altLang="zh-CN" sz="1800" b="0" dirty="0">
                <a:sym typeface="Times New Roman"/>
              </a:rPr>
              <a:t>1: Define formulas for the estimation of CSI variation.</a:t>
            </a:r>
            <a:endParaRPr lang="en-US" altLang="zh-CN" sz="1800" b="0" dirty="0"/>
          </a:p>
          <a:p>
            <a:pPr marL="628650" indent="-285750" algn="just">
              <a:buFont typeface="Times New Roman" panose="02020603050405020304" pitchFamily="18" charset="0"/>
              <a:buChar char="–"/>
            </a:pPr>
            <a:r>
              <a:rPr lang="en-US" altLang="zh-CN" sz="1800" b="0" dirty="0" smtClean="0">
                <a:sym typeface="Times New Roman"/>
              </a:rPr>
              <a:t>Option </a:t>
            </a:r>
            <a:r>
              <a:rPr lang="en-US" altLang="zh-CN" sz="1800" b="0" dirty="0">
                <a:sym typeface="Times New Roman"/>
              </a:rPr>
              <a:t>2: No given formulas (implementation specific</a:t>
            </a:r>
            <a:r>
              <a:rPr lang="en-US" altLang="zh-CN" sz="1800" b="0" dirty="0" smtClean="0">
                <a:sym typeface="Times New Roman"/>
              </a:rPr>
              <a:t>).</a:t>
            </a:r>
          </a:p>
          <a:p>
            <a:pPr marL="628650" indent="-285750" algn="just">
              <a:buFont typeface="Times New Roman" panose="02020603050405020304" pitchFamily="18" charset="0"/>
              <a:buChar char="–"/>
            </a:pPr>
            <a:r>
              <a:rPr lang="en-US" altLang="zh-CN" sz="1800" b="0" dirty="0" smtClean="0">
                <a:sym typeface="Times New Roman"/>
              </a:rPr>
              <a:t>Not for SFD.</a:t>
            </a:r>
          </a:p>
          <a:p>
            <a:pPr marL="628650" indent="-285750" algn="just">
              <a:buFont typeface="Times New Roman" panose="02020603050405020304" pitchFamily="18" charset="0"/>
              <a:buChar char="–"/>
            </a:pPr>
            <a:endParaRPr lang="en-US" altLang="zh-CN" sz="1800" b="0" dirty="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a:p>
            <a:pPr indent="0" algn="just">
              <a:buNone/>
            </a:pPr>
            <a:endParaRPr lang="en-US" altLang="zh-CN" sz="1800" b="0" dirty="0">
              <a:sym typeface="Times New Roman"/>
            </a:endParaRPr>
          </a:p>
          <a:p>
            <a:pPr marL="628650" indent="-285750" algn="just">
              <a:buFont typeface="Times New Roman" panose="02020603050405020304" pitchFamily="18" charset="0"/>
              <a:buChar char="–"/>
            </a:pPr>
            <a:r>
              <a:rPr lang="en-US" altLang="zh-CN" sz="1400" b="0" dirty="0" smtClean="0">
                <a:sym typeface="Times New Roman"/>
              </a:rPr>
              <a:t>Option 1</a:t>
            </a:r>
          </a:p>
          <a:p>
            <a:pPr marL="628650" indent="-285750" algn="just">
              <a:buFont typeface="Times New Roman" panose="02020603050405020304" pitchFamily="18" charset="0"/>
              <a:buChar char="–"/>
            </a:pPr>
            <a:r>
              <a:rPr lang="en-US" altLang="zh-CN" sz="1400" b="0" dirty="0" smtClean="0">
                <a:sym typeface="Times New Roman"/>
              </a:rPr>
              <a:t>Option 2</a:t>
            </a:r>
          </a:p>
          <a:p>
            <a:pPr marL="628650" indent="-285750" algn="just">
              <a:buFont typeface="Times New Roman" panose="02020603050405020304" pitchFamily="18" charset="0"/>
              <a:buChar char="–"/>
            </a:pPr>
            <a:r>
              <a:rPr lang="en-US" altLang="zh-CN" sz="1400" b="0" dirty="0">
                <a:sym typeface="Times New Roman"/>
              </a:rPr>
              <a:t>A</a:t>
            </a:r>
            <a:endParaRPr lang="en-US" altLang="zh-CN" sz="14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2810741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3</a:t>
            </a:r>
            <a:endParaRPr lang="zh-CN" altLang="en-US" dirty="0"/>
          </a:p>
        </p:txBody>
      </p:sp>
      <p:sp>
        <p:nvSpPr>
          <p:cNvPr id="3" name="内容占位符 2"/>
          <p:cNvSpPr>
            <a:spLocks noGrp="1"/>
          </p:cNvSpPr>
          <p:nvPr>
            <p:ph idx="1"/>
          </p:nvPr>
        </p:nvSpPr>
        <p:spPr>
          <a:xfrm>
            <a:off x="800100" y="1905000"/>
            <a:ext cx="7620000" cy="4114800"/>
          </a:xfrm>
        </p:spPr>
        <p:txBody>
          <a:bodyPr/>
          <a:lstStyle/>
          <a:p>
            <a:pPr algn="just">
              <a:buFont typeface="Arial" panose="020B0604020202020204" pitchFamily="34" charset="0"/>
              <a:buChar char="•"/>
            </a:pPr>
            <a:r>
              <a:rPr lang="en-US" altLang="zh-CN" sz="2000" kern="1200" dirty="0" smtClean="0">
                <a:latin typeface="Times New Roman"/>
                <a:ea typeface="Times New Roman"/>
                <a:cs typeface="Times New Roman"/>
                <a:sym typeface="Times New Roman"/>
              </a:rPr>
              <a:t>Do you agree that an explicit method including the formulas is given for the estimation of </a:t>
            </a:r>
            <a:r>
              <a:rPr lang="en-US" altLang="zh-CN" sz="2000" kern="1200" dirty="0">
                <a:ea typeface="Times New Roman"/>
                <a:cs typeface="Times New Roman"/>
                <a:sym typeface="Times New Roman"/>
              </a:rPr>
              <a:t>CSI variation in the threshold based sensing measurement and reporting procedure</a:t>
            </a:r>
            <a:r>
              <a:rPr lang="en-US" altLang="zh-CN" sz="2000" kern="1200" dirty="0" smtClean="0">
                <a:ea typeface="Times New Roman"/>
                <a:cs typeface="Times New Roman"/>
                <a:sym typeface="Times New Roman"/>
              </a:rPr>
              <a:t>?</a:t>
            </a:r>
            <a:endParaRPr lang="en-US" altLang="zh-CN" sz="2000" kern="1200" dirty="0">
              <a:latin typeface="Times New Roman"/>
              <a:ea typeface="Times New Roman"/>
              <a:cs typeface="Times New Roman"/>
              <a:sym typeface="Times New Roman"/>
            </a:endParaRPr>
          </a:p>
          <a:p>
            <a:pPr indent="0" algn="just">
              <a:buNone/>
            </a:pPr>
            <a:endParaRPr lang="en-US" altLang="zh-CN" sz="1800" b="0" dirty="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046670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4</a:t>
            </a:r>
            <a:endParaRPr lang="zh-CN" altLang="en-US" dirty="0"/>
          </a:p>
        </p:txBody>
      </p:sp>
      <p:sp>
        <p:nvSpPr>
          <p:cNvPr id="3" name="内容占位符 2"/>
          <p:cNvSpPr>
            <a:spLocks noGrp="1"/>
          </p:cNvSpPr>
          <p:nvPr>
            <p:ph idx="1"/>
          </p:nvPr>
        </p:nvSpPr>
        <p:spPr>
          <a:xfrm>
            <a:off x="800100" y="1905000"/>
            <a:ext cx="7658100" cy="4114800"/>
          </a:xfrm>
        </p:spPr>
        <p:txBody>
          <a:bodyPr/>
          <a:lstStyle/>
          <a:p>
            <a:pPr algn="just">
              <a:buFont typeface="Arial" panose="020B0604020202020204" pitchFamily="34" charset="0"/>
              <a:buChar char="•"/>
            </a:pPr>
            <a:r>
              <a:rPr lang="en-US" altLang="zh-CN" sz="2000" kern="1200" dirty="0" smtClean="0">
                <a:latin typeface="Times New Roman"/>
                <a:ea typeface="Times New Roman"/>
                <a:cs typeface="Times New Roman"/>
                <a:sym typeface="Times New Roman"/>
              </a:rPr>
              <a:t>Do you agree that </a:t>
            </a:r>
            <a:r>
              <a:rPr lang="en-US" altLang="zh-CN" sz="2000" kern="1200" dirty="0" smtClean="0">
                <a:ea typeface="Times New Roman"/>
                <a:cs typeface="Times New Roman"/>
                <a:sym typeface="Times New Roman"/>
              </a:rPr>
              <a:t>in </a:t>
            </a:r>
            <a:r>
              <a:rPr lang="en-US" altLang="zh-CN" sz="2000" kern="1200" dirty="0">
                <a:ea typeface="Times New Roman"/>
                <a:cs typeface="Times New Roman"/>
                <a:sym typeface="Times New Roman"/>
              </a:rPr>
              <a:t>the threshold based sensing measurement and reporting </a:t>
            </a:r>
            <a:r>
              <a:rPr lang="en-US" altLang="zh-CN" sz="2000" kern="1200" dirty="0" smtClean="0">
                <a:ea typeface="Times New Roman"/>
                <a:cs typeface="Times New Roman"/>
                <a:sym typeface="Times New Roman"/>
              </a:rPr>
              <a:t>procedure, the </a:t>
            </a:r>
            <a:r>
              <a:rPr lang="en-US" altLang="zh-CN" sz="2000" kern="1200" dirty="0">
                <a:ea typeface="Times New Roman"/>
                <a:cs typeface="Times New Roman"/>
                <a:sym typeface="Times New Roman"/>
              </a:rPr>
              <a:t>estimation method of CSI variation is implementation </a:t>
            </a:r>
            <a:r>
              <a:rPr lang="en-US" altLang="zh-CN" sz="2000" kern="1200" dirty="0" smtClean="0">
                <a:ea typeface="Times New Roman"/>
                <a:cs typeface="Times New Roman"/>
                <a:sym typeface="Times New Roman"/>
              </a:rPr>
              <a:t>specific but the estimation result </a:t>
            </a:r>
            <a:r>
              <a:rPr lang="en-US" altLang="zh-CN" sz="2000" kern="1200" dirty="0">
                <a:ea typeface="Times New Roman"/>
                <a:cs typeface="Times New Roman"/>
                <a:sym typeface="Times New Roman"/>
              </a:rPr>
              <a:t>shall follow the following </a:t>
            </a:r>
            <a:r>
              <a:rPr lang="en-US" altLang="zh-CN" sz="2000" kern="1200" dirty="0" smtClean="0">
                <a:ea typeface="Times New Roman"/>
                <a:cs typeface="Times New Roman"/>
                <a:sym typeface="Times New Roman"/>
              </a:rPr>
              <a:t>rules?</a:t>
            </a:r>
            <a:endParaRPr lang="en-US" altLang="zh-CN" sz="2000" kern="1200" dirty="0">
              <a:ea typeface="Times New Roman"/>
              <a:cs typeface="Times New Roman"/>
              <a:sym typeface="Times New Roman"/>
            </a:endParaRPr>
          </a:p>
          <a:p>
            <a:pPr marL="628650" indent="-285750" algn="just">
              <a:buFont typeface="Times New Roman" panose="02020603050405020304" pitchFamily="18" charset="0"/>
              <a:buChar char="–"/>
            </a:pPr>
            <a:r>
              <a:rPr lang="en-US" altLang="zh-CN" sz="1800" b="0" dirty="0" smtClean="0"/>
              <a:t>The estimation </a:t>
            </a:r>
            <a:r>
              <a:rPr lang="en-US" altLang="zh-CN" sz="1800" b="0" dirty="0"/>
              <a:t>value of the CSI variation </a:t>
            </a:r>
            <a:r>
              <a:rPr lang="en-US" altLang="zh-CN" sz="1800" b="0" dirty="0" smtClean="0"/>
              <a:t>shall be </a:t>
            </a:r>
            <a:r>
              <a:rPr lang="en-US" altLang="zh-CN" sz="1800" b="0" dirty="0"/>
              <a:t>normalized to a closed interval [0, 1].</a:t>
            </a:r>
          </a:p>
          <a:p>
            <a:pPr marL="628650" indent="-285750" algn="just">
              <a:buFont typeface="Times New Roman" panose="02020603050405020304" pitchFamily="18" charset="0"/>
              <a:buChar char="–"/>
            </a:pPr>
            <a:r>
              <a:rPr lang="en-US" altLang="zh-CN" sz="1800" b="0" dirty="0"/>
              <a:t>A larger estimation value indicates a larger CSI variation degree (strictly increasing</a:t>
            </a:r>
            <a:r>
              <a:rPr lang="en-US" altLang="zh-CN" sz="1800" b="0" dirty="0" smtClean="0"/>
              <a:t>). </a:t>
            </a:r>
            <a:endParaRPr lang="en-US" altLang="zh-CN" sz="1800" b="0" dirty="0"/>
          </a:p>
          <a:p>
            <a:pPr marL="628650" indent="-285750" algn="just">
              <a:buFont typeface="Times New Roman" panose="02020603050405020304" pitchFamily="18" charset="0"/>
              <a:buChar char="–"/>
            </a:pPr>
            <a:r>
              <a:rPr lang="en-US" altLang="zh-CN" sz="1800" b="0" dirty="0" smtClean="0"/>
              <a:t>Value </a:t>
            </a:r>
            <a:r>
              <a:rPr lang="en-US" altLang="zh-CN" sz="1800" b="0" dirty="0"/>
              <a:t>0 of the CSI variation denotes no CSI </a:t>
            </a:r>
            <a:r>
              <a:rPr lang="en-US" altLang="zh-CN" sz="1800" b="0" dirty="0" smtClean="0"/>
              <a:t>variation. </a:t>
            </a:r>
            <a:endParaRPr lang="en-US" altLang="zh-CN" sz="1800" b="0" dirty="0"/>
          </a:p>
          <a:p>
            <a:pPr marL="628650" indent="-285750" algn="just">
              <a:buFont typeface="Times New Roman" panose="02020603050405020304" pitchFamily="18" charset="0"/>
              <a:buChar char="–"/>
            </a:pPr>
            <a:r>
              <a:rPr lang="en-US" altLang="zh-CN" sz="1800" b="0" dirty="0"/>
              <a:t>Value 1 of the CSI variation denotes the largest </a:t>
            </a:r>
            <a:r>
              <a:rPr lang="en-US" altLang="zh-CN" sz="1800" b="0" dirty="0" smtClean="0"/>
              <a:t>variation.</a:t>
            </a:r>
            <a:endParaRPr lang="en-US" altLang="zh-CN" sz="1800" b="0" dirty="0">
              <a:sym typeface="Times New Roman"/>
            </a:endParaRPr>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Tree>
    <p:extLst>
      <p:ext uri="{BB962C8B-B14F-4D97-AF65-F5344CB8AC3E}">
        <p14:creationId xmlns:p14="http://schemas.microsoft.com/office/powerpoint/2010/main" val="2905945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34525" y="641185"/>
            <a:ext cx="7772400" cy="609600"/>
          </a:xfrm>
          <a:noFill/>
        </p:spPr>
        <p:txBody>
          <a:bodyPr/>
          <a:lstStyle/>
          <a:p>
            <a:r>
              <a:rPr lang="en-GB" altLang="zh-CN" dirty="0" smtClean="0"/>
              <a:t>Introduction (1/2)</a:t>
            </a:r>
            <a:endParaRPr lang="en-GB" altLang="zh-CN" dirty="0"/>
          </a:p>
        </p:txBody>
      </p:sp>
      <p:sp>
        <p:nvSpPr>
          <p:cNvPr id="14342" name="Rectangle 3"/>
          <p:cNvSpPr txBox="1">
            <a:spLocks noChangeArrowheads="1"/>
          </p:cNvSpPr>
          <p:nvPr/>
        </p:nvSpPr>
        <p:spPr bwMode="auto">
          <a:xfrm>
            <a:off x="527925" y="1524000"/>
            <a:ext cx="7879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In </a:t>
            </a:r>
            <a:r>
              <a:rPr lang="en-US" altLang="zh-CN" sz="1800" b="1" dirty="0">
                <a:latin typeface="Times New Roman"/>
                <a:ea typeface="Times New Roman"/>
                <a:cs typeface="Times New Roman"/>
                <a:sym typeface="Times New Roman"/>
              </a:rPr>
              <a:t>[1</a:t>
            </a:r>
            <a:r>
              <a:rPr lang="en-US" altLang="zh-CN" sz="1800" b="1" dirty="0" smtClean="0">
                <a:latin typeface="Times New Roman"/>
                <a:ea typeface="Times New Roman"/>
                <a:cs typeface="Times New Roman"/>
                <a:sym typeface="Times New Roman"/>
              </a:rPr>
              <a:t>], a threshold based sensing procedure was proposed to help find the receivers with large CSI variations.</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 </a:t>
            </a:r>
            <a:r>
              <a:rPr lang="en-US" altLang="zh-CN" sz="1600" dirty="0" smtClean="0">
                <a:solidFill>
                  <a:srgbClr val="C00000"/>
                </a:solidFill>
                <a:cs typeface="ＭＳ Ｐゴシック" charset="0"/>
                <a:sym typeface="Times New Roman"/>
              </a:rPr>
              <a:t>CSI variation</a:t>
            </a:r>
            <a:r>
              <a:rPr lang="en-US" altLang="zh-CN" sz="1600" dirty="0" smtClean="0">
                <a:cs typeface="ＭＳ Ｐゴシック" charset="0"/>
                <a:sym typeface="Times New Roman"/>
              </a:rPr>
              <a:t> measured at the receiver is </a:t>
            </a:r>
            <a:r>
              <a:rPr lang="en-US" altLang="zh-CN" sz="1600" dirty="0">
                <a:cs typeface="ＭＳ Ｐゴシック" charset="0"/>
                <a:sym typeface="Times New Roman"/>
              </a:rPr>
              <a:t>used to </a:t>
            </a:r>
            <a:r>
              <a:rPr lang="en-US" altLang="zh-CN" sz="1600" dirty="0" smtClean="0">
                <a:cs typeface="ＭＳ Ｐゴシック" charset="0"/>
                <a:sym typeface="Times New Roman"/>
              </a:rPr>
              <a:t>indicate </a:t>
            </a:r>
            <a:r>
              <a:rPr lang="en-US" altLang="zh-CN" sz="1600" dirty="0">
                <a:cs typeface="ＭＳ Ｐゴシック" charset="0"/>
                <a:sym typeface="Times New Roman"/>
              </a:rPr>
              <a:t>the motions of objects.</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Only the receiver detecting a large CSI variation compared with the </a:t>
            </a:r>
            <a:r>
              <a:rPr lang="en-US" altLang="zh-CN" sz="1600" dirty="0" smtClean="0">
                <a:solidFill>
                  <a:srgbClr val="C00000"/>
                </a:solidFill>
                <a:cs typeface="ＭＳ Ｐゴシック" charset="0"/>
                <a:sym typeface="Times New Roman"/>
              </a:rPr>
              <a:t>threshold</a:t>
            </a:r>
            <a:r>
              <a:rPr lang="en-US" altLang="zh-CN" sz="1600" dirty="0" smtClean="0">
                <a:cs typeface="ＭＳ Ｐゴシック" charset="0"/>
                <a:sym typeface="Times New Roman"/>
              </a:rPr>
              <a:t> will be triggered to have a further </a:t>
            </a:r>
            <a:r>
              <a:rPr lang="en-US" altLang="zh-CN" sz="1600" dirty="0">
                <a:cs typeface="ＭＳ Ｐゴシック" charset="0"/>
                <a:sym typeface="Times New Roman"/>
              </a:rPr>
              <a:t>feedback in Procedure </a:t>
            </a:r>
            <a:r>
              <a:rPr lang="en-US" altLang="zh-CN" sz="1600" dirty="0" smtClean="0">
                <a:cs typeface="ＭＳ Ｐゴシック" charset="0"/>
                <a:sym typeface="Times New Roman"/>
              </a:rPr>
              <a:t>B.</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 </a:t>
            </a:r>
            <a:r>
              <a:rPr lang="en-US" altLang="zh-CN" sz="1600" dirty="0" smtClean="0">
                <a:solidFill>
                  <a:srgbClr val="C00000"/>
                </a:solidFill>
                <a:cs typeface="ＭＳ Ｐゴシック" charset="0"/>
                <a:sym typeface="Times New Roman"/>
              </a:rPr>
              <a:t>overhead reduction </a:t>
            </a:r>
            <a:r>
              <a:rPr lang="en-US" altLang="zh-CN" sz="1600" dirty="0" smtClean="0">
                <a:cs typeface="ＭＳ Ｐゴシック" charset="0"/>
                <a:sym typeface="Times New Roman"/>
              </a:rPr>
              <a:t>results from the reduced number of receivers triggered in Procedure B.</a:t>
            </a:r>
          </a:p>
        </p:txBody>
      </p:sp>
      <p:sp>
        <p:nvSpPr>
          <p:cNvPr id="5" name="右大括号 4"/>
          <p:cNvSpPr/>
          <p:nvPr/>
        </p:nvSpPr>
        <p:spPr bwMode="auto">
          <a:xfrm rot="16200000">
            <a:off x="5008178" y="3255515"/>
            <a:ext cx="228599"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 name="文本框 5"/>
          <p:cNvSpPr txBox="1"/>
          <p:nvPr/>
        </p:nvSpPr>
        <p:spPr>
          <a:xfrm>
            <a:off x="4411277" y="3735278"/>
            <a:ext cx="1641475" cy="461665"/>
          </a:xfrm>
          <a:prstGeom prst="rect">
            <a:avLst/>
          </a:prstGeom>
          <a:noFill/>
        </p:spPr>
        <p:txBody>
          <a:bodyPr wrap="square" rtlCol="0">
            <a:spAutoFit/>
          </a:bodyPr>
          <a:lstStyle/>
          <a:p>
            <a:r>
              <a:rPr lang="en-US" altLang="zh-CN" b="1" dirty="0" smtClean="0">
                <a:latin typeface="+mn-lt"/>
                <a:cs typeface="ＭＳ Ｐゴシック" charset="0"/>
              </a:rPr>
              <a:t>Procedure A</a:t>
            </a:r>
          </a:p>
          <a:p>
            <a:r>
              <a:rPr lang="en-US" altLang="zh-CN" b="1" dirty="0" smtClean="0">
                <a:latin typeface="+mn-lt"/>
                <a:cs typeface="ＭＳ Ｐゴシック" charset="0"/>
              </a:rPr>
              <a:t>Overhead A (small)</a:t>
            </a:r>
            <a:endParaRPr lang="zh-CN" altLang="en-US" b="1" dirty="0">
              <a:latin typeface="+mn-lt"/>
              <a:cs typeface="ＭＳ Ｐゴシック" charset="0"/>
            </a:endParaRPr>
          </a:p>
        </p:txBody>
      </p:sp>
      <p:sp>
        <p:nvSpPr>
          <p:cNvPr id="7" name="右大括号 6"/>
          <p:cNvSpPr/>
          <p:nvPr/>
        </p:nvSpPr>
        <p:spPr bwMode="auto">
          <a:xfrm rot="16200000">
            <a:off x="7103677" y="3293616"/>
            <a:ext cx="228600"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文本框 7"/>
          <p:cNvSpPr txBox="1"/>
          <p:nvPr/>
        </p:nvSpPr>
        <p:spPr>
          <a:xfrm>
            <a:off x="6538527" y="3733800"/>
            <a:ext cx="1641475" cy="461665"/>
          </a:xfrm>
          <a:prstGeom prst="rect">
            <a:avLst/>
          </a:prstGeom>
          <a:noFill/>
        </p:spPr>
        <p:txBody>
          <a:bodyPr wrap="square" rtlCol="0">
            <a:spAutoFit/>
          </a:bodyPr>
          <a:lstStyle/>
          <a:p>
            <a:r>
              <a:rPr lang="en-US" altLang="zh-CN" b="1" dirty="0">
                <a:cs typeface="ＭＳ Ｐゴシック" charset="0"/>
              </a:rPr>
              <a:t>Procedure </a:t>
            </a:r>
            <a:r>
              <a:rPr lang="en-US" altLang="zh-CN" b="1" dirty="0" smtClean="0">
                <a:cs typeface="ＭＳ Ｐゴシック" charset="0"/>
              </a:rPr>
              <a:t>B</a:t>
            </a:r>
            <a:endParaRPr lang="en-US" altLang="zh-CN" b="1" dirty="0">
              <a:cs typeface="ＭＳ Ｐゴシック" charset="0"/>
            </a:endParaRPr>
          </a:p>
          <a:p>
            <a:r>
              <a:rPr lang="en-US" altLang="zh-CN" b="1" dirty="0">
                <a:cs typeface="ＭＳ Ｐゴシック" charset="0"/>
              </a:rPr>
              <a:t>Overhead </a:t>
            </a:r>
            <a:r>
              <a:rPr lang="en-US" altLang="zh-CN" b="1" dirty="0" smtClean="0">
                <a:cs typeface="ＭＳ Ｐゴシック" charset="0"/>
              </a:rPr>
              <a:t>B (large)</a:t>
            </a:r>
            <a:endParaRPr lang="zh-CN" altLang="en-US" b="1" dirty="0">
              <a:cs typeface="ＭＳ Ｐゴシック"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71462464"/>
              </p:ext>
            </p:extLst>
          </p:nvPr>
        </p:nvGraphicFramePr>
        <p:xfrm>
          <a:off x="682150" y="4468799"/>
          <a:ext cx="7715250" cy="1932001"/>
        </p:xfrm>
        <a:graphic>
          <a:graphicData uri="http://schemas.openxmlformats.org/presentationml/2006/ole">
            <mc:AlternateContent xmlns:mc="http://schemas.openxmlformats.org/markup-compatibility/2006">
              <mc:Choice xmlns:v="urn:schemas-microsoft-com:vml" Requires="v">
                <p:oleObj spid="_x0000_s10579" name="Visio" r:id="rId5" imgW="8077258" imgH="1895449" progId="Visio.Drawing.15">
                  <p:embed/>
                </p:oleObj>
              </mc:Choice>
              <mc:Fallback>
                <p:oleObj name="Visio" r:id="rId5" imgW="8077258" imgH="1895449" progId="Visio.Drawing.15">
                  <p:embed/>
                  <p:pic>
                    <p:nvPicPr>
                      <p:cNvPr id="0" name=""/>
                      <p:cNvPicPr/>
                      <p:nvPr/>
                    </p:nvPicPr>
                    <p:blipFill>
                      <a:blip r:embed="rId6"/>
                      <a:stretch>
                        <a:fillRect/>
                      </a:stretch>
                    </p:blipFill>
                    <p:spPr>
                      <a:xfrm>
                        <a:off x="682150" y="4468799"/>
                        <a:ext cx="7715250" cy="1932001"/>
                      </a:xfrm>
                      <a:prstGeom prst="rect">
                        <a:avLst/>
                      </a:prstGeom>
                    </p:spPr>
                  </p:pic>
                </p:oleObj>
              </mc:Fallback>
            </mc:AlternateContent>
          </a:graphicData>
        </a:graphic>
      </p:graphicFrame>
      <p:cxnSp>
        <p:nvCxnSpPr>
          <p:cNvPr id="3" name="直接连接符 2"/>
          <p:cNvCxnSpPr/>
          <p:nvPr/>
        </p:nvCxnSpPr>
        <p:spPr bwMode="auto">
          <a:xfrm>
            <a:off x="634525" y="3657600"/>
            <a:ext cx="7892575" cy="0"/>
          </a:xfrm>
          <a:prstGeom prst="line">
            <a:avLst/>
          </a:prstGeom>
          <a:solidFill>
            <a:schemeClr val="accent1"/>
          </a:solidFill>
          <a:ln w="254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94079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2" name="矩形 1"/>
          <p:cNvSpPr/>
          <p:nvPr/>
        </p:nvSpPr>
        <p:spPr>
          <a:xfrm>
            <a:off x="773038" y="1250785"/>
            <a:ext cx="7633887" cy="5226046"/>
          </a:xfrm>
          <a:prstGeom prst="rect">
            <a:avLst/>
          </a:prstGeom>
        </p:spPr>
        <p:txBody>
          <a:bodyPr wrap="square">
            <a:spAutoFit/>
          </a:bodyPr>
          <a:lstStyle/>
          <a:p>
            <a:pPr algn="just">
              <a:spcBef>
                <a:spcPct val="20000"/>
              </a:spcBef>
              <a:buFont typeface="Arial" panose="020B0604020202020204" pitchFamily="34" charset="0"/>
              <a:buChar char="•"/>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A motion related to the above threshold based procedure has passed [2]:</a:t>
            </a:r>
            <a:endParaRPr lang="en-US" altLang="zh-CN" sz="18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In this contribution, we further give discussions on the details of the threshold based procedure.</a:t>
            </a:r>
          </a:p>
          <a:p>
            <a:pPr marL="628650" indent="-285750">
              <a:spcBef>
                <a:spcPct val="20000"/>
              </a:spcBef>
              <a:buFont typeface="Times New Roman" panose="02020603050405020304" pitchFamily="18" charset="0"/>
              <a:buChar char="–"/>
            </a:pPr>
            <a:r>
              <a:rPr lang="en-US" altLang="zh-CN" sz="1600" dirty="0" smtClean="0">
                <a:cs typeface="ＭＳ Ｐゴシック" charset="0"/>
              </a:rPr>
              <a:t>Discussion on the 4</a:t>
            </a:r>
            <a:r>
              <a:rPr lang="en-US" altLang="zh-CN" sz="1600" baseline="30000" dirty="0" smtClean="0">
                <a:cs typeface="ＭＳ Ｐゴシック" charset="0"/>
              </a:rPr>
              <a:t>th</a:t>
            </a:r>
            <a:r>
              <a:rPr lang="en-US" altLang="zh-CN" sz="1600" dirty="0" smtClean="0">
                <a:cs typeface="ＭＳ Ｐゴシック" charset="0"/>
              </a:rPr>
              <a:t> subbullet of the motion.</a:t>
            </a:r>
          </a:p>
          <a:p>
            <a:pPr marL="895350" indent="-266700" algn="just">
              <a:buFont typeface="Microsoft Sans Serif" panose="020B0604020202020204" pitchFamily="34" charset="0"/>
              <a:buChar char="•"/>
            </a:pPr>
            <a:r>
              <a:rPr lang="en-US" altLang="zh-CN" dirty="0">
                <a:solidFill>
                  <a:srgbClr val="C00000"/>
                </a:solidFill>
              </a:rPr>
              <a:t>Whether the threshold is predefined, or defined by the sensing receiver, transmitter, initiator or responder is TBD</a:t>
            </a:r>
            <a:r>
              <a:rPr lang="en-US" altLang="zh-CN" dirty="0" smtClean="0">
                <a:solidFill>
                  <a:srgbClr val="C00000"/>
                </a:solidFill>
              </a:rPr>
              <a:t>.</a:t>
            </a:r>
            <a:endParaRPr lang="en-US" altLang="zh-CN" sz="1600" dirty="0" smtClean="0">
              <a:solidFill>
                <a:srgbClr val="C00000"/>
              </a:solidFill>
              <a:cs typeface="ＭＳ Ｐゴシック" charset="0"/>
            </a:endParaRPr>
          </a:p>
          <a:p>
            <a:pPr marL="628650" indent="-285750">
              <a:spcBef>
                <a:spcPct val="20000"/>
              </a:spcBef>
              <a:buFont typeface="Times New Roman" panose="02020603050405020304" pitchFamily="18" charset="0"/>
              <a:buChar char="–"/>
            </a:pPr>
            <a:r>
              <a:rPr lang="en-US" altLang="zh-CN" sz="1600" dirty="0" smtClean="0">
                <a:cs typeface="ＭＳ Ｐゴシック" charset="0"/>
                <a:sym typeface="Times New Roman"/>
              </a:rPr>
              <a:t>Discussion on how to estimate the CSI variation</a:t>
            </a:r>
            <a:r>
              <a:rPr lang="en-US" altLang="zh-CN" sz="1600" dirty="0">
                <a:cs typeface="ＭＳ Ｐゴシック" charset="0"/>
                <a:sym typeface="Times New Roman"/>
              </a:rPr>
              <a:t>.</a:t>
            </a:r>
            <a:endParaRPr lang="en-US" altLang="zh-CN" sz="1600" dirty="0" smtClean="0">
              <a:cs typeface="ＭＳ Ｐゴシック" charset="0"/>
              <a:sym typeface="Times New Roman"/>
            </a:endParaRPr>
          </a:p>
          <a:p>
            <a:pPr marL="895350" indent="-266700" algn="just">
              <a:buFont typeface="Microsoft Sans Serif" panose="020B0604020202020204" pitchFamily="34" charset="0"/>
              <a:buChar char="•"/>
            </a:pPr>
            <a:r>
              <a:rPr lang="en-US" altLang="zh-CN" dirty="0" smtClean="0">
                <a:solidFill>
                  <a:srgbClr val="C00000"/>
                </a:solidFill>
              </a:rPr>
              <a:t>“Having formulas for it” </a:t>
            </a:r>
            <a:r>
              <a:rPr lang="en-US" altLang="zh-CN" dirty="0">
                <a:solidFill>
                  <a:srgbClr val="C00000"/>
                </a:solidFill>
              </a:rPr>
              <a:t>o</a:t>
            </a:r>
            <a:r>
              <a:rPr lang="en-US" altLang="zh-CN" dirty="0" smtClean="0">
                <a:solidFill>
                  <a:srgbClr val="C00000"/>
                </a:solidFill>
              </a:rPr>
              <a:t>r “Implementation specific”.</a:t>
            </a:r>
            <a:endParaRPr lang="en-US" altLang="zh-CN" sz="1800" b="1" dirty="0">
              <a:solidFill>
                <a:srgbClr val="C00000"/>
              </a:solidFill>
              <a:latin typeface="Times New Roman"/>
              <a:ea typeface="Times New Roman"/>
              <a:cs typeface="Times New Roman"/>
              <a:sym typeface="Times New Roman"/>
            </a:endParaRPr>
          </a:p>
          <a:p>
            <a:pPr marL="1080000" lvl="0" algn="just">
              <a:buFont typeface="Microsoft Sans Serif" panose="020B0604020202020204" pitchFamily="34" charset="0"/>
              <a:buChar char="•"/>
            </a:pPr>
            <a:endParaRPr lang="en-US" altLang="zh-CN" sz="1400" b="1" dirty="0">
              <a:latin typeface="Times New Roman"/>
              <a:ea typeface="Times New Roman"/>
              <a:cs typeface="Times New Roman"/>
              <a:sym typeface="Times New Roman"/>
            </a:endParaRPr>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Introduction (2/2)</a:t>
            </a:r>
            <a:endParaRPr lang="en-GB" altLang="zh-CN" dirty="0"/>
          </a:p>
        </p:txBody>
      </p:sp>
      <p:sp>
        <p:nvSpPr>
          <p:cNvPr id="4" name="矩形 3"/>
          <p:cNvSpPr/>
          <p:nvPr/>
        </p:nvSpPr>
        <p:spPr>
          <a:xfrm>
            <a:off x="1009648" y="2133600"/>
            <a:ext cx="7200902" cy="2185214"/>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r>
              <a:rPr lang="en-US" altLang="zh-CN" sz="1400" b="1" dirty="0">
                <a:cs typeface="ＭＳ Ｐゴシック" charset="0"/>
              </a:rPr>
              <a:t>The 11bf amendment defines an optional threshold based measurement and reporting procedure in which</a:t>
            </a:r>
            <a:endParaRPr lang="en-US" altLang="zh-CN" sz="1400" b="1" dirty="0">
              <a:cs typeface="ＭＳ Ｐゴシック" charset="0"/>
              <a:sym typeface="Times New Roman"/>
            </a:endParaRPr>
          </a:p>
          <a:p>
            <a:pPr marL="623888" lvl="0" indent="-265113" algn="just">
              <a:buFont typeface="Microsoft Sans Serif" panose="020B0604020202020204" pitchFamily="34" charset="0"/>
              <a:buChar char="•"/>
            </a:pPr>
            <a:r>
              <a:rPr lang="en-US" altLang="zh-CN" dirty="0"/>
              <a:t>The difference between the current measured CSI and the previous measured CSI is quantified. The difference is referred to as CSI variation.</a:t>
            </a:r>
            <a:endParaRPr lang="zh-CN" altLang="zh-CN" dirty="0"/>
          </a:p>
          <a:p>
            <a:pPr marL="623888" lvl="0" indent="-265113" algn="just">
              <a:buFont typeface="Microsoft Sans Serif" panose="020B0604020202020204" pitchFamily="34" charset="0"/>
              <a:buChar char="•"/>
            </a:pPr>
            <a:r>
              <a:rPr lang="en-US" altLang="zh-CN" dirty="0"/>
              <a:t>A threshold value to be used by the sensing receiver in the threshold based procedure is defined. </a:t>
            </a:r>
          </a:p>
          <a:p>
            <a:pPr marL="623888" lvl="0" indent="-265113" algn="just">
              <a:buFont typeface="Microsoft Sans Serif" panose="020B0604020202020204" pitchFamily="34" charset="0"/>
              <a:buChar char="•"/>
            </a:pPr>
            <a:r>
              <a:rPr lang="en-US" altLang="zh-CN" dirty="0"/>
              <a:t>By comparing the CSI variation with the threshold, the sensing receiver can send a feedback resulting from the large CSI variation to the sensing transmitter.</a:t>
            </a:r>
          </a:p>
          <a:p>
            <a:pPr marL="623888" lvl="0" indent="-265113" algn="just">
              <a:buFont typeface="Microsoft Sans Serif" panose="020B0604020202020204" pitchFamily="34" charset="0"/>
              <a:buChar char="•"/>
            </a:pPr>
            <a:r>
              <a:rPr lang="en-US" altLang="zh-CN" dirty="0"/>
              <a:t>Whether the threshold is predefined, or defined by the sensing receiver, transmitter, initiator or responder is TBD.</a:t>
            </a:r>
          </a:p>
          <a:p>
            <a:pPr marL="623888" lvl="0" indent="-265113" algn="just">
              <a:buFont typeface="Microsoft Sans Serif" panose="020B0604020202020204" pitchFamily="34" charset="0"/>
              <a:buChar char="•"/>
            </a:pPr>
            <a:r>
              <a:rPr lang="en-US" altLang="zh-CN" dirty="0"/>
              <a:t>The threshold based procedure is not always required (Procedure A in 21/0351r5 is not always required).</a:t>
            </a:r>
          </a:p>
        </p:txBody>
      </p:sp>
    </p:spTree>
    <p:extLst>
      <p:ext uri="{BB962C8B-B14F-4D97-AF65-F5344CB8AC3E}">
        <p14:creationId xmlns:p14="http://schemas.microsoft.com/office/powerpoint/2010/main" val="870228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sz="2800" dirty="0" smtClean="0"/>
              <a:t>Which Device Determines the Threshold? (1/2)</a:t>
            </a:r>
            <a:endParaRPr lang="en-GB" altLang="zh-CN" sz="2800" dirty="0"/>
          </a:p>
        </p:txBody>
      </p:sp>
      <p:sp>
        <p:nvSpPr>
          <p:cNvPr id="3" name="矩形 2"/>
          <p:cNvSpPr/>
          <p:nvPr/>
        </p:nvSpPr>
        <p:spPr>
          <a:xfrm>
            <a:off x="786925" y="1600200"/>
            <a:ext cx="7467600" cy="4862870"/>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We propose to let </a:t>
            </a:r>
            <a:r>
              <a:rPr lang="en-US" altLang="zh-CN" sz="1800" b="1" dirty="0">
                <a:latin typeface="Times New Roman"/>
                <a:ea typeface="Times New Roman"/>
                <a:cs typeface="Times New Roman"/>
                <a:sym typeface="Times New Roman"/>
              </a:rPr>
              <a:t>the </a:t>
            </a:r>
            <a:r>
              <a:rPr lang="en-US" altLang="zh-CN" sz="1800" b="1" dirty="0" smtClean="0">
                <a:latin typeface="Times New Roman"/>
                <a:ea typeface="Times New Roman"/>
                <a:cs typeface="Times New Roman"/>
                <a:sym typeface="Times New Roman"/>
              </a:rPr>
              <a:t>initiator determine the threshold.</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If the sensing transmitter is the initiator, </a:t>
            </a:r>
            <a:r>
              <a:rPr lang="en-US" altLang="zh-CN" sz="1600" dirty="0">
                <a:cs typeface="ＭＳ Ｐゴシック" charset="0"/>
                <a:sym typeface="Times New Roman"/>
              </a:rPr>
              <a:t>we can say the threshold is determined by the initiator/transmitter</a:t>
            </a:r>
            <a:r>
              <a:rPr lang="en-US" altLang="zh-CN" sz="1600" dirty="0" smtClean="0">
                <a:cs typeface="ＭＳ Ｐゴシック" charset="0"/>
                <a:sym typeface="Times New Roman"/>
              </a:rPr>
              <a:t>.</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If the sensing transmitter and the initiator are two different devices, it is more natural that the initiator determines the threshold.</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 design of how to tell the threshold is TBD. One example is that telling the threshold in the Feedback Request frame. It can also be given in the Setup phase, Measurement phase, etc.</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a:latin typeface="Times New Roman"/>
              <a:cs typeface="Times New Roman"/>
              <a:sym typeface="Times New Roman"/>
            </a:endParaRPr>
          </a:p>
          <a:p>
            <a:pPr algn="just">
              <a:spcBef>
                <a:spcPct val="20000"/>
              </a:spcBef>
            </a:pPr>
            <a:endParaRPr lang="en-US" altLang="zh-CN" sz="1800" b="1" dirty="0" smtClean="0">
              <a:latin typeface="Times New Roman"/>
              <a:cs typeface="Times New Roman"/>
              <a:sym typeface="Times New Roman"/>
            </a:endParaRPr>
          </a:p>
        </p:txBody>
      </p:sp>
      <p:sp>
        <p:nvSpPr>
          <p:cNvPr id="11" name="右大括号 10"/>
          <p:cNvSpPr/>
          <p:nvPr/>
        </p:nvSpPr>
        <p:spPr bwMode="auto">
          <a:xfrm rot="16200000">
            <a:off x="5008178" y="3255515"/>
            <a:ext cx="228599"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 name="文本框 11"/>
          <p:cNvSpPr txBox="1"/>
          <p:nvPr/>
        </p:nvSpPr>
        <p:spPr>
          <a:xfrm>
            <a:off x="4411277" y="3735278"/>
            <a:ext cx="1641475" cy="461665"/>
          </a:xfrm>
          <a:prstGeom prst="rect">
            <a:avLst/>
          </a:prstGeom>
          <a:noFill/>
        </p:spPr>
        <p:txBody>
          <a:bodyPr wrap="square" rtlCol="0">
            <a:spAutoFit/>
          </a:bodyPr>
          <a:lstStyle/>
          <a:p>
            <a:r>
              <a:rPr lang="en-US" altLang="zh-CN" b="1" dirty="0" smtClean="0">
                <a:latin typeface="+mn-lt"/>
                <a:cs typeface="ＭＳ Ｐゴシック" charset="0"/>
              </a:rPr>
              <a:t>Procedure A</a:t>
            </a:r>
          </a:p>
          <a:p>
            <a:r>
              <a:rPr lang="en-US" altLang="zh-CN" b="1" dirty="0" smtClean="0">
                <a:latin typeface="+mn-lt"/>
                <a:cs typeface="ＭＳ Ｐゴシック" charset="0"/>
              </a:rPr>
              <a:t>Overhead A (small)</a:t>
            </a:r>
            <a:endParaRPr lang="zh-CN" altLang="en-US" b="1" dirty="0">
              <a:latin typeface="+mn-lt"/>
              <a:cs typeface="ＭＳ Ｐゴシック" charset="0"/>
            </a:endParaRPr>
          </a:p>
        </p:txBody>
      </p:sp>
      <p:sp>
        <p:nvSpPr>
          <p:cNvPr id="14" name="右大括号 13"/>
          <p:cNvSpPr/>
          <p:nvPr/>
        </p:nvSpPr>
        <p:spPr bwMode="auto">
          <a:xfrm rot="16200000">
            <a:off x="7103677" y="3293616"/>
            <a:ext cx="228600"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6538527" y="3733800"/>
            <a:ext cx="1641475" cy="461665"/>
          </a:xfrm>
          <a:prstGeom prst="rect">
            <a:avLst/>
          </a:prstGeom>
          <a:noFill/>
        </p:spPr>
        <p:txBody>
          <a:bodyPr wrap="square" rtlCol="0">
            <a:spAutoFit/>
          </a:bodyPr>
          <a:lstStyle/>
          <a:p>
            <a:r>
              <a:rPr lang="en-US" altLang="zh-CN" b="1" dirty="0">
                <a:cs typeface="ＭＳ Ｐゴシック" charset="0"/>
              </a:rPr>
              <a:t>Procedure </a:t>
            </a:r>
            <a:r>
              <a:rPr lang="en-US" altLang="zh-CN" b="1" dirty="0" smtClean="0">
                <a:cs typeface="ＭＳ Ｐゴシック" charset="0"/>
              </a:rPr>
              <a:t>B</a:t>
            </a:r>
            <a:endParaRPr lang="en-US" altLang="zh-CN" b="1" dirty="0">
              <a:cs typeface="ＭＳ Ｐゴシック" charset="0"/>
            </a:endParaRPr>
          </a:p>
          <a:p>
            <a:r>
              <a:rPr lang="en-US" altLang="zh-CN" b="1" dirty="0">
                <a:cs typeface="ＭＳ Ｐゴシック" charset="0"/>
              </a:rPr>
              <a:t>Overhead </a:t>
            </a:r>
            <a:r>
              <a:rPr lang="en-US" altLang="zh-CN" b="1" dirty="0" smtClean="0">
                <a:cs typeface="ＭＳ Ｐゴシック" charset="0"/>
              </a:rPr>
              <a:t>B (large)</a:t>
            </a:r>
            <a:endParaRPr lang="zh-CN" altLang="en-US" b="1" dirty="0">
              <a:cs typeface="ＭＳ Ｐゴシック" charset="0"/>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806289396"/>
              </p:ext>
            </p:extLst>
          </p:nvPr>
        </p:nvGraphicFramePr>
        <p:xfrm>
          <a:off x="682150" y="4468799"/>
          <a:ext cx="7715250" cy="1932001"/>
        </p:xfrm>
        <a:graphic>
          <a:graphicData uri="http://schemas.openxmlformats.org/presentationml/2006/ole">
            <mc:AlternateContent xmlns:mc="http://schemas.openxmlformats.org/markup-compatibility/2006">
              <mc:Choice xmlns:v="urn:schemas-microsoft-com:vml" Requires="v">
                <p:oleObj spid="_x0000_s11430" name="Visio" r:id="rId5" imgW="8077258" imgH="1895449" progId="Visio.Drawing.15">
                  <p:embed/>
                </p:oleObj>
              </mc:Choice>
              <mc:Fallback>
                <p:oleObj name="Visio" r:id="rId5" imgW="8077258" imgH="1895449" progId="Visio.Drawing.15">
                  <p:embed/>
                  <p:pic>
                    <p:nvPicPr>
                      <p:cNvPr id="0" name=""/>
                      <p:cNvPicPr/>
                      <p:nvPr/>
                    </p:nvPicPr>
                    <p:blipFill>
                      <a:blip r:embed="rId6"/>
                      <a:stretch>
                        <a:fillRect/>
                      </a:stretch>
                    </p:blipFill>
                    <p:spPr>
                      <a:xfrm>
                        <a:off x="682150" y="4468799"/>
                        <a:ext cx="7715250" cy="1932001"/>
                      </a:xfrm>
                      <a:prstGeom prst="rect">
                        <a:avLst/>
                      </a:prstGeom>
                    </p:spPr>
                  </p:pic>
                </p:oleObj>
              </mc:Fallback>
            </mc:AlternateContent>
          </a:graphicData>
        </a:graphic>
      </p:graphicFrame>
      <p:sp>
        <p:nvSpPr>
          <p:cNvPr id="2" name="矩形 1"/>
          <p:cNvSpPr/>
          <p:nvPr/>
        </p:nvSpPr>
        <p:spPr>
          <a:xfrm>
            <a:off x="3987380" y="4833154"/>
            <a:ext cx="1104790" cy="276999"/>
          </a:xfrm>
          <a:prstGeom prst="rect">
            <a:avLst/>
          </a:prstGeom>
        </p:spPr>
        <p:txBody>
          <a:bodyPr wrap="none">
            <a:spAutoFit/>
          </a:bodyPr>
          <a:lstStyle/>
          <a:p>
            <a:r>
              <a:rPr lang="en-US" altLang="zh-CN" dirty="0" smtClean="0">
                <a:solidFill>
                  <a:srgbClr val="FF0000"/>
                </a:solidFill>
                <a:cs typeface="ＭＳ Ｐゴシック" charset="0"/>
                <a:sym typeface="Times New Roman"/>
              </a:rPr>
              <a:t>Send threshold</a:t>
            </a:r>
            <a:endParaRPr lang="zh-CN" altLang="en-US" dirty="0">
              <a:solidFill>
                <a:srgbClr val="FF0000"/>
              </a:solidFill>
            </a:endParaRPr>
          </a:p>
        </p:txBody>
      </p:sp>
    </p:spTree>
    <p:extLst>
      <p:ext uri="{BB962C8B-B14F-4D97-AF65-F5344CB8AC3E}">
        <p14:creationId xmlns:p14="http://schemas.microsoft.com/office/powerpoint/2010/main" val="3494615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Estimation of CSI Variation</a:t>
            </a:r>
            <a:endParaRPr lang="en-GB" altLang="zh-CN" dirty="0"/>
          </a:p>
        </p:txBody>
      </p:sp>
      <p:sp>
        <p:nvSpPr>
          <p:cNvPr id="3" name="矩形 2"/>
          <p:cNvSpPr/>
          <p:nvPr/>
        </p:nvSpPr>
        <p:spPr>
          <a:xfrm>
            <a:off x="634525" y="1371600"/>
            <a:ext cx="7886701" cy="2714589"/>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After the threshold discussion, here we turn to the discussion on how to estimate the CSI variation at the receiver. Two options are provided:</a:t>
            </a:r>
          </a:p>
          <a:p>
            <a:pPr marL="628650" indent="-285750" algn="just">
              <a:spcBef>
                <a:spcPct val="20000"/>
              </a:spcBef>
              <a:buFont typeface="Times New Roman" panose="02020603050405020304" pitchFamily="18" charset="0"/>
              <a:buChar char="–"/>
            </a:pPr>
            <a:r>
              <a:rPr lang="en-US" altLang="zh-CN" sz="1600" b="1" dirty="0" smtClean="0">
                <a:solidFill>
                  <a:srgbClr val="0000FF"/>
                </a:solidFill>
                <a:cs typeface="ＭＳ Ｐゴシック" charset="0"/>
                <a:sym typeface="Times New Roman"/>
              </a:rPr>
              <a:t>Option 1</a:t>
            </a:r>
            <a:r>
              <a:rPr lang="en-US" altLang="zh-CN" sz="1600" dirty="0" smtClean="0">
                <a:cs typeface="ＭＳ Ｐゴシック" charset="0"/>
                <a:sym typeface="Times New Roman"/>
              </a:rPr>
              <a:t>: Define </a:t>
            </a:r>
            <a:r>
              <a:rPr lang="en-US" altLang="zh-CN" sz="1600" dirty="0">
                <a:cs typeface="ＭＳ Ｐゴシック" charset="0"/>
                <a:sym typeface="Times New Roman"/>
              </a:rPr>
              <a:t>formulas for the </a:t>
            </a:r>
            <a:r>
              <a:rPr lang="en-US" altLang="zh-CN" sz="1600" dirty="0" smtClean="0">
                <a:cs typeface="ＭＳ Ｐゴシック" charset="0"/>
                <a:sym typeface="Times New Roman"/>
              </a:rPr>
              <a:t>estimation </a:t>
            </a:r>
            <a:r>
              <a:rPr lang="en-US" altLang="zh-CN" sz="1600" dirty="0">
                <a:cs typeface="ＭＳ Ｐゴシック" charset="0"/>
                <a:sym typeface="Times New Roman"/>
              </a:rPr>
              <a:t>of CSI variation.</a:t>
            </a: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r>
              <a:rPr lang="en-US" altLang="zh-CN" sz="1600" b="1" dirty="0" smtClean="0">
                <a:solidFill>
                  <a:srgbClr val="0000FF"/>
                </a:solidFill>
                <a:cs typeface="ＭＳ Ｐゴシック" charset="0"/>
                <a:sym typeface="Times New Roman"/>
              </a:rPr>
              <a:t>Option 2</a:t>
            </a:r>
            <a:r>
              <a:rPr lang="en-US" altLang="zh-CN" sz="1600" dirty="0" smtClean="0">
                <a:cs typeface="ＭＳ Ｐゴシック" charset="0"/>
                <a:sym typeface="Times New Roman"/>
              </a:rPr>
              <a:t>: No </a:t>
            </a:r>
            <a:r>
              <a:rPr lang="en-US" altLang="zh-CN" sz="1600" dirty="0">
                <a:cs typeface="ＭＳ Ｐゴシック" charset="0"/>
                <a:sym typeface="Times New Roman"/>
              </a:rPr>
              <a:t>given </a:t>
            </a:r>
            <a:r>
              <a:rPr lang="en-US" altLang="zh-CN" sz="1600" dirty="0" smtClean="0">
                <a:cs typeface="ＭＳ Ｐゴシック" charset="0"/>
                <a:sym typeface="Times New Roman"/>
              </a:rPr>
              <a:t>formulas (implementation specific).</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6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Option 1: </a:t>
            </a:r>
            <a:r>
              <a:rPr lang="en-US" altLang="zh-CN" sz="1800" b="1" dirty="0">
                <a:latin typeface="Times New Roman"/>
                <a:ea typeface="Times New Roman"/>
                <a:cs typeface="Times New Roman"/>
                <a:sym typeface="Times New Roman"/>
              </a:rPr>
              <a:t>Define </a:t>
            </a:r>
            <a:r>
              <a:rPr lang="en-US" altLang="zh-CN" sz="1800" b="1" dirty="0" smtClean="0">
                <a:latin typeface="Times New Roman"/>
                <a:ea typeface="Times New Roman"/>
                <a:cs typeface="Times New Roman"/>
                <a:sym typeface="Times New Roman"/>
              </a:rPr>
              <a:t>formulas for the calculation </a:t>
            </a:r>
            <a:endParaRPr lang="en-US" altLang="zh-CN" sz="1800" b="1" dirty="0" smtClean="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There exist some methods for the estimation of CSI variation.</a:t>
            </a:r>
          </a:p>
          <a:p>
            <a:pPr marL="896938" lvl="0" indent="-268288" algn="just">
              <a:buFont typeface="Microsoft Sans Serif" panose="020B0604020202020204" pitchFamily="34" charset="0"/>
              <a:buChar char="•"/>
            </a:pPr>
            <a:r>
              <a:rPr lang="en-US" altLang="zh-CN" sz="1400" dirty="0" smtClean="0"/>
              <a:t>TRRS (Time-Reversal Resonating Strength) [3]</a:t>
            </a:r>
          </a:p>
          <a:p>
            <a:pPr marL="896938" lvl="0" indent="-268288" algn="just">
              <a:buFont typeface="Microsoft Sans Serif" panose="020B0604020202020204" pitchFamily="34" charset="0"/>
              <a:buChar char="•"/>
            </a:pPr>
            <a:r>
              <a:rPr lang="en-US" altLang="zh-CN" sz="1400" dirty="0" smtClean="0"/>
              <a:t>WiSH (Wireless Sensing of Human Detection) [4]</a:t>
            </a:r>
          </a:p>
          <a:p>
            <a:pPr marL="896938" lvl="0" indent="-268288" algn="just">
              <a:buFont typeface="Microsoft Sans Serif" panose="020B0604020202020204" pitchFamily="34" charset="0"/>
              <a:buChar char="•"/>
            </a:pPr>
            <a:r>
              <a:rPr lang="en-US" altLang="zh-CN" sz="1400" dirty="0"/>
              <a:t>e</a:t>
            </a:r>
            <a:r>
              <a:rPr lang="en-US" altLang="zh-CN" sz="1400" dirty="0" smtClean="0"/>
              <a:t>tc.</a:t>
            </a:r>
          </a:p>
        </p:txBody>
      </p:sp>
      <p:pic>
        <p:nvPicPr>
          <p:cNvPr id="5" name="图片 4"/>
          <p:cNvPicPr>
            <a:picLocks noChangeAspect="1"/>
          </p:cNvPicPr>
          <p:nvPr/>
        </p:nvPicPr>
        <p:blipFill>
          <a:blip r:embed="rId3"/>
          <a:stretch>
            <a:fillRect/>
          </a:stretch>
        </p:blipFill>
        <p:spPr>
          <a:xfrm>
            <a:off x="838200" y="4089150"/>
            <a:ext cx="3429000" cy="1995915"/>
          </a:xfrm>
          <a:prstGeom prst="rect">
            <a:avLst/>
          </a:prstGeom>
          <a:ln>
            <a:solidFill>
              <a:schemeClr val="bg1"/>
            </a:solidFill>
          </a:ln>
        </p:spPr>
      </p:pic>
      <p:pic>
        <p:nvPicPr>
          <p:cNvPr id="11" name="图片 10" descr="屏幕剪辑"/>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93512" y="5616842"/>
            <a:ext cx="914400" cy="466283"/>
          </a:xfrm>
          <a:prstGeom prst="rect">
            <a:avLst/>
          </a:prstGeom>
        </p:spPr>
      </p:pic>
      <p:pic>
        <p:nvPicPr>
          <p:cNvPr id="12" name="图片 11" descr="屏幕剪辑"/>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07924" y="4138958"/>
            <a:ext cx="1844928" cy="930443"/>
          </a:xfrm>
          <a:prstGeom prst="rect">
            <a:avLst/>
          </a:prstGeom>
          <a:ln>
            <a:solidFill>
              <a:schemeClr val="tx1"/>
            </a:solidFill>
          </a:ln>
        </p:spPr>
      </p:pic>
      <p:pic>
        <p:nvPicPr>
          <p:cNvPr id="13" name="图片 12" descr="屏幕剪辑"/>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17147" y="4137429"/>
            <a:ext cx="1691287" cy="928106"/>
          </a:xfrm>
          <a:prstGeom prst="rect">
            <a:avLst/>
          </a:prstGeom>
          <a:ln>
            <a:solidFill>
              <a:schemeClr val="tx1"/>
            </a:solidFill>
          </a:ln>
        </p:spPr>
      </p:pic>
      <p:sp>
        <p:nvSpPr>
          <p:cNvPr id="14" name="矩形 13"/>
          <p:cNvSpPr/>
          <p:nvPr/>
        </p:nvSpPr>
        <p:spPr>
          <a:xfrm>
            <a:off x="4627864" y="5033410"/>
            <a:ext cx="1787053" cy="307777"/>
          </a:xfrm>
          <a:prstGeom prst="rect">
            <a:avLst/>
          </a:prstGeom>
        </p:spPr>
        <p:txBody>
          <a:bodyPr wrap="square">
            <a:spAutoFit/>
          </a:bodyPr>
          <a:lstStyle/>
          <a:p>
            <a:r>
              <a:rPr lang="en-US" altLang="zh-CN" sz="1400" dirty="0" smtClean="0">
                <a:cs typeface="ＭＳ Ｐゴシック" charset="0"/>
              </a:rPr>
              <a:t>Temporal Correlation </a:t>
            </a:r>
            <a:endParaRPr lang="zh-CN" altLang="en-US" sz="1100" dirty="0"/>
          </a:p>
        </p:txBody>
      </p:sp>
      <p:sp>
        <p:nvSpPr>
          <p:cNvPr id="16" name="矩形 15"/>
          <p:cNvSpPr/>
          <p:nvPr/>
        </p:nvSpPr>
        <p:spPr>
          <a:xfrm>
            <a:off x="6583228" y="5033411"/>
            <a:ext cx="2110797" cy="307777"/>
          </a:xfrm>
          <a:prstGeom prst="rect">
            <a:avLst/>
          </a:prstGeom>
        </p:spPr>
        <p:txBody>
          <a:bodyPr wrap="square">
            <a:spAutoFit/>
          </a:bodyPr>
          <a:lstStyle/>
          <a:p>
            <a:r>
              <a:rPr lang="en-US" altLang="zh-CN" sz="1400" dirty="0" smtClean="0">
                <a:cs typeface="ＭＳ Ｐゴシック" charset="0"/>
              </a:rPr>
              <a:t>Frequency Correlation</a:t>
            </a:r>
            <a:endParaRPr lang="zh-CN" altLang="en-US" sz="1100" dirty="0"/>
          </a:p>
        </p:txBody>
      </p:sp>
      <p:sp>
        <p:nvSpPr>
          <p:cNvPr id="15" name="矩形 14"/>
          <p:cNvSpPr/>
          <p:nvPr/>
        </p:nvSpPr>
        <p:spPr>
          <a:xfrm>
            <a:off x="1808505" y="6119584"/>
            <a:ext cx="1289135" cy="276999"/>
          </a:xfrm>
          <a:prstGeom prst="rect">
            <a:avLst/>
          </a:prstGeom>
        </p:spPr>
        <p:txBody>
          <a:bodyPr wrap="none">
            <a:spAutoFit/>
          </a:bodyPr>
          <a:lstStyle/>
          <a:p>
            <a:r>
              <a:rPr lang="en-US" altLang="zh-CN" dirty="0" smtClean="0"/>
              <a:t>TRRS method [3]</a:t>
            </a:r>
            <a:endParaRPr lang="zh-CN" altLang="en-US" dirty="0"/>
          </a:p>
        </p:txBody>
      </p:sp>
      <p:cxnSp>
        <p:nvCxnSpPr>
          <p:cNvPr id="18" name="直接箭头连接符 17"/>
          <p:cNvCxnSpPr>
            <a:stCxn id="16" idx="2"/>
            <a:endCxn id="11" idx="0"/>
          </p:cNvCxnSpPr>
          <p:nvPr/>
        </p:nvCxnSpPr>
        <p:spPr bwMode="auto">
          <a:xfrm flipH="1">
            <a:off x="6650712" y="5341188"/>
            <a:ext cx="987915" cy="2756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 name="直接箭头连接符 19"/>
          <p:cNvCxnSpPr>
            <a:stCxn id="14" idx="2"/>
            <a:endCxn id="11" idx="0"/>
          </p:cNvCxnSpPr>
          <p:nvPr/>
        </p:nvCxnSpPr>
        <p:spPr bwMode="auto">
          <a:xfrm>
            <a:off x="5521391" y="5341187"/>
            <a:ext cx="1129321" cy="2756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矩形 22"/>
          <p:cNvSpPr/>
          <p:nvPr/>
        </p:nvSpPr>
        <p:spPr>
          <a:xfrm>
            <a:off x="6009222" y="6100231"/>
            <a:ext cx="1282980" cy="276999"/>
          </a:xfrm>
          <a:prstGeom prst="rect">
            <a:avLst/>
          </a:prstGeom>
        </p:spPr>
        <p:txBody>
          <a:bodyPr wrap="none">
            <a:spAutoFit/>
          </a:bodyPr>
          <a:lstStyle/>
          <a:p>
            <a:r>
              <a:rPr lang="en-US" altLang="zh-CN" dirty="0" smtClean="0"/>
              <a:t>WiSH method [4]</a:t>
            </a:r>
            <a:endParaRPr lang="zh-CN" altLang="en-US" dirty="0"/>
          </a:p>
        </p:txBody>
      </p:sp>
      <p:sp>
        <p:nvSpPr>
          <p:cNvPr id="24" name="矩形 23"/>
          <p:cNvSpPr/>
          <p:nvPr/>
        </p:nvSpPr>
        <p:spPr>
          <a:xfrm>
            <a:off x="829115" y="4053740"/>
            <a:ext cx="3438085" cy="2031325"/>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p:txBody>
      </p:sp>
      <p:sp>
        <p:nvSpPr>
          <p:cNvPr id="27" name="矩形 26"/>
          <p:cNvSpPr/>
          <p:nvPr/>
        </p:nvSpPr>
        <p:spPr>
          <a:xfrm>
            <a:off x="4477548" y="4053739"/>
            <a:ext cx="3929378" cy="2031325"/>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p:txBody>
      </p:sp>
    </p:spTree>
    <p:extLst>
      <p:ext uri="{BB962C8B-B14F-4D97-AF65-F5344CB8AC3E}">
        <p14:creationId xmlns:p14="http://schemas.microsoft.com/office/powerpoint/2010/main" val="698424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Estimation of CSI Variation</a:t>
            </a:r>
            <a:endParaRPr lang="en-GB" altLang="zh-CN" dirty="0"/>
          </a:p>
        </p:txBody>
      </p:sp>
      <p:sp>
        <p:nvSpPr>
          <p:cNvPr id="3" name="矩形 2"/>
          <p:cNvSpPr/>
          <p:nvPr/>
        </p:nvSpPr>
        <p:spPr>
          <a:xfrm>
            <a:off x="304801" y="1318146"/>
            <a:ext cx="8302150" cy="5109091"/>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Option 2: </a:t>
            </a:r>
            <a:r>
              <a:rPr lang="en-US" altLang="zh-CN" sz="1800" b="1" dirty="0">
                <a:latin typeface="Times New Roman"/>
                <a:ea typeface="Times New Roman"/>
                <a:cs typeface="Times New Roman"/>
                <a:sym typeface="Times New Roman"/>
              </a:rPr>
              <a:t>No </a:t>
            </a:r>
            <a:r>
              <a:rPr lang="en-US" altLang="zh-CN" sz="1800" b="1" dirty="0" smtClean="0">
                <a:latin typeface="Times New Roman"/>
                <a:ea typeface="Times New Roman"/>
                <a:cs typeface="Times New Roman"/>
                <a:sym typeface="Times New Roman"/>
              </a:rPr>
              <a:t>given formulas </a:t>
            </a:r>
            <a:endParaRPr lang="en-US" altLang="zh-CN" sz="1800" b="1" dirty="0" smtClean="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smtClean="0">
                <a:cs typeface="ＭＳ Ｐゴシック" charset="0"/>
              </a:rPr>
              <a:t>The estimation of CSI variation can also be implementation specific. Different devices can have different methods to determine the CSI variation. </a:t>
            </a:r>
          </a:p>
          <a:p>
            <a:pPr marL="628650" indent="-285750" algn="just">
              <a:spcBef>
                <a:spcPct val="20000"/>
              </a:spcBef>
              <a:buFont typeface="Times New Roman" panose="02020603050405020304" pitchFamily="18" charset="0"/>
              <a:buChar char="–"/>
            </a:pPr>
            <a:r>
              <a:rPr lang="en-US" altLang="zh-CN" sz="1600" dirty="0">
                <a:cs typeface="ＭＳ Ｐゴシック" charset="0"/>
              </a:rPr>
              <a:t>Although it is implementation specific, </a:t>
            </a:r>
            <a:r>
              <a:rPr lang="en-US" altLang="zh-CN" sz="1600" dirty="0" smtClean="0">
                <a:solidFill>
                  <a:srgbClr val="FF0000"/>
                </a:solidFill>
                <a:cs typeface="ＭＳ Ｐゴシック" charset="0"/>
              </a:rPr>
              <a:t>the following </a:t>
            </a:r>
            <a:r>
              <a:rPr lang="en-US" altLang="zh-CN" sz="1600" dirty="0">
                <a:solidFill>
                  <a:srgbClr val="FF0000"/>
                </a:solidFill>
                <a:cs typeface="ＭＳ Ｐゴシック" charset="0"/>
              </a:rPr>
              <a:t>rules shall be defined for the estimation of CSI </a:t>
            </a:r>
            <a:r>
              <a:rPr lang="en-US" altLang="zh-CN" sz="1600" dirty="0" smtClean="0">
                <a:solidFill>
                  <a:srgbClr val="FF0000"/>
                </a:solidFill>
                <a:cs typeface="ＭＳ Ｐゴシック" charset="0"/>
              </a:rPr>
              <a:t>variation</a:t>
            </a:r>
            <a:r>
              <a:rPr lang="en-US" altLang="zh-CN" sz="1600" dirty="0" smtClean="0">
                <a:cs typeface="ＭＳ Ｐゴシック" charset="0"/>
              </a:rPr>
              <a:t>, which are </a:t>
            </a:r>
            <a:r>
              <a:rPr lang="en-US" altLang="zh-CN" sz="1600" dirty="0">
                <a:cs typeface="ＭＳ Ｐゴシック" charset="0"/>
              </a:rPr>
              <a:t>beneficial to the </a:t>
            </a:r>
            <a:r>
              <a:rPr lang="en-US" altLang="zh-CN" sz="1600" dirty="0" smtClean="0">
                <a:cs typeface="ＭＳ Ｐゴシック" charset="0"/>
              </a:rPr>
              <a:t>adjustment </a:t>
            </a:r>
            <a:r>
              <a:rPr lang="en-US" altLang="zh-CN" sz="1600" dirty="0">
                <a:cs typeface="ＭＳ Ｐゴシック" charset="0"/>
              </a:rPr>
              <a:t>of the </a:t>
            </a:r>
            <a:r>
              <a:rPr lang="en-US" altLang="zh-CN" sz="1600" dirty="0" smtClean="0">
                <a:cs typeface="ＭＳ Ｐゴシック" charset="0"/>
              </a:rPr>
              <a:t>threshold: </a:t>
            </a:r>
            <a:endParaRPr lang="en-US" altLang="zh-CN" sz="1600" dirty="0">
              <a:cs typeface="ＭＳ Ｐゴシック" charset="0"/>
            </a:endParaRPr>
          </a:p>
          <a:p>
            <a:pPr marL="896938" indent="-268288" algn="just">
              <a:buFont typeface="Microsoft Sans Serif" panose="020B0604020202020204" pitchFamily="34" charset="0"/>
              <a:buChar char="•"/>
            </a:pPr>
            <a:r>
              <a:rPr lang="en-US" altLang="zh-CN" sz="1400" dirty="0"/>
              <a:t>The estimation value of the CSI </a:t>
            </a:r>
            <a:r>
              <a:rPr lang="en-US" altLang="zh-CN" sz="1400"/>
              <a:t>variation </a:t>
            </a:r>
            <a:r>
              <a:rPr lang="en-US" altLang="zh-CN" sz="1400" smtClean="0"/>
              <a:t>needs </a:t>
            </a:r>
            <a:r>
              <a:rPr lang="en-US" altLang="zh-CN" sz="1400" dirty="0" smtClean="0"/>
              <a:t>to be normalized to a closed interval [0, 1]. </a:t>
            </a:r>
            <a:endParaRPr lang="en-US" altLang="zh-CN" sz="1400" dirty="0"/>
          </a:p>
          <a:p>
            <a:pPr marL="896938" indent="-268288" algn="just">
              <a:buFont typeface="Microsoft Sans Serif" panose="020B0604020202020204" pitchFamily="34" charset="0"/>
              <a:buChar char="•"/>
            </a:pPr>
            <a:r>
              <a:rPr lang="en-US" altLang="zh-CN" sz="1400" dirty="0" smtClean="0"/>
              <a:t>A </a:t>
            </a:r>
            <a:r>
              <a:rPr lang="en-US" altLang="zh-CN" sz="1400" dirty="0"/>
              <a:t>larger </a:t>
            </a:r>
            <a:r>
              <a:rPr lang="en-US" altLang="zh-CN" sz="1400" dirty="0" smtClean="0"/>
              <a:t>estimation value </a:t>
            </a:r>
            <a:r>
              <a:rPr lang="en-US" altLang="zh-CN" sz="1400" dirty="0"/>
              <a:t>indicates a larger CSI variation </a:t>
            </a:r>
            <a:r>
              <a:rPr lang="en-US" altLang="zh-CN" sz="1400" dirty="0" smtClean="0"/>
              <a:t>degree (strictly increasing) </a:t>
            </a:r>
          </a:p>
          <a:p>
            <a:pPr marL="896938" indent="-268288" algn="just">
              <a:buFont typeface="Microsoft Sans Serif" panose="020B0604020202020204" pitchFamily="34" charset="0"/>
              <a:buChar char="•"/>
            </a:pPr>
            <a:r>
              <a:rPr lang="en-US" altLang="zh-CN" sz="1400" dirty="0" smtClean="0"/>
              <a:t>Value 0 of the CSI variation </a:t>
            </a:r>
            <a:r>
              <a:rPr lang="en-US" altLang="zh-CN" sz="1400" dirty="0"/>
              <a:t>denotes no </a:t>
            </a:r>
            <a:r>
              <a:rPr lang="en-US" altLang="zh-CN" sz="1400" dirty="0" smtClean="0"/>
              <a:t>CSI variation </a:t>
            </a:r>
          </a:p>
          <a:p>
            <a:pPr marL="896938" indent="-268288" algn="just">
              <a:buFont typeface="Microsoft Sans Serif" panose="020B0604020202020204" pitchFamily="34" charset="0"/>
              <a:buChar char="•"/>
            </a:pPr>
            <a:r>
              <a:rPr lang="en-US" altLang="zh-CN" sz="1400" dirty="0" smtClean="0"/>
              <a:t>Value 1 of the CSI variation </a:t>
            </a:r>
            <a:r>
              <a:rPr lang="en-US" altLang="zh-CN" sz="1400" dirty="0"/>
              <a:t>denotes</a:t>
            </a:r>
            <a:r>
              <a:rPr lang="en-US" altLang="zh-CN" sz="1400" dirty="0" smtClean="0"/>
              <a:t> </a:t>
            </a:r>
            <a:r>
              <a:rPr lang="en-US" altLang="zh-CN" sz="1400" dirty="0"/>
              <a:t>the largest </a:t>
            </a:r>
            <a:r>
              <a:rPr lang="en-US" altLang="zh-CN" sz="1400" dirty="0" smtClean="0"/>
              <a:t>variation</a:t>
            </a:r>
          </a:p>
          <a:p>
            <a:pPr marL="628650" indent="-285750" algn="just">
              <a:spcBef>
                <a:spcPct val="20000"/>
              </a:spcBef>
              <a:buFont typeface="Times New Roman" panose="02020603050405020304" pitchFamily="18" charset="0"/>
              <a:buChar char="–"/>
            </a:pPr>
            <a:endParaRPr lang="en-US" altLang="zh-CN" sz="1600" dirty="0" smtClean="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smtClean="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smtClean="0">
              <a:cs typeface="ＭＳ Ｐゴシック" charset="0"/>
            </a:endParaRPr>
          </a:p>
          <a:p>
            <a:pPr marL="342900" algn="just">
              <a:spcBef>
                <a:spcPct val="20000"/>
              </a:spcBef>
            </a:pPr>
            <a:endParaRPr lang="en-US" altLang="zh-CN" sz="1600" dirty="0" smtClean="0">
              <a:cs typeface="ＭＳ Ｐゴシック" charset="0"/>
            </a:endParaRPr>
          </a:p>
          <a:p>
            <a:pPr marL="342900" algn="just">
              <a:spcBef>
                <a:spcPct val="20000"/>
              </a:spcBef>
            </a:pPr>
            <a:endParaRPr lang="en-US" altLang="zh-CN" sz="1600" dirty="0" smtClean="0">
              <a:cs typeface="ＭＳ Ｐゴシック" charset="0"/>
            </a:endParaRPr>
          </a:p>
          <a:p>
            <a:pPr marL="628650" indent="-285750" algn="just">
              <a:spcBef>
                <a:spcPct val="20000"/>
              </a:spcBef>
              <a:buFont typeface="Times New Roman" panose="02020603050405020304" pitchFamily="18" charset="0"/>
              <a:buChar char="–"/>
            </a:pPr>
            <a:r>
              <a:rPr lang="en-US" altLang="zh-CN" sz="1600" dirty="0" smtClean="0">
                <a:cs typeface="ＭＳ Ｐゴシック" charset="0"/>
              </a:rPr>
              <a:t>Examples for threshold (“</a:t>
            </a:r>
            <a:r>
              <a:rPr lang="en-US" altLang="zh-CN" sz="1400" dirty="0" smtClean="0">
                <a:cs typeface="ＭＳ Ｐゴシック" charset="0"/>
              </a:rPr>
              <a:t>Estimation value&gt; Threshold” </a:t>
            </a:r>
            <a:r>
              <a:rPr lang="zh-CN" altLang="en-US" sz="1400" dirty="0">
                <a:cs typeface="ＭＳ Ｐゴシック" charset="0"/>
              </a:rPr>
              <a:t> </a:t>
            </a:r>
            <a:r>
              <a:rPr lang="en-US" altLang="zh-CN" sz="1400" dirty="0" smtClean="0">
                <a:cs typeface="ＭＳ Ｐゴシック" charset="0"/>
              </a:rPr>
              <a:t>indicates</a:t>
            </a:r>
            <a:r>
              <a:rPr lang="zh-CN" altLang="en-US" sz="1400" dirty="0" smtClean="0">
                <a:cs typeface="ＭＳ Ｐゴシック" charset="0"/>
              </a:rPr>
              <a:t> </a:t>
            </a:r>
            <a:r>
              <a:rPr lang="en-US" altLang="zh-CN" sz="1400" dirty="0">
                <a:cs typeface="ＭＳ Ｐゴシック" charset="0"/>
              </a:rPr>
              <a:t>t</a:t>
            </a:r>
            <a:r>
              <a:rPr lang="en-US" altLang="zh-CN" sz="1400" dirty="0" smtClean="0">
                <a:cs typeface="ＭＳ Ｐゴシック" charset="0"/>
              </a:rPr>
              <a:t>he CSI variation is large enough</a:t>
            </a:r>
            <a:r>
              <a:rPr lang="en-US" altLang="zh-CN" sz="1600" dirty="0" smtClean="0">
                <a:cs typeface="ＭＳ Ｐゴシック" charset="0"/>
              </a:rPr>
              <a:t>)</a:t>
            </a:r>
          </a:p>
          <a:p>
            <a:pPr marL="896938" indent="-268288" algn="just">
              <a:buFont typeface="Microsoft Sans Serif" panose="020B0604020202020204" pitchFamily="34" charset="0"/>
              <a:buChar char="•"/>
            </a:pPr>
            <a:r>
              <a:rPr lang="en-US" altLang="zh-CN" sz="1400" dirty="0" smtClean="0"/>
              <a:t>The threshold set </a:t>
            </a:r>
            <a:r>
              <a:rPr lang="en-US" altLang="zh-CN" sz="1400" dirty="0"/>
              <a:t>to </a:t>
            </a:r>
            <a:r>
              <a:rPr lang="en-US" altLang="zh-CN" sz="1400" dirty="0" smtClean="0"/>
              <a:t>0 indicates all the CSI variation larger than 0 is large enough. (Feed back “Met”)</a:t>
            </a:r>
            <a:endParaRPr lang="en-US" altLang="zh-CN" sz="1400" dirty="0"/>
          </a:p>
          <a:p>
            <a:pPr marL="896938" indent="-268288" algn="just">
              <a:buFont typeface="Microsoft Sans Serif" panose="020B0604020202020204" pitchFamily="34" charset="0"/>
              <a:buChar char="•"/>
            </a:pPr>
            <a:r>
              <a:rPr lang="en-US" altLang="zh-CN" sz="1400" dirty="0" smtClean="0"/>
              <a:t>The threshold </a:t>
            </a:r>
            <a:r>
              <a:rPr lang="en-US" altLang="zh-CN" sz="1400" dirty="0"/>
              <a:t>set to </a:t>
            </a:r>
            <a:r>
              <a:rPr lang="en-US" altLang="zh-CN" sz="1400" dirty="0" smtClean="0"/>
              <a:t>1 </a:t>
            </a:r>
            <a:r>
              <a:rPr lang="en-US" altLang="zh-CN" sz="1400" dirty="0"/>
              <a:t>indicates all the CSI variation </a:t>
            </a:r>
            <a:r>
              <a:rPr lang="en-US" altLang="zh-CN" sz="1400" dirty="0" smtClean="0"/>
              <a:t>is relatively small (Feed back “Not met”)</a:t>
            </a:r>
            <a:endParaRPr lang="en-US" altLang="zh-CN" sz="1800" b="1" dirty="0">
              <a:latin typeface="Times New Roman"/>
              <a:ea typeface="Times New Roman"/>
              <a:cs typeface="Times New Roman"/>
              <a:sym typeface="Times New Roman"/>
            </a:endParaRPr>
          </a:p>
        </p:txBody>
      </p:sp>
      <p:pic>
        <p:nvPicPr>
          <p:cNvPr id="10" name="图片 9"/>
          <p:cNvPicPr>
            <a:picLocks noChangeAspect="1"/>
          </p:cNvPicPr>
          <p:nvPr/>
        </p:nvPicPr>
        <p:blipFill>
          <a:blip r:embed="rId3"/>
          <a:stretch>
            <a:fillRect/>
          </a:stretch>
        </p:blipFill>
        <p:spPr>
          <a:xfrm>
            <a:off x="2743200" y="3657600"/>
            <a:ext cx="3456868" cy="1966999"/>
          </a:xfrm>
          <a:prstGeom prst="rect">
            <a:avLst/>
          </a:prstGeom>
        </p:spPr>
      </p:pic>
    </p:spTree>
    <p:extLst>
      <p:ext uri="{BB962C8B-B14F-4D97-AF65-F5344CB8AC3E}">
        <p14:creationId xmlns:p14="http://schemas.microsoft.com/office/powerpoint/2010/main" val="2855934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Option Comparison</a:t>
            </a:r>
            <a:endParaRPr lang="en-GB" altLang="zh-CN" dirty="0"/>
          </a:p>
        </p:txBody>
      </p:sp>
      <p:graphicFrame>
        <p:nvGraphicFramePr>
          <p:cNvPr id="2" name="表格 1"/>
          <p:cNvGraphicFramePr>
            <a:graphicFrameLocks noGrp="1"/>
          </p:cNvGraphicFramePr>
          <p:nvPr>
            <p:extLst>
              <p:ext uri="{D42A27DB-BD31-4B8C-83A1-F6EECF244321}">
                <p14:modId xmlns:p14="http://schemas.microsoft.com/office/powerpoint/2010/main" val="3404987929"/>
              </p:ext>
            </p:extLst>
          </p:nvPr>
        </p:nvGraphicFramePr>
        <p:xfrm>
          <a:off x="901937" y="2443546"/>
          <a:ext cx="7327663" cy="2651760"/>
        </p:xfrm>
        <a:graphic>
          <a:graphicData uri="http://schemas.openxmlformats.org/drawingml/2006/table">
            <a:tbl>
              <a:tblPr firstRow="1" bandRow="1">
                <a:tableStyleId>{5940675A-B579-460E-94D1-54222C63F5DA}</a:tableStyleId>
              </a:tblPr>
              <a:tblGrid>
                <a:gridCol w="960407"/>
                <a:gridCol w="3243056"/>
                <a:gridCol w="3124200"/>
              </a:tblGrid>
              <a:tr h="310308">
                <a:tc>
                  <a:txBody>
                    <a:bodyPr/>
                    <a:lstStyle/>
                    <a:p>
                      <a:pPr algn="ctr"/>
                      <a:r>
                        <a:rPr lang="en-US" altLang="zh-CN" sz="1600" b="1" dirty="0" smtClean="0"/>
                        <a:t>Options</a:t>
                      </a:r>
                      <a:endParaRPr lang="zh-CN" altLang="en-US" sz="1600" b="1" dirty="0"/>
                    </a:p>
                  </a:txBody>
                  <a:tcPr>
                    <a:solidFill>
                      <a:schemeClr val="bg2">
                        <a:lumMod val="60000"/>
                        <a:lumOff val="40000"/>
                      </a:schemeClr>
                    </a:solidFill>
                  </a:tcPr>
                </a:tc>
                <a:tc>
                  <a:txBody>
                    <a:bodyPr/>
                    <a:lstStyle/>
                    <a:p>
                      <a:pPr algn="ctr"/>
                      <a:r>
                        <a:rPr lang="en-US" altLang="zh-CN" sz="1600" b="1" dirty="0" smtClean="0"/>
                        <a:t>Define</a:t>
                      </a:r>
                      <a:r>
                        <a:rPr lang="en-US" altLang="zh-CN" sz="1600" b="1" baseline="0" dirty="0" smtClean="0"/>
                        <a:t> formulas (Option 1)</a:t>
                      </a:r>
                      <a:endParaRPr lang="zh-CN" altLang="en-US" sz="1600" b="1" dirty="0"/>
                    </a:p>
                  </a:txBody>
                  <a:tcPr>
                    <a:solidFill>
                      <a:schemeClr val="bg2">
                        <a:lumMod val="60000"/>
                        <a:lumOff val="40000"/>
                      </a:schemeClr>
                    </a:solidFill>
                  </a:tcPr>
                </a:tc>
                <a:tc>
                  <a:txBody>
                    <a:bodyPr/>
                    <a:lstStyle/>
                    <a:p>
                      <a:pPr algn="ctr"/>
                      <a:r>
                        <a:rPr lang="en-US" altLang="zh-CN" sz="1600" b="1" dirty="0" smtClean="0"/>
                        <a:t>No formulas </a:t>
                      </a:r>
                      <a:r>
                        <a:rPr lang="en-US" altLang="zh-CN" sz="1600" b="1" baseline="0" dirty="0" smtClean="0"/>
                        <a:t>(Option 2)</a:t>
                      </a:r>
                      <a:endParaRPr lang="zh-CN" altLang="en-US" sz="1600" b="1" dirty="0"/>
                    </a:p>
                  </a:txBody>
                  <a:tcPr>
                    <a:solidFill>
                      <a:schemeClr val="bg2">
                        <a:lumMod val="60000"/>
                        <a:lumOff val="40000"/>
                      </a:schemeClr>
                    </a:solidFill>
                  </a:tcPr>
                </a:tc>
              </a:tr>
              <a:tr h="497774">
                <a:tc>
                  <a:txBody>
                    <a:bodyPr/>
                    <a:lstStyle/>
                    <a:p>
                      <a:pPr algn="ctr"/>
                      <a:r>
                        <a:rPr lang="en-US" altLang="zh-CN" sz="1400" b="1" dirty="0" smtClean="0"/>
                        <a:t>Pros</a:t>
                      </a:r>
                      <a:endParaRPr lang="zh-CN" altLang="en-US" sz="1400" b="1" dirty="0"/>
                    </a:p>
                  </a:txBody>
                  <a:tcPr anchor="ctr">
                    <a:solidFill>
                      <a:schemeClr val="bg2">
                        <a:lumMod val="20000"/>
                        <a:lumOff val="80000"/>
                      </a:schemeClr>
                    </a:solidFill>
                  </a:tcPr>
                </a:tc>
                <a:tc>
                  <a:txBody>
                    <a:bodyPr/>
                    <a:lstStyle/>
                    <a:p>
                      <a:pPr marL="228600" indent="-228600" algn="just" defTabSz="914400" rtl="0" eaLnBrk="1" latinLnBrk="0" hangingPunct="1">
                        <a:buAutoNum type="arabicPeriod"/>
                      </a:pPr>
                      <a:r>
                        <a:rPr lang="en-US" altLang="zh-CN" sz="1400" kern="1200" dirty="0" smtClean="0">
                          <a:solidFill>
                            <a:schemeClr val="tx1"/>
                          </a:solidFill>
                          <a:latin typeface="+mn-lt"/>
                          <a:ea typeface="+mn-ea"/>
                          <a:cs typeface="+mn-cs"/>
                        </a:rPr>
                        <a:t>Because of the same estimation method, the same value in different devices can indicate the same CSI variation degree, which is beneficial to the setting and adjustment of the threshold.</a:t>
                      </a:r>
                      <a:endParaRPr lang="zh-CN" altLang="en-US" sz="1400" kern="1200" dirty="0">
                        <a:solidFill>
                          <a:schemeClr val="tx1"/>
                        </a:solidFill>
                        <a:latin typeface="+mn-lt"/>
                        <a:ea typeface="+mn-ea"/>
                        <a:cs typeface="+mn-cs"/>
                      </a:endParaRPr>
                    </a:p>
                  </a:txBody>
                  <a:tcPr/>
                </a:tc>
                <a:tc>
                  <a:txBody>
                    <a:bodyPr/>
                    <a:lstStyle/>
                    <a:p>
                      <a:pPr marL="265113" indent="-265113" algn="just">
                        <a:buAutoNum type="arabicPeriod"/>
                      </a:pPr>
                      <a:r>
                        <a:rPr lang="en-US" altLang="zh-CN" sz="1400" baseline="0" dirty="0" smtClean="0"/>
                        <a:t>May have some better designs for estimating the CSI variation.</a:t>
                      </a:r>
                    </a:p>
                    <a:p>
                      <a:pPr marL="265113" indent="-265113" algn="just">
                        <a:buAutoNum type="arabicPeriod"/>
                      </a:pPr>
                      <a:r>
                        <a:rPr lang="en-US" altLang="zh-CN" sz="1400" baseline="0" dirty="0" smtClean="0"/>
                        <a:t>Different calculation complexity. Can adjust the balance between the complexity and variation estimation.</a:t>
                      </a:r>
                    </a:p>
                  </a:txBody>
                  <a:tcPr/>
                </a:tc>
              </a:tr>
              <a:tr h="487679">
                <a:tc>
                  <a:txBody>
                    <a:bodyPr/>
                    <a:lstStyle/>
                    <a:p>
                      <a:pPr algn="ctr"/>
                      <a:r>
                        <a:rPr lang="en-US" altLang="zh-CN" sz="1400" b="1" dirty="0" smtClean="0"/>
                        <a:t>Cons</a:t>
                      </a:r>
                      <a:endParaRPr lang="zh-CN" altLang="en-US" sz="1400" b="1" dirty="0"/>
                    </a:p>
                  </a:txBody>
                  <a:tcPr anchor="ctr">
                    <a:solidFill>
                      <a:schemeClr val="bg2">
                        <a:lumMod val="20000"/>
                        <a:lumOff val="80000"/>
                      </a:schemeClr>
                    </a:solidFill>
                  </a:tcPr>
                </a:tc>
                <a:tc>
                  <a:txBody>
                    <a:bodyPr/>
                    <a:lstStyle/>
                    <a:p>
                      <a:pPr marL="228600" indent="-228600" algn="just">
                        <a:buAutoNum type="arabicPeriod"/>
                      </a:pPr>
                      <a:r>
                        <a:rPr lang="en-US" altLang="zh-CN" sz="1400" dirty="0" smtClean="0"/>
                        <a:t>There may exist</a:t>
                      </a:r>
                      <a:r>
                        <a:rPr lang="en-US" altLang="zh-CN" sz="1400" baseline="0" dirty="0" smtClean="0"/>
                        <a:t> some better designs for estimating the CSI variation. A fixed method will prohibit those designs.</a:t>
                      </a:r>
                      <a:endParaRPr lang="en-US" altLang="zh-CN" sz="1400" baseline="0" dirty="0"/>
                    </a:p>
                    <a:p>
                      <a:pPr marL="228600" indent="-228600" algn="just">
                        <a:buAutoNum type="arabicPeriod"/>
                      </a:pPr>
                      <a:r>
                        <a:rPr lang="en-US" altLang="zh-CN" sz="1400" baseline="0" dirty="0" smtClean="0"/>
                        <a:t> Same calculation complexity.</a:t>
                      </a:r>
                    </a:p>
                  </a:txBody>
                  <a:tcPr/>
                </a:tc>
                <a:tc>
                  <a:txBody>
                    <a:bodyPr/>
                    <a:lstStyle/>
                    <a:p>
                      <a:pPr marL="265113" indent="-265113" algn="just" defTabSz="914400" rtl="0" eaLnBrk="1" latinLnBrk="0" hangingPunct="1">
                        <a:buAutoNum type="arabicPeriod"/>
                      </a:pPr>
                      <a:r>
                        <a:rPr lang="en-US" altLang="zh-CN" sz="1400" kern="1200" baseline="0" dirty="0" smtClean="0">
                          <a:solidFill>
                            <a:schemeClr val="tx1"/>
                          </a:solidFill>
                          <a:latin typeface="+mn-lt"/>
                          <a:ea typeface="+mn-ea"/>
                          <a:cs typeface="+mn-cs"/>
                        </a:rPr>
                        <a:t>The same value in different devices may indicate different CSI variation degrees.</a:t>
                      </a:r>
                      <a:endParaRPr lang="zh-CN" altLang="en-US" sz="1400" kern="1200" baseline="0" dirty="0">
                        <a:solidFill>
                          <a:schemeClr val="tx1"/>
                        </a:solidFill>
                        <a:latin typeface="+mn-lt"/>
                        <a:ea typeface="+mn-ea"/>
                        <a:cs typeface="+mn-cs"/>
                      </a:endParaRPr>
                    </a:p>
                  </a:txBody>
                  <a:tcPr/>
                </a:tc>
              </a:tr>
            </a:tbl>
          </a:graphicData>
        </a:graphic>
      </p:graphicFrame>
      <p:sp>
        <p:nvSpPr>
          <p:cNvPr id="4" name="矩形 3"/>
          <p:cNvSpPr/>
          <p:nvPr/>
        </p:nvSpPr>
        <p:spPr>
          <a:xfrm>
            <a:off x="838200" y="1524000"/>
            <a:ext cx="7239000" cy="646331"/>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In the following, we further discuss the pros and cons of the above two options for </a:t>
            </a:r>
            <a:r>
              <a:rPr lang="en-US" altLang="zh-CN" sz="1800" b="1" dirty="0">
                <a:latin typeface="Times New Roman"/>
                <a:ea typeface="Times New Roman"/>
                <a:cs typeface="Times New Roman"/>
                <a:sym typeface="Times New Roman"/>
              </a:rPr>
              <a:t>the </a:t>
            </a:r>
            <a:r>
              <a:rPr lang="en-US" altLang="zh-CN" sz="1800" b="1" dirty="0" smtClean="0">
                <a:latin typeface="Times New Roman"/>
                <a:ea typeface="Times New Roman"/>
                <a:cs typeface="Times New Roman"/>
                <a:sym typeface="Times New Roman"/>
              </a:rPr>
              <a:t>estimation of CSI </a:t>
            </a:r>
            <a:r>
              <a:rPr lang="en-US" altLang="zh-CN" sz="1800" b="1" dirty="0">
                <a:latin typeface="Times New Roman"/>
                <a:ea typeface="Times New Roman"/>
                <a:cs typeface="Times New Roman"/>
                <a:sym typeface="Times New Roman"/>
              </a:rPr>
              <a:t>variation.   </a:t>
            </a:r>
          </a:p>
        </p:txBody>
      </p:sp>
    </p:spTree>
    <p:extLst>
      <p:ext uri="{BB962C8B-B14F-4D97-AF65-F5344CB8AC3E}">
        <p14:creationId xmlns:p14="http://schemas.microsoft.com/office/powerpoint/2010/main" val="73199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14341" name="Rectangle 2"/>
          <p:cNvSpPr>
            <a:spLocks noGrp="1" noChangeArrowheads="1"/>
          </p:cNvSpPr>
          <p:nvPr>
            <p:ph type="title"/>
          </p:nvPr>
        </p:nvSpPr>
        <p:spPr>
          <a:noFill/>
        </p:spPr>
        <p:txBody>
          <a:bodyPr/>
          <a:lstStyle/>
          <a:p>
            <a:r>
              <a:rPr lang="en-GB" altLang="zh-CN" dirty="0" smtClean="0"/>
              <a:t>Summary</a:t>
            </a:r>
            <a:endParaRPr lang="en-GB" altLang="zh-CN" dirty="0"/>
          </a:p>
        </p:txBody>
      </p:sp>
      <p:sp>
        <p:nvSpPr>
          <p:cNvPr id="2" name="矩形 1"/>
          <p:cNvSpPr/>
          <p:nvPr/>
        </p:nvSpPr>
        <p:spPr>
          <a:xfrm>
            <a:off x="838200" y="1981200"/>
            <a:ext cx="7543800" cy="246836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GB" altLang="zh-CN" sz="2000" b="1" dirty="0" smtClean="0">
                <a:latin typeface="Times New Roman"/>
                <a:ea typeface="Times New Roman"/>
                <a:cs typeface="Times New Roman"/>
              </a:rPr>
              <a:t>Which device determines the threshold? </a:t>
            </a:r>
          </a:p>
          <a:p>
            <a:pPr marL="628650" indent="-285750" algn="just">
              <a:spcBef>
                <a:spcPct val="20000"/>
              </a:spcBef>
              <a:buFont typeface="Times New Roman" panose="02020603050405020304" pitchFamily="18" charset="0"/>
              <a:buChar char="–"/>
            </a:pPr>
            <a:r>
              <a:rPr lang="en-US" altLang="zh-CN" sz="1800" dirty="0" smtClean="0">
                <a:cs typeface="ＭＳ Ｐゴシック" charset="0"/>
              </a:rPr>
              <a:t>The </a:t>
            </a:r>
            <a:r>
              <a:rPr lang="en-US" altLang="zh-CN" sz="1800" b="1" dirty="0" smtClean="0">
                <a:solidFill>
                  <a:srgbClr val="FF0000"/>
                </a:solidFill>
                <a:cs typeface="ＭＳ Ｐゴシック" charset="0"/>
              </a:rPr>
              <a:t>initiator</a:t>
            </a:r>
          </a:p>
          <a:p>
            <a:pPr marL="628650" indent="-285750" algn="just">
              <a:spcBef>
                <a:spcPct val="20000"/>
              </a:spcBef>
              <a:buFont typeface="Times New Roman" panose="02020603050405020304" pitchFamily="18" charset="0"/>
              <a:buChar char="–"/>
            </a:pPr>
            <a:endParaRPr lang="en-GB"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Two </a:t>
            </a:r>
            <a:r>
              <a:rPr lang="en-US" altLang="zh-CN" sz="2000" b="1" dirty="0">
                <a:latin typeface="Times New Roman"/>
                <a:ea typeface="Times New Roman"/>
                <a:cs typeface="Times New Roman"/>
                <a:sym typeface="Times New Roman"/>
              </a:rPr>
              <a:t>options </a:t>
            </a:r>
            <a:r>
              <a:rPr lang="en-US" altLang="zh-CN" sz="2000" b="1" dirty="0" smtClean="0">
                <a:latin typeface="Times New Roman"/>
                <a:ea typeface="Times New Roman"/>
                <a:cs typeface="Times New Roman"/>
                <a:sym typeface="Times New Roman"/>
              </a:rPr>
              <a:t>were provided for the estimation of CSI variation:</a:t>
            </a:r>
          </a:p>
          <a:p>
            <a:pPr marL="628650" indent="-285750" algn="just">
              <a:spcBef>
                <a:spcPct val="20000"/>
              </a:spcBef>
              <a:buFont typeface="Times New Roman" panose="02020603050405020304" pitchFamily="18" charset="0"/>
              <a:buChar char="–"/>
            </a:pPr>
            <a:r>
              <a:rPr lang="en-US" altLang="zh-CN" sz="1800" dirty="0">
                <a:cs typeface="ＭＳ Ｐゴシック" charset="0"/>
                <a:sym typeface="Times New Roman"/>
              </a:rPr>
              <a:t>Opt. 1: Define formulas </a:t>
            </a:r>
            <a:endParaRPr lang="en-US" altLang="zh-CN" sz="1800" dirty="0" smtClean="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800" dirty="0" smtClean="0">
                <a:cs typeface="ＭＳ Ｐゴシック" charset="0"/>
                <a:sym typeface="Times New Roman"/>
              </a:rPr>
              <a:t>Opt</a:t>
            </a:r>
            <a:r>
              <a:rPr lang="en-US" altLang="zh-CN" sz="1800" dirty="0">
                <a:cs typeface="ＭＳ Ｐゴシック" charset="0"/>
                <a:sym typeface="Times New Roman"/>
              </a:rPr>
              <a:t>. 2: </a:t>
            </a:r>
            <a:r>
              <a:rPr lang="en-US" altLang="zh-CN" sz="1800" dirty="0" smtClean="0">
                <a:cs typeface="ＭＳ Ｐゴシック" charset="0"/>
                <a:sym typeface="Times New Roman"/>
              </a:rPr>
              <a:t>Implementation specific (</a:t>
            </a:r>
            <a:r>
              <a:rPr lang="en-US" altLang="zh-CN" sz="1800" b="1" dirty="0" smtClean="0">
                <a:solidFill>
                  <a:srgbClr val="FF0000"/>
                </a:solidFill>
                <a:cs typeface="ＭＳ Ｐゴシック" charset="0"/>
                <a:sym typeface="Times New Roman"/>
              </a:rPr>
              <a:t>but </a:t>
            </a:r>
            <a:r>
              <a:rPr lang="en-US" altLang="zh-CN" sz="1800" b="1" dirty="0">
                <a:solidFill>
                  <a:srgbClr val="FF0000"/>
                </a:solidFill>
                <a:cs typeface="ＭＳ Ｐゴシック" charset="0"/>
                <a:sym typeface="Times New Roman"/>
              </a:rPr>
              <a:t>s</a:t>
            </a:r>
            <a:r>
              <a:rPr lang="en-US" altLang="zh-CN" sz="1800" b="1" dirty="0" smtClean="0">
                <a:solidFill>
                  <a:srgbClr val="FF0000"/>
                </a:solidFill>
                <a:cs typeface="ＭＳ Ｐゴシック" charset="0"/>
                <a:sym typeface="Times New Roman"/>
              </a:rPr>
              <a:t>ome rules need to be followed</a:t>
            </a:r>
            <a:r>
              <a:rPr lang="en-US" altLang="zh-CN" sz="1800" dirty="0" smtClean="0">
                <a:cs typeface="ＭＳ Ｐゴシック" charset="0"/>
                <a:sym typeface="Times New Roman"/>
              </a:rPr>
              <a:t>)</a:t>
            </a:r>
            <a:endParaRPr lang="en-US" altLang="zh-CN" sz="1800" dirty="0">
              <a:cs typeface="ＭＳ Ｐゴシック" charset="0"/>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ea typeface="Times New Roman"/>
              <a:cs typeface="Times New Roman"/>
              <a:sym typeface="Times New Roman"/>
            </a:endParaRPr>
          </a:p>
        </p:txBody>
      </p:sp>
    </p:spTree>
    <p:extLst>
      <p:ext uri="{BB962C8B-B14F-4D97-AF65-F5344CB8AC3E}">
        <p14:creationId xmlns:p14="http://schemas.microsoft.com/office/powerpoint/2010/main" val="3274793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smtClean="0"/>
              <a:t>Reference</a:t>
            </a:r>
            <a:r>
              <a:rPr lang="en-US" altLang="zh-CN" dirty="0" smtClean="0"/>
              <a:t>s</a:t>
            </a:r>
            <a:endParaRPr lang="fr-FR" altLang="zh-CN" sz="2000" dirty="0">
              <a:solidFill>
                <a:srgbClr val="00B050"/>
              </a:solidFill>
            </a:endParaRPr>
          </a:p>
        </p:txBody>
      </p:sp>
      <p:sp>
        <p:nvSpPr>
          <p:cNvPr id="63491" name="Espace réservé du contenu 2"/>
          <p:cNvSpPr>
            <a:spLocks noGrp="1"/>
          </p:cNvSpPr>
          <p:nvPr>
            <p:ph idx="1"/>
          </p:nvPr>
        </p:nvSpPr>
        <p:spPr>
          <a:xfrm>
            <a:off x="914400" y="1981200"/>
            <a:ext cx="7696200" cy="4114800"/>
          </a:xfrm>
        </p:spPr>
        <p:txBody>
          <a:bodyPr/>
          <a:lstStyle/>
          <a:p>
            <a:pPr marL="0" indent="0" latinLnBrk="1">
              <a:buNone/>
            </a:pPr>
            <a:r>
              <a:rPr lang="en-US" altLang="zh-CN" sz="1600" b="0" dirty="0" smtClean="0"/>
              <a:t>[1] 11-21-0351-05-00bf-threshold-based-sensing-measurement</a:t>
            </a:r>
          </a:p>
          <a:p>
            <a:pPr marL="0" indent="0" latinLnBrk="1">
              <a:buNone/>
            </a:pPr>
            <a:r>
              <a:rPr lang="en-US" altLang="zh-CN" sz="1600" b="0" dirty="0" smtClean="0"/>
              <a:t>[2] 11-20-1874-13-00bf-tgbf-motions-list</a:t>
            </a:r>
          </a:p>
          <a:p>
            <a:pPr marL="0" indent="0" latinLnBrk="1">
              <a:buNone/>
            </a:pPr>
            <a:r>
              <a:rPr lang="en-US" altLang="zh-CN" sz="1600" b="0" dirty="0"/>
              <a:t>[3] Z. Wu , et al., A Time-Reversal Paradigm for Indoor Positioning System, in IEEE Transactions on Vehicular Technology, vol. 64, no. 4, pp. 1331-1339, April 2015.</a:t>
            </a:r>
          </a:p>
          <a:p>
            <a:pPr marL="0" indent="0" latinLnBrk="1">
              <a:buNone/>
            </a:pPr>
            <a:r>
              <a:rPr lang="en-US" altLang="zh-CN" sz="1600" b="0" dirty="0"/>
              <a:t>[4] T. Hang, et al., WiSH: WiFi-based real-time human detection, in Tsinghua Science and Technology, vol. 24, no. 5, pp. 615-629, October 2019.</a:t>
            </a:r>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9</a:t>
            </a:fld>
            <a:endParaRPr lang="en-US" altLang="zh-CN"/>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136319</TotalTime>
  <Words>1252</Words>
  <Application>Microsoft Office PowerPoint</Application>
  <PresentationFormat>全屏显示(4:3)</PresentationFormat>
  <Paragraphs>210</Paragraphs>
  <Slides>13</Slides>
  <Notes>9</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0" baseType="lpstr">
      <vt:lpstr>MS PGothic</vt:lpstr>
      <vt:lpstr>MS PGothic</vt:lpstr>
      <vt:lpstr>Arial</vt:lpstr>
      <vt:lpstr>Microsoft Sans Serif</vt:lpstr>
      <vt:lpstr>Times New Roman</vt:lpstr>
      <vt:lpstr>802-11-Submission</vt:lpstr>
      <vt:lpstr>Visio</vt:lpstr>
      <vt:lpstr>Threshold Based Sensing Measurement Follow up</vt:lpstr>
      <vt:lpstr>Introduction (1/2)</vt:lpstr>
      <vt:lpstr>Introduction (2/2)</vt:lpstr>
      <vt:lpstr>Which Device Determines the Threshold? (1/2)</vt:lpstr>
      <vt:lpstr>Estimation of CSI Variation</vt:lpstr>
      <vt:lpstr>Estimation of CSI Variation</vt:lpstr>
      <vt:lpstr>Option Comparison</vt:lpstr>
      <vt:lpstr>Summary</vt:lpstr>
      <vt:lpstr>References</vt:lpstr>
      <vt:lpstr>Straw Poll 1</vt:lpstr>
      <vt:lpstr>Straw Poll 2</vt:lpstr>
      <vt:lpstr>Straw Poll 3</vt:lpstr>
      <vt:lpstr>Straw Poll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humengshi</cp:lastModifiedBy>
  <cp:revision>2046</cp:revision>
  <cp:lastPrinted>1998-02-10T13:28:06Z</cp:lastPrinted>
  <dcterms:created xsi:type="dcterms:W3CDTF">2007-04-17T18:10:23Z</dcterms:created>
  <dcterms:modified xsi:type="dcterms:W3CDTF">2021-07-13T09:36:02Z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(3)8VAIkstf8cQ19nXx48HIXzO+UBHugK710HB0M2U2VjXio6IgHbe6BjdYJFqOEK4wVGMCvENF
j9TT8uzBTXYSXPbFxZ3iEF0ODTa3n+nSys6PEJKPMW3JMREtxWoevW7DwLqWz6K2IZshxnr7
XUKUxafQqxsCL4KgGsoMIMi38nB3x6SaqL7HPnL+I/0MRbrn5jUBM8sMfdHVOkcFAHzYmvUC
qvptm1vtNSW5pzSD/k</vt:lpwstr>
  </property>
  <property fmtid="{D5CDD505-2E9C-101B-9397-08002B2CF9AE}" pid="10" name="_2015_ms_pID_7253431">
    <vt:lpwstr>E2RGY49qG/s9wryg5EGpvkUnIoqr5TL6rLBYpAW/Wj0CPRpzje4tva
4DJHFcHBi0ZDhBIizhBOAD5o31N6ffrZwhiC9o6AicoMtGnAtC39Vixbzm+F+w7xIlXK+Mzi
RTRt/5ceBbEJGMRXndJpnj2z84IfP32510Aak8pp4E609pImvYGEmefi9WyZBb3Vq2UoIBlY
hMC92dUXJyov+V4LXhKrIpmrs99b6T76Gk6q</vt:lpwstr>
  </property>
  <property fmtid="{D5CDD505-2E9C-101B-9397-08002B2CF9AE}" pid="11" name="_2015_ms_pID_7253432">
    <vt:lpwstr>/g==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1624583027</vt:lpwstr>
  </property>
</Properties>
</file>