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319" r:id="rId5"/>
    <p:sldId id="2362" r:id="rId6"/>
    <p:sldId id="2363" r:id="rId7"/>
    <p:sldId id="23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6" d="100"/>
          <a:sy n="116" d="100"/>
        </p:scale>
        <p:origin x="102" y="3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12-Jul-21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7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257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83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73097" y="649444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802.11-21/1055r01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34302-A97D-43C8-8013-FF4E8B176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931-00-0000-2021-july-working-group-chair-opening-report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21/18-21-0086-00-0000-ls-for-updating-itu-r-m-2012-to-rev-6.docx" TargetMode="External"/><Relationship Id="rId4" Type="http://schemas.openxmlformats.org/officeDocument/2006/relationships/hyperlink" Target="https://mentor.ieee.org/802.18/dcn/21/18-21-0080-00-0000-request-for-information-itu-r-wp-1a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1/18-21-0036-06-0000-frequency-table-template.xls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Wireless Plenary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12 July 21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3">
            <a:extLst>
              <a:ext uri="{FF2B5EF4-FFF2-40B4-BE49-F238E27FC236}">
                <a16:creationId xmlns:a16="http://schemas.microsoft.com/office/drawing/2014/main" id="{A333C61D-D6B7-4482-B494-75FFFBA953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458458"/>
              </p:ext>
            </p:extLst>
          </p:nvPr>
        </p:nvGraphicFramePr>
        <p:xfrm>
          <a:off x="2066925" y="3597275"/>
          <a:ext cx="7275513" cy="255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7500366" imgH="2643304" progId="Word.Document.8">
                  <p:embed/>
                </p:oleObj>
              </mc:Choice>
              <mc:Fallback>
                <p:oleObj name="Document" r:id="rId3" imgW="7500366" imgH="2643304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3597275"/>
                        <a:ext cx="7275513" cy="255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506200" cy="5332414"/>
          </a:xfrm>
          <a:ln/>
        </p:spPr>
        <p:txBody>
          <a:bodyPr/>
          <a:lstStyle/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b="1" dirty="0">
              <a:cs typeface="+mn-cs"/>
            </a:endParaRP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plenary </a:t>
            </a:r>
          </a:p>
          <a:p>
            <a:pPr marL="742950" lvl="2" indent="-342900">
              <a:spcBef>
                <a:spcPts val="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15</a:t>
            </a:r>
            <a:r>
              <a:rPr lang="en-US" sz="2000" baseline="30000" dirty="0">
                <a:cs typeface="+mn-cs"/>
              </a:rPr>
              <a:t>th</a:t>
            </a:r>
            <a:r>
              <a:rPr lang="en-US" sz="2000" dirty="0">
                <a:cs typeface="+mn-cs"/>
              </a:rPr>
              <a:t>  15:00et, 1hr, opening–using RR-TAG’s normal weekly call-in which is on .18 web site.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cs typeface="+mn-cs"/>
              </a:rPr>
              <a:t>Thursday 22</a:t>
            </a:r>
            <a:r>
              <a:rPr lang="en-US" sz="2000" baseline="30000" dirty="0">
                <a:cs typeface="+mn-cs"/>
              </a:rPr>
              <a:t>nd</a:t>
            </a:r>
            <a:r>
              <a:rPr lang="en-US" sz="2000" dirty="0">
                <a:cs typeface="+mn-cs"/>
              </a:rPr>
              <a:t>  15:00et, 2hr, closing – same call-in, which is also in 802 overall calendar.</a:t>
            </a:r>
          </a:p>
          <a:p>
            <a:pPr marL="857250" lvl="3" indent="0">
              <a:spcBef>
                <a:spcPts val="0"/>
              </a:spcBef>
              <a:defRPr/>
            </a:pPr>
            <a:endParaRPr lang="en-US" dirty="0">
              <a:cs typeface="+mn-cs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ea typeface="Calibri" panose="020F0502020204030204" pitchFamily="34" charset="0"/>
              </a:rPr>
              <a:t>802.18 </a:t>
            </a:r>
            <a:r>
              <a:rPr lang="en-US" sz="2000" dirty="0">
                <a:ea typeface="Calibri" panose="020F0502020204030204" pitchFamily="34" charset="0"/>
              </a:rPr>
              <a:t>July</a:t>
            </a:r>
            <a:r>
              <a:rPr lang="en-US" sz="2000" dirty="0">
                <a:effectLst/>
                <a:ea typeface="Calibri" panose="020F0502020204030204" pitchFamily="34" charset="0"/>
              </a:rPr>
              <a:t> 2021 </a:t>
            </a:r>
            <a:r>
              <a:rPr lang="en-US" sz="2000" dirty="0">
                <a:ea typeface="Calibri" panose="020F0502020204030204" pitchFamily="34" charset="0"/>
              </a:rPr>
              <a:t>plenary calls </a:t>
            </a:r>
            <a:r>
              <a:rPr lang="en-US" sz="2000" dirty="0">
                <a:effectLst/>
                <a:ea typeface="Calibri" panose="020F0502020204030204" pitchFamily="34" charset="0"/>
              </a:rPr>
              <a:t>will be much like our normal weekly calls including the agenda, </a:t>
            </a:r>
          </a:p>
          <a:p>
            <a:pPr marL="1714500" lvl="4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200" b="1" dirty="0">
              <a:effectLst/>
              <a:ea typeface="Calibri" panose="020F0502020204030204" pitchFamily="34" charset="0"/>
            </a:endParaRP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ea typeface="Calibri" panose="020F0502020204030204" pitchFamily="34" charset="0"/>
              </a:rPr>
              <a:t>with an </a:t>
            </a:r>
            <a:r>
              <a:rPr lang="en-US" sz="2000" b="1" dirty="0">
                <a:effectLst/>
                <a:ea typeface="Calibri" panose="020F0502020204030204" pitchFamily="34" charset="0"/>
              </a:rPr>
              <a:t>exception. </a:t>
            </a:r>
            <a:r>
              <a:rPr lang="en-US" sz="2000" dirty="0">
                <a:effectLst/>
                <a:ea typeface="Calibri" panose="020F0502020204030204" pitchFamily="34" charset="0"/>
              </a:rPr>
              <a:t>IEEE 802 viewpoints for the WRC-23 agenda items we are interested in</a:t>
            </a:r>
            <a:r>
              <a:rPr lang="en-US" sz="2000" dirty="0">
                <a:ea typeface="Calibri" panose="020F0502020204030204" pitchFamily="34" charset="0"/>
              </a:rPr>
              <a:t>, will be discussed during the closing on the 22</a:t>
            </a:r>
            <a:r>
              <a:rPr lang="en-US" sz="2000" baseline="30000" dirty="0">
                <a:ea typeface="Calibri" panose="020F0502020204030204" pitchFamily="34" charset="0"/>
              </a:rPr>
              <a:t>nd</a:t>
            </a:r>
            <a:r>
              <a:rPr lang="en-US" sz="2000" dirty="0">
                <a:ea typeface="Calibri" panose="020F0502020204030204" pitchFamily="34" charset="0"/>
              </a:rPr>
              <a:t>. </a:t>
            </a:r>
            <a:endParaRPr lang="en-US" dirty="0">
              <a:cs typeface="+mn-cs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2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W</a:t>
            </a:r>
            <a:r>
              <a:rPr lang="en-US" sz="1800" dirty="0">
                <a:ea typeface="Calibri" panose="020F0502020204030204" pitchFamily="34" charset="0"/>
              </a:rPr>
              <a:t>ill have the </a:t>
            </a:r>
            <a:r>
              <a:rPr lang="en-US" sz="1800" dirty="0">
                <a:effectLst/>
                <a:ea typeface="Calibri" panose="020F0502020204030204" pitchFamily="34" charset="0"/>
              </a:rPr>
              <a:t>normal EU updates what is going on in ETSI and CEPT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Th</a:t>
            </a:r>
            <a:r>
              <a:rPr lang="en-US" sz="1800" dirty="0">
                <a:effectLst/>
                <a:ea typeface="Calibri" panose="020F0502020204030204" pitchFamily="34" charset="0"/>
              </a:rPr>
              <a:t>e 6 GHz, 5 GHz and even some on </a:t>
            </a:r>
            <a:r>
              <a:rPr lang="en-US" sz="1800" dirty="0">
                <a:ea typeface="Calibri" panose="020F0502020204030204" pitchFamily="34" charset="0"/>
              </a:rPr>
              <a:t>the 60 GHz </a:t>
            </a:r>
            <a:r>
              <a:rPr lang="en-US" sz="1800" dirty="0">
                <a:effectLst/>
                <a:ea typeface="Calibri" panose="020F0502020204030204" pitchFamily="34" charset="0"/>
              </a:rPr>
              <a:t>standards are still active in the different EU processes.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Note the 6 GHz EC decision has been published in the Official Journal in the EU, the OJEU. </a:t>
            </a:r>
          </a:p>
          <a:p>
            <a:pPr marL="800100" lvl="2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</a:rPr>
              <a:t>With an annex that </a:t>
            </a:r>
            <a:r>
              <a:rPr lang="en-US" dirty="0">
                <a:ea typeface="Calibri" panose="020F0502020204030204" pitchFamily="34" charset="0"/>
              </a:rPr>
              <a:t>provides some protection to WAS/RLANs.</a:t>
            </a:r>
            <a:endParaRPr lang="en-US" dirty="0">
              <a:effectLst/>
              <a:ea typeface="Calibri" panose="020F0502020204030204" pitchFamily="34" charset="0"/>
            </a:endParaRP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Anything going on i</a:t>
            </a:r>
            <a:r>
              <a:rPr lang="en-US" sz="1800" dirty="0">
                <a:effectLst/>
                <a:ea typeface="Calibri" panose="020F0502020204030204" pitchFamily="34" charset="0"/>
              </a:rPr>
              <a:t>n other regions, it </a:t>
            </a:r>
            <a:r>
              <a:rPr lang="en-US" sz="1800" dirty="0">
                <a:ea typeface="Calibri" panose="020F0502020204030204" pitchFamily="34" charset="0"/>
              </a:rPr>
              <a:t>does c</a:t>
            </a:r>
            <a:r>
              <a:rPr lang="en-US" sz="1800" dirty="0">
                <a:effectLst/>
                <a:ea typeface="Calibri" panose="020F0502020204030204" pitchFamily="34" charset="0"/>
              </a:rPr>
              <a:t>hange most any day?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Saudi Arabia and Canada have consultations open now, both including 6 GHz. </a:t>
            </a:r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ITU-R   </a:t>
            </a:r>
            <a:r>
              <a:rPr lang="en-US" sz="1600" b="0" dirty="0">
                <a:ea typeface="Calibri" panose="020F0502020204030204" pitchFamily="34" charset="0"/>
              </a:rPr>
              <a:t>(see .11 Chair’s opening for </a:t>
            </a:r>
            <a:r>
              <a:rPr lang="en-US" sz="1600" b="0">
                <a:ea typeface="Calibri" panose="020F0502020204030204" pitchFamily="34" charset="0"/>
              </a:rPr>
              <a:t>complete list of </a:t>
            </a:r>
            <a:r>
              <a:rPr lang="en-US" sz="1600" b="0" dirty="0">
                <a:ea typeface="Calibri" panose="020F0502020204030204" pitchFamily="34" charset="0"/>
              </a:rPr>
              <a:t>.11 ITU-R liaisons   </a:t>
            </a:r>
            <a:r>
              <a:rPr lang="en-US" sz="1600" b="0" dirty="0">
                <a:ea typeface="Calibri" panose="020F0502020204030204" pitchFamily="34" charset="0"/>
                <a:hlinkClick r:id="rId3"/>
              </a:rPr>
              <a:t>&lt;click here&gt; </a:t>
            </a:r>
            <a:r>
              <a:rPr lang="en-US" sz="1600" b="0" dirty="0">
                <a:ea typeface="Calibri" panose="020F0502020204030204" pitchFamily="34" charset="0"/>
              </a:rPr>
              <a:t>)</a:t>
            </a:r>
            <a:endParaRPr lang="en-US" sz="1600" b="0" dirty="0">
              <a:effectLst/>
              <a:ea typeface="Calibri" panose="020F0502020204030204" pitchFamily="34" charset="0"/>
            </a:endParaRP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Latest for .11: </a:t>
            </a:r>
            <a:r>
              <a:rPr lang="en-US" sz="1800" dirty="0">
                <a:effectLst/>
                <a:ea typeface="Calibri" panose="020F0502020204030204" pitchFamily="34" charset="0"/>
              </a:rPr>
              <a:t>ITU-R WP 1A LS to IEEE and IEC - Request for information on standards referenced in the working document towards a preliminary draft new Recommendation, on Optical Wireless Communications.			</a:t>
            </a:r>
            <a:r>
              <a:rPr lang="en-US" altLang="en-US" sz="1800" dirty="0"/>
              <a:t> .11 and .15 reviewing. </a:t>
            </a:r>
          </a:p>
          <a:p>
            <a:pPr marL="1085850"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>
                <a:hlinkClick r:id="rId4"/>
              </a:rPr>
              <a:t>https://mentor.ieee.org/802.18/dcn/21/18-21-0080-00-0000-request-for-information-itu-r-wp-1a.docx</a:t>
            </a:r>
            <a:r>
              <a:rPr lang="en-US" altLang="en-US" sz="1600" dirty="0"/>
              <a:t> </a:t>
            </a:r>
          </a:p>
          <a:p>
            <a:pPr marL="685800"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Update, just in past few days: </a:t>
            </a:r>
            <a:r>
              <a:rPr lang="en-US" sz="1800" b="0" dirty="0">
                <a:effectLst/>
                <a:ea typeface="Calibri" panose="020F0502020204030204" pitchFamily="34" charset="0"/>
              </a:rPr>
              <a:t>There is a LS from WP5D regarding the update of </a:t>
            </a:r>
            <a:r>
              <a:rPr lang="en-GB" sz="1800" b="0" dirty="0">
                <a:effectLst/>
                <a:ea typeface="Times New Roman" panose="02020603050405020304" pitchFamily="18" charset="0"/>
              </a:rPr>
              <a:t>Recommendation ITU-R M.2012 – </a:t>
            </a:r>
            <a:r>
              <a:rPr lang="en-GB" sz="1800" b="0" i="1" dirty="0">
                <a:solidFill>
                  <a:srgbClr val="000000"/>
                </a:solidFill>
                <a:effectLst/>
                <a:ea typeface="Times New Roman" panose="02020603050405020304" pitchFamily="18" charset="0"/>
              </a:rPr>
              <a:t>Detailed specifications of the terrestrial radio interfaces of International Mobile Telecommunications-Advanced (IMT-Advanced).</a:t>
            </a:r>
            <a:r>
              <a:rPr lang="en-US" sz="1800" b="0" i="1" dirty="0">
                <a:ea typeface="Times New Roman" panose="02020603050405020304" pitchFamily="18" charset="0"/>
              </a:rPr>
              <a:t>	</a:t>
            </a:r>
            <a:r>
              <a:rPr lang="en-US" sz="1600" dirty="0">
                <a:solidFill>
                  <a:schemeClr val="tx1"/>
                </a:solidFill>
                <a:effectLst/>
                <a:ea typeface="Calibri" panose="020F0502020204030204" pitchFamily="34" charset="0"/>
                <a:hlinkClick r:id="rId5"/>
              </a:rPr>
              <a:t>https://mentor.ieee.org/802.18/dcn/21/18-21-0086-00-0000-ls-for-updating-itu-r-m-2012-to-rev-6.docx</a:t>
            </a:r>
            <a:endParaRPr lang="en-US" altLang="en-US" sz="1800" dirty="0"/>
          </a:p>
          <a:p>
            <a:pPr marL="1257300" lvl="3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WRC-23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en-US" sz="1800" dirty="0"/>
              <a:t>In .18 closing meeting, will have some focused time working on IEEE 802 viewpoints on WRC-23 Agenda Items of interest to IEEE 802.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900" dirty="0">
              <a:effectLst/>
              <a:ea typeface="Calibri" panose="020F0502020204030204" pitchFamily="34" charset="0"/>
            </a:endParaRP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41013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July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01699" y="1143000"/>
            <a:ext cx="10488086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</a:t>
            </a:r>
            <a:r>
              <a:rPr lang="en-US" sz="1800" dirty="0">
                <a:effectLst/>
                <a:ea typeface="Calibri" panose="020F0502020204030204" pitchFamily="34" charset="0"/>
              </a:rPr>
              <a:t>ill status the 6 GHz Multi-Stakeholder Groups here in the USA.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How the 6 GHz band will be used in the states.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And where the </a:t>
            </a:r>
            <a:r>
              <a:rPr lang="en-US" sz="1800" dirty="0">
                <a:effectLst/>
                <a:ea typeface="Calibri" panose="020F0502020204030204" pitchFamily="34" charset="0"/>
              </a:rPr>
              <a:t>Table for Freq. Bands of all IEEE 802 Stds is, an 802.19/.18 joint effort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Making progress, latest working spreadsheet: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  <a:hlinkClick r:id="rId3"/>
              </a:rPr>
              <a:t>https://mentor.ieee.org/802.18/dcn/21/18-21-0036-06-0000-frequency-table-template.xlsx</a:t>
            </a:r>
            <a:r>
              <a:rPr lang="en-US" sz="1800" dirty="0">
                <a:ea typeface="Calibri" panose="020F0502020204030204" pitchFamily="34" charset="0"/>
              </a:rPr>
              <a:t>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An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adhoc</a:t>
            </a:r>
            <a:r>
              <a:rPr lang="en-US" sz="1800" dirty="0">
                <a:effectLst/>
                <a:ea typeface="Calibri" panose="020F0502020204030204" pitchFamily="34" charset="0"/>
              </a:rPr>
              <a:t> team is in place and meets  the end of each month, the next call is </a:t>
            </a:r>
            <a:r>
              <a:rPr lang="en-US" sz="1800" dirty="0">
                <a:ea typeface="Calibri" panose="020F0502020204030204" pitchFamily="34" charset="0"/>
              </a:rPr>
              <a:t>27July</a:t>
            </a:r>
            <a:r>
              <a:rPr lang="en-US" sz="1800" dirty="0">
                <a:effectLst/>
                <a:ea typeface="Calibri" panose="020F0502020204030204" pitchFamily="34" charset="0"/>
              </a:rPr>
              <a:t>21 at 15:00et (cal</a:t>
            </a:r>
            <a:r>
              <a:rPr lang="en-US" sz="1800" dirty="0">
                <a:ea typeface="Calibri" panose="020F0502020204030204" pitchFamily="34" charset="0"/>
              </a:rPr>
              <a:t>l-in is in IEEE 802 calendar)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All are welcomed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General Discussions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Have been busy with FCC NPRM and rules most recently</a:t>
            </a:r>
          </a:p>
          <a:p>
            <a:pPr lvl="2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600" dirty="0"/>
              <a:t>Including, wireless mics and non-federal space operations frequency ranges.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effectLst/>
                <a:ea typeface="Calibri" panose="020F0502020204030204" pitchFamily="34" charset="0"/>
              </a:rPr>
              <a:t> 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38E1BF4-3A08-4629-90E2-7A2D1ED897D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92237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7745</TotalTime>
  <Words>613</Words>
  <Application>Microsoft Office PowerPoint</Application>
  <PresentationFormat>Widescreen</PresentationFormat>
  <Paragraphs>78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Electronic Wireless Plenary Liaison  from 802.18 to 802.11</vt:lpstr>
      <vt:lpstr>802.18 Liaison – July 2021</vt:lpstr>
      <vt:lpstr>802.18 Liaison – July 2021</vt:lpstr>
      <vt:lpstr>802.18 Liaison – July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Holcomb, Jay</cp:lastModifiedBy>
  <cp:revision>213</cp:revision>
  <cp:lastPrinted>1601-01-01T00:00:00Z</cp:lastPrinted>
  <dcterms:created xsi:type="dcterms:W3CDTF">2018-05-02T19:26:26Z</dcterms:created>
  <dcterms:modified xsi:type="dcterms:W3CDTF">2021-07-12T14:56:36Z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