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19" r:id="rId5"/>
    <p:sldId id="2362" r:id="rId6"/>
    <p:sldId id="2363" r:id="rId7"/>
    <p:sldId id="23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132" y="4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09-Jul-21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57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83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73097" y="649444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802.11-21/1055r00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BC34302-A97D-43C8-8013-FF4E8B176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036-06-0000-frequency-table-template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Electronic Wireless Plenary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12 July 21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3">
            <a:extLst>
              <a:ext uri="{FF2B5EF4-FFF2-40B4-BE49-F238E27FC236}">
                <a16:creationId xmlns:a16="http://schemas.microsoft.com/office/drawing/2014/main" id="{A333C61D-D6B7-4482-B494-75FFFBA953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458458"/>
              </p:ext>
            </p:extLst>
          </p:nvPr>
        </p:nvGraphicFramePr>
        <p:xfrm>
          <a:off x="2066925" y="3597275"/>
          <a:ext cx="7275513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500366" imgH="2643304" progId="Word.Document.8">
                  <p:embed/>
                </p:oleObj>
              </mc:Choice>
              <mc:Fallback>
                <p:oleObj name="Document" r:id="rId3" imgW="7500366" imgH="2643304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CBF8EF22-59AA-407B-9065-E5F02544E7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3597275"/>
                        <a:ext cx="7275513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1506200" cy="5332414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15</a:t>
            </a:r>
            <a:r>
              <a:rPr lang="en-US" sz="2000" baseline="30000" dirty="0">
                <a:cs typeface="+mn-cs"/>
              </a:rPr>
              <a:t>th</a:t>
            </a:r>
            <a:r>
              <a:rPr lang="en-US" sz="2000" dirty="0">
                <a:cs typeface="+mn-cs"/>
              </a:rPr>
              <a:t>  15:00et, 1hr, opening–using RR-TAG’s normal weekly call-in which is on .18 web site.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22</a:t>
            </a:r>
            <a:r>
              <a:rPr lang="en-US" sz="2000" baseline="30000" dirty="0">
                <a:cs typeface="+mn-cs"/>
              </a:rPr>
              <a:t>nd</a:t>
            </a:r>
            <a:r>
              <a:rPr lang="en-US" sz="2000" dirty="0">
                <a:cs typeface="+mn-cs"/>
              </a:rPr>
              <a:t>  15:00et, 2hr, closing – same call-in, which is also in 802 overall calendar.</a:t>
            </a:r>
          </a:p>
          <a:p>
            <a:pPr marL="857250" lvl="3" indent="0">
              <a:spcBef>
                <a:spcPts val="0"/>
              </a:spcBef>
              <a:defRPr/>
            </a:pPr>
            <a:endParaRPr lang="en-US" dirty="0">
              <a:cs typeface="+mn-c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802.18 </a:t>
            </a:r>
            <a:r>
              <a:rPr lang="en-US" sz="2000" dirty="0">
                <a:ea typeface="Calibri" panose="020F0502020204030204" pitchFamily="34" charset="0"/>
              </a:rPr>
              <a:t>July</a:t>
            </a:r>
            <a:r>
              <a:rPr lang="en-US" sz="2000" dirty="0">
                <a:effectLst/>
                <a:ea typeface="Calibri" panose="020F0502020204030204" pitchFamily="34" charset="0"/>
              </a:rPr>
              <a:t> 2021 </a:t>
            </a:r>
            <a:r>
              <a:rPr lang="en-US" sz="2000" dirty="0">
                <a:ea typeface="Calibri" panose="020F0502020204030204" pitchFamily="34" charset="0"/>
              </a:rPr>
              <a:t>plenary calls </a:t>
            </a:r>
            <a:r>
              <a:rPr lang="en-US" sz="2000" dirty="0">
                <a:effectLst/>
                <a:ea typeface="Calibri" panose="020F0502020204030204" pitchFamily="34" charset="0"/>
              </a:rPr>
              <a:t>will be much like our normal weekly calls including the agenda, </a:t>
            </a:r>
          </a:p>
          <a:p>
            <a:pPr marL="1714500" lvl="4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1" dirty="0">
              <a:effectLst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ea typeface="Calibri" panose="020F0502020204030204" pitchFamily="34" charset="0"/>
              </a:rPr>
              <a:t>with an </a:t>
            </a:r>
            <a:r>
              <a:rPr lang="en-US" sz="2000" b="1" dirty="0">
                <a:effectLst/>
                <a:ea typeface="Calibri" panose="020F0502020204030204" pitchFamily="34" charset="0"/>
              </a:rPr>
              <a:t>exception. </a:t>
            </a:r>
            <a:r>
              <a:rPr lang="en-US" sz="2000" dirty="0">
                <a:effectLst/>
                <a:ea typeface="Calibri" panose="020F0502020204030204" pitchFamily="34" charset="0"/>
              </a:rPr>
              <a:t>IEEE 802 viewpoints for the WRC-23 agenda items we are interested in</a:t>
            </a:r>
            <a:r>
              <a:rPr lang="en-US" sz="2000" dirty="0">
                <a:ea typeface="Calibri" panose="020F0502020204030204" pitchFamily="34" charset="0"/>
              </a:rPr>
              <a:t>, will be discussed during the closing on the 22</a:t>
            </a:r>
            <a:r>
              <a:rPr lang="en-US" sz="2000" baseline="30000" dirty="0">
                <a:ea typeface="Calibri" panose="020F0502020204030204" pitchFamily="34" charset="0"/>
              </a:rPr>
              <a:t>nd</a:t>
            </a:r>
            <a:r>
              <a:rPr lang="en-US" sz="2000" dirty="0">
                <a:ea typeface="Calibri" panose="020F0502020204030204" pitchFamily="34" charset="0"/>
              </a:rPr>
              <a:t>. </a:t>
            </a:r>
            <a:endParaRPr lang="en-US" dirty="0">
              <a:cs typeface="+mn-cs"/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2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9" y="1143000"/>
            <a:ext cx="10488086" cy="5332414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W</a:t>
            </a:r>
            <a:r>
              <a:rPr lang="en-US" sz="2000" dirty="0">
                <a:ea typeface="Calibri" panose="020F0502020204030204" pitchFamily="34" charset="0"/>
              </a:rPr>
              <a:t>ill have the </a:t>
            </a:r>
            <a:r>
              <a:rPr lang="en-US" sz="2000" dirty="0">
                <a:effectLst/>
                <a:ea typeface="Calibri" panose="020F0502020204030204" pitchFamily="34" charset="0"/>
              </a:rPr>
              <a:t>normal EU updates what is going on in ETSI and CEPT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Th</a:t>
            </a:r>
            <a:r>
              <a:rPr lang="en-US" dirty="0">
                <a:effectLst/>
                <a:ea typeface="Calibri" panose="020F0502020204030204" pitchFamily="34" charset="0"/>
              </a:rPr>
              <a:t>e 6 GHz, 5 GHz and even some on </a:t>
            </a:r>
            <a:r>
              <a:rPr lang="en-US" dirty="0">
                <a:ea typeface="Calibri" panose="020F0502020204030204" pitchFamily="34" charset="0"/>
              </a:rPr>
              <a:t>the 60 GHz </a:t>
            </a:r>
            <a:r>
              <a:rPr lang="en-US" dirty="0">
                <a:effectLst/>
                <a:ea typeface="Calibri" panose="020F0502020204030204" pitchFamily="34" charset="0"/>
              </a:rPr>
              <a:t>standards are still active in the different EU processes.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Note the 6 GHz EC decision has been published in the Official Journal in the EU, the OJEU.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With an annex that </a:t>
            </a:r>
            <a:r>
              <a:rPr lang="en-US" sz="2000" dirty="0">
                <a:ea typeface="Calibri" panose="020F0502020204030204" pitchFamily="34" charset="0"/>
              </a:rPr>
              <a:t>provides some protection to WAS/RLANs.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Anything going on i</a:t>
            </a:r>
            <a:r>
              <a:rPr lang="en-US" sz="2000" dirty="0">
                <a:effectLst/>
                <a:ea typeface="Calibri" panose="020F0502020204030204" pitchFamily="34" charset="0"/>
              </a:rPr>
              <a:t>n other regions, it </a:t>
            </a:r>
            <a:r>
              <a:rPr lang="en-US" sz="2000" dirty="0">
                <a:ea typeface="Calibri" panose="020F0502020204030204" pitchFamily="34" charset="0"/>
              </a:rPr>
              <a:t>does c</a:t>
            </a:r>
            <a:r>
              <a:rPr lang="en-US" sz="2000" dirty="0">
                <a:effectLst/>
                <a:ea typeface="Calibri" panose="020F0502020204030204" pitchFamily="34" charset="0"/>
              </a:rPr>
              <a:t>hange most any day?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Saudi Arabia and Canada have consultations open now, both including 6 GHz.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ITU-R 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</a:rPr>
              <a:t>ITU-R WP 1A LS to IEEE and IEC - Request for information on standards referenced in the working document towards a preliminary draft new Recommendation, on Optical Wireless Communications.			</a:t>
            </a:r>
            <a:r>
              <a:rPr lang="en-US" altLang="en-US" dirty="0"/>
              <a:t> .11 and .15 reviewing.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WRC-23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In .18 closing meeting, will have some focused time working on IEEE 802 viewpoints on WRC-23 Agenda Items of interest to IEEE 802.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000" dirty="0">
              <a:effectLst/>
              <a:ea typeface="Calibri" panose="020F0502020204030204" pitchFamily="34" charset="0"/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101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9" y="1143000"/>
            <a:ext cx="10488086" cy="5332414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</a:t>
            </a:r>
            <a:r>
              <a:rPr lang="en-US" sz="1800" dirty="0">
                <a:effectLst/>
                <a:ea typeface="Calibri" panose="020F0502020204030204" pitchFamily="34" charset="0"/>
              </a:rPr>
              <a:t>ill status the 6 GHz Multi-Stakeholder Groups here in the USA.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How the 6 GHz band will be used in the states.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And where the </a:t>
            </a:r>
            <a:r>
              <a:rPr lang="en-US" sz="1800" dirty="0">
                <a:effectLst/>
                <a:ea typeface="Calibri" panose="020F0502020204030204" pitchFamily="34" charset="0"/>
              </a:rPr>
              <a:t>Table for Freq. Bands of all IEEE 802 Stds is, an 802.19/.18 joint effort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Making progress, latest working spreadsheet: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  <a:hlinkClick r:id="rId3"/>
              </a:rPr>
              <a:t>https://mentor.ieee.org/802.18/dcn/21/18-21-0036-06-0000-frequency-table-template.xlsx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An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adhoc</a:t>
            </a:r>
            <a:r>
              <a:rPr lang="en-US" sz="1800" dirty="0">
                <a:effectLst/>
                <a:ea typeface="Calibri" panose="020F0502020204030204" pitchFamily="34" charset="0"/>
              </a:rPr>
              <a:t> team is in place and meets  the end of each month, the next call is </a:t>
            </a:r>
            <a:r>
              <a:rPr lang="en-US" sz="1800" dirty="0">
                <a:ea typeface="Calibri" panose="020F0502020204030204" pitchFamily="34" charset="0"/>
              </a:rPr>
              <a:t>27July</a:t>
            </a:r>
            <a:r>
              <a:rPr lang="en-US" sz="1800" dirty="0">
                <a:effectLst/>
                <a:ea typeface="Calibri" panose="020F0502020204030204" pitchFamily="34" charset="0"/>
              </a:rPr>
              <a:t>21 at 15:00et (cal</a:t>
            </a:r>
            <a:r>
              <a:rPr lang="en-US" sz="1800" dirty="0">
                <a:ea typeface="Calibri" panose="020F0502020204030204" pitchFamily="34" charset="0"/>
              </a:rPr>
              <a:t>l-in is in IEEE 802 calendar)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All are welcomed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General Discussions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Have been busy with FCC NPRM and rules most recently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Including, wireless mics and non-federal space operations frequency ranges.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 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223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7733</TotalTime>
  <Words>520</Words>
  <Application>Microsoft Office PowerPoint</Application>
  <PresentationFormat>Widescreen</PresentationFormat>
  <Paragraphs>76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Electronic Wireless Plenary Liaison  from 802.18 to 802.11</vt:lpstr>
      <vt:lpstr>802.18 Liaison – July 2021</vt:lpstr>
      <vt:lpstr>802.18 Liaison – July 2021</vt:lpstr>
      <vt:lpstr>802.18 Liaison – July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Holcomb, Jay</cp:lastModifiedBy>
  <cp:revision>209</cp:revision>
  <cp:lastPrinted>1601-01-01T00:00:00Z</cp:lastPrinted>
  <dcterms:created xsi:type="dcterms:W3CDTF">2018-05-02T19:26:26Z</dcterms:created>
  <dcterms:modified xsi:type="dcterms:W3CDTF">2021-07-09T14:07:55Z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