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6" r:id="rId19"/>
    <p:sldId id="365" r:id="rId20"/>
    <p:sldId id="354" r:id="rId21"/>
    <p:sldId id="358" r:id="rId22"/>
    <p:sldId id="361" r:id="rId23"/>
    <p:sldId id="362"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802.11-21/1051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802.11-21/1051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802.11-21/1051</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802.11-21/1051</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2021-07-06</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47694446"/>
              </p:ext>
            </p:extLst>
          </p:nvPr>
        </p:nvGraphicFramePr>
        <p:xfrm>
          <a:off x="823913" y="2484438"/>
          <a:ext cx="7570787" cy="1004887"/>
        </p:xfrm>
        <a:graphic>
          <a:graphicData uri="http://schemas.openxmlformats.org/presentationml/2006/ole">
            <mc:AlternateContent xmlns:mc="http://schemas.openxmlformats.org/markup-compatibility/2006">
              <mc:Choice xmlns:v="urn:schemas-microsoft-com:vml" Requires="v">
                <p:oleObj spid="_x0000_s1029" name="Document" r:id="rId4" imgW="8432800" imgH="1117600" progId="Word.Document.8">
                  <p:embed/>
                </p:oleObj>
              </mc:Choice>
              <mc:Fallback>
                <p:oleObj name="Document" r:id="rId4" imgW="8432800" imgH="11176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484438"/>
                        <a:ext cx="7570787" cy="1004887"/>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4921B-847E-974B-99E0-8CD7E79B31B3}"/>
              </a:ext>
            </a:extLst>
          </p:cNvPr>
          <p:cNvSpPr>
            <a:spLocks noGrp="1"/>
          </p:cNvSpPr>
          <p:nvPr>
            <p:ph type="title"/>
          </p:nvPr>
        </p:nvSpPr>
        <p:spPr/>
        <p:txBody>
          <a:bodyPr/>
          <a:lstStyle/>
          <a:p>
            <a:r>
              <a:rPr lang="en-US" dirty="0"/>
              <a:t>Reminder – Additional </a:t>
            </a:r>
            <a:r>
              <a:rPr lang="en-US" dirty="0" err="1"/>
              <a:t>Teclo</a:t>
            </a:r>
            <a:r>
              <a:rPr lang="en-US" dirty="0"/>
              <a:t> next Friday</a:t>
            </a:r>
          </a:p>
        </p:txBody>
      </p:sp>
      <p:sp>
        <p:nvSpPr>
          <p:cNvPr id="3" name="Content Placeholder 2">
            <a:extLst>
              <a:ext uri="{FF2B5EF4-FFF2-40B4-BE49-F238E27FC236}">
                <a16:creationId xmlns:a16="http://schemas.microsoft.com/office/drawing/2014/main" id="{6132CEC7-766F-B74B-B734-C94B6CBEB2C3}"/>
              </a:ext>
            </a:extLst>
          </p:cNvPr>
          <p:cNvSpPr>
            <a:spLocks noGrp="1"/>
          </p:cNvSpPr>
          <p:nvPr>
            <p:ph idx="1"/>
          </p:nvPr>
        </p:nvSpPr>
        <p:spPr/>
        <p:txBody>
          <a:bodyPr/>
          <a:lstStyle/>
          <a:p>
            <a:r>
              <a:rPr lang="en-US" dirty="0"/>
              <a:t>Additional </a:t>
            </a:r>
            <a:r>
              <a:rPr lang="en-US" dirty="0" err="1"/>
              <a:t>TGbc</a:t>
            </a:r>
            <a:r>
              <a:rPr lang="en-US" dirty="0"/>
              <a:t> Telco</a:t>
            </a:r>
          </a:p>
          <a:p>
            <a:endParaRPr lang="en-US" dirty="0"/>
          </a:p>
          <a:p>
            <a:r>
              <a:rPr lang="en-US" dirty="0"/>
              <a:t>Next Friday, July 9</a:t>
            </a:r>
          </a:p>
          <a:p>
            <a:r>
              <a:rPr lang="en-US" dirty="0"/>
              <a:t>9:30 – 11:30h ET</a:t>
            </a:r>
          </a:p>
        </p:txBody>
      </p:sp>
      <p:sp>
        <p:nvSpPr>
          <p:cNvPr id="4" name="Slide Number Placeholder 3">
            <a:extLst>
              <a:ext uri="{FF2B5EF4-FFF2-40B4-BE49-F238E27FC236}">
                <a16:creationId xmlns:a16="http://schemas.microsoft.com/office/drawing/2014/main" id="{6A21FCC8-1768-D648-AA2F-D13EA5021F6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67B0606-DEA6-944E-9C31-D66D339D412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E6DEC84-326D-A84C-A26B-9DAF0F53893B}"/>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4266608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06,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July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=m54c21b39da965824b7c560cd9a602bb3</a:t>
            </a:r>
          </a:p>
          <a:p>
            <a:endParaRPr lang="en-GB" sz="1600" dirty="0"/>
          </a:p>
          <a:p>
            <a:r>
              <a:rPr lang="en-GB" sz="1600" dirty="0"/>
              <a:t>Meeting number: 173 522 0989</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Reminder additional telco July 9</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July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E093CA64-CD9E-D04D-B180-FA33233089FE}"/>
              </a:ext>
            </a:extLst>
          </p:cNvPr>
          <p:cNvGraphicFramePr>
            <a:graphicFrameLocks noGrp="1"/>
          </p:cNvGraphicFramePr>
          <p:nvPr>
            <p:extLst>
              <p:ext uri="{D42A27DB-BD31-4B8C-83A1-F6EECF244321}">
                <p14:modId xmlns:p14="http://schemas.microsoft.com/office/powerpoint/2010/main" val="3451525678"/>
              </p:ext>
            </p:extLst>
          </p:nvPr>
        </p:nvGraphicFramePr>
        <p:xfrm>
          <a:off x="696913" y="1256832"/>
          <a:ext cx="8167711" cy="1936362"/>
        </p:xfrm>
        <a:graphic>
          <a:graphicData uri="http://schemas.openxmlformats.org/drawingml/2006/table">
            <a:tbl>
              <a:tblPr>
                <a:tableStyleId>{5C22544A-7EE6-4342-B048-85BDC9FD1C3A}</a:tableStyleId>
              </a:tblPr>
              <a:tblGrid>
                <a:gridCol w="922759">
                  <a:extLst>
                    <a:ext uri="{9D8B030D-6E8A-4147-A177-3AD203B41FA5}">
                      <a16:colId xmlns:a16="http://schemas.microsoft.com/office/drawing/2014/main" val="1482929785"/>
                    </a:ext>
                  </a:extLst>
                </a:gridCol>
                <a:gridCol w="382685">
                  <a:extLst>
                    <a:ext uri="{9D8B030D-6E8A-4147-A177-3AD203B41FA5}">
                      <a16:colId xmlns:a16="http://schemas.microsoft.com/office/drawing/2014/main" val="1409520744"/>
                    </a:ext>
                  </a:extLst>
                </a:gridCol>
                <a:gridCol w="354047">
                  <a:extLst>
                    <a:ext uri="{9D8B030D-6E8A-4147-A177-3AD203B41FA5}">
                      <a16:colId xmlns:a16="http://schemas.microsoft.com/office/drawing/2014/main" val="800333081"/>
                    </a:ext>
                  </a:extLst>
                </a:gridCol>
                <a:gridCol w="354047">
                  <a:extLst>
                    <a:ext uri="{9D8B030D-6E8A-4147-A177-3AD203B41FA5}">
                      <a16:colId xmlns:a16="http://schemas.microsoft.com/office/drawing/2014/main" val="3448685367"/>
                    </a:ext>
                  </a:extLst>
                </a:gridCol>
                <a:gridCol w="541484">
                  <a:extLst>
                    <a:ext uri="{9D8B030D-6E8A-4147-A177-3AD203B41FA5}">
                      <a16:colId xmlns:a16="http://schemas.microsoft.com/office/drawing/2014/main" val="2560859790"/>
                    </a:ext>
                  </a:extLst>
                </a:gridCol>
                <a:gridCol w="1916020">
                  <a:extLst>
                    <a:ext uri="{9D8B030D-6E8A-4147-A177-3AD203B41FA5}">
                      <a16:colId xmlns:a16="http://schemas.microsoft.com/office/drawing/2014/main" val="2789855727"/>
                    </a:ext>
                  </a:extLst>
                </a:gridCol>
                <a:gridCol w="1916020">
                  <a:extLst>
                    <a:ext uri="{9D8B030D-6E8A-4147-A177-3AD203B41FA5}">
                      <a16:colId xmlns:a16="http://schemas.microsoft.com/office/drawing/2014/main" val="3375107353"/>
                    </a:ext>
                  </a:extLst>
                </a:gridCol>
                <a:gridCol w="1780649">
                  <a:extLst>
                    <a:ext uri="{9D8B030D-6E8A-4147-A177-3AD203B41FA5}">
                      <a16:colId xmlns:a16="http://schemas.microsoft.com/office/drawing/2014/main" val="59194915"/>
                    </a:ext>
                  </a:extLst>
                </a:gridCol>
              </a:tblGrid>
              <a:tr h="347287">
                <a:tc>
                  <a:txBody>
                    <a:bodyPr/>
                    <a:lstStyle/>
                    <a:p>
                      <a:pPr algn="l" fontAlgn="t"/>
                      <a:r>
                        <a:rPr lang="en-GB" sz="1050" b="1" u="none" strike="noStrike">
                          <a:effectLst/>
                        </a:rPr>
                        <a:t>Discussion Order</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Year</a:t>
                      </a:r>
                      <a:endParaRPr lang="en-GB" sz="1050" b="1" i="0" u="none" strike="noStrike" dirty="0">
                        <a:effectLst/>
                        <a:latin typeface="Arial" panose="020B0604020202020204" pitchFamily="34" charset="0"/>
                      </a:endParaRPr>
                    </a:p>
                  </a:txBody>
                  <a:tcPr marL="7812" marR="7812" marT="7812" marB="0"/>
                </a:tc>
                <a:tc>
                  <a:txBody>
                    <a:bodyPr/>
                    <a:lstStyle/>
                    <a:p>
                      <a:pPr algn="l" fontAlgn="t"/>
                      <a:r>
                        <a:rPr lang="en-GB" sz="1050" b="1" u="none" strike="noStrike">
                          <a:effectLst/>
                        </a:rPr>
                        <a:t>DCN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Rev</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Group</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Title</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a:effectLst/>
                        </a:rPr>
                        <a:t>Author (Affiliation)</a:t>
                      </a:r>
                      <a:endParaRPr lang="en-GB" sz="1050" b="1" i="0" u="none" strike="noStrike">
                        <a:effectLst/>
                        <a:latin typeface="Arial" panose="020B0604020202020204" pitchFamily="34" charset="0"/>
                      </a:endParaRPr>
                    </a:p>
                  </a:txBody>
                  <a:tcPr marL="7812" marR="7812" marT="7812" marB="0"/>
                </a:tc>
                <a:tc>
                  <a:txBody>
                    <a:bodyPr/>
                    <a:lstStyle/>
                    <a:p>
                      <a:pPr algn="l" fontAlgn="t"/>
                      <a:r>
                        <a:rPr lang="en-GB" sz="1050" b="1" u="none" strike="noStrike" dirty="0">
                          <a:effectLst/>
                        </a:rPr>
                        <a:t>Notes</a:t>
                      </a:r>
                      <a:endParaRPr lang="en-GB" sz="1050" b="1"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1805935420"/>
                  </a:ext>
                </a:extLst>
              </a:tr>
              <a:tr h="173643">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10</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2021</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1004</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1</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Comment Resolutions</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US" sz="800" u="none" strike="noStrike" kern="1200" dirty="0">
                          <a:solidFill>
                            <a:schemeClr val="dk1"/>
                          </a:solidFill>
                          <a:effectLst/>
                          <a:latin typeface="+mn-lt"/>
                          <a:ea typeface="+mn-ea"/>
                          <a:cs typeface="+mn-cs"/>
                        </a:rPr>
                        <a:t>Stephen McCann (Huawei)</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Continue from last telco</a:t>
                      </a:r>
                    </a:p>
                  </a:txBody>
                  <a:tcPr marL="7812" marR="7812" marT="7812" marB="0"/>
                </a:tc>
                <a:extLst>
                  <a:ext uri="{0D108BD9-81ED-4DB2-BD59-A6C34878D82A}">
                    <a16:rowId xmlns:a16="http://schemas.microsoft.com/office/drawing/2014/main" val="4192450120"/>
                  </a:ext>
                </a:extLst>
              </a:tr>
              <a:tr h="173643">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1010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768</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6</a:t>
                      </a:r>
                    </a:p>
                  </a:txBody>
                  <a:tcPr marL="7812" marR="7812" marT="7812" marB="0"/>
                </a:tc>
                <a:tc>
                  <a:txBody>
                    <a:bodyPr/>
                    <a:lstStyle/>
                    <a:p>
                      <a:pPr marL="0" algn="l" defTabSz="685800" rtl="0" eaLnBrk="1" fontAlgn="t" latinLnBrk="0" hangingPunct="1"/>
                      <a:r>
                        <a:rPr lang="en-GB"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Resolutions for Clause 11.100.2</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Hitoshi Morioka (SRC Software)</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 </a:t>
                      </a:r>
                    </a:p>
                  </a:txBody>
                  <a:tcPr marL="7812" marR="7812" marT="7812" marB="0"/>
                </a:tc>
                <a:extLst>
                  <a:ext uri="{0D108BD9-81ED-4DB2-BD59-A6C34878D82A}">
                    <a16:rowId xmlns:a16="http://schemas.microsoft.com/office/drawing/2014/main" val="2881243207"/>
                  </a:ext>
                </a:extLst>
              </a:tr>
              <a:tr h="173643">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1020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239</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3</a:t>
                      </a:r>
                    </a:p>
                  </a:txBody>
                  <a:tcPr marL="7812" marR="7812" marT="7812" marB="0"/>
                </a:tc>
                <a:tc>
                  <a:txBody>
                    <a:bodyPr/>
                    <a:lstStyle/>
                    <a:p>
                      <a:pPr marL="0" algn="l" defTabSz="685800" rtl="0" eaLnBrk="1" fontAlgn="t" latinLnBrk="0" hangingPunct="1"/>
                      <a:r>
                        <a:rPr lang="en-GB"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Resolutions for Clause 11.100.2</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Hitoshi Morioka (SRC Software)</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 </a:t>
                      </a:r>
                    </a:p>
                  </a:txBody>
                  <a:tcPr marL="7812" marR="7812" marT="7812" marB="0"/>
                </a:tc>
                <a:extLst>
                  <a:ext uri="{0D108BD9-81ED-4DB2-BD59-A6C34878D82A}">
                    <a16:rowId xmlns:a16="http://schemas.microsoft.com/office/drawing/2014/main" val="4229566925"/>
                  </a:ext>
                </a:extLst>
              </a:tr>
              <a:tr h="347287">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1990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897</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TGbc</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Fast Acquisition of EBCS Services</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Pei Zhou (OPPO)</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Deferred until author indicates "ready to present"</a:t>
                      </a:r>
                    </a:p>
                  </a:txBody>
                  <a:tcPr marL="7812" marR="7812" marT="7812" marB="0"/>
                </a:tc>
                <a:extLst>
                  <a:ext uri="{0D108BD9-81ED-4DB2-BD59-A6C34878D82A}">
                    <a16:rowId xmlns:a16="http://schemas.microsoft.com/office/drawing/2014/main" val="1877606741"/>
                  </a:ext>
                </a:extLst>
              </a:tr>
              <a:tr h="347287">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2010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600</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3</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TGbc</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Text Proposal for Enhanced Broadcast Request ANQP-element</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Pei Zhou (OPPO)</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Revisit after incorporating feedback from discussion</a:t>
                      </a:r>
                    </a:p>
                  </a:txBody>
                  <a:tcPr marL="7812" marR="7812" marT="7812" marB="0"/>
                </a:tc>
                <a:extLst>
                  <a:ext uri="{0D108BD9-81ED-4DB2-BD59-A6C34878D82A}">
                    <a16:rowId xmlns:a16="http://schemas.microsoft.com/office/drawing/2014/main" val="2488281682"/>
                  </a:ext>
                </a:extLst>
              </a:tr>
              <a:tr h="347287">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2050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2021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891</a:t>
                      </a:r>
                    </a:p>
                  </a:txBody>
                  <a:tcPr marL="7812" marR="7812" marT="7812" marB="0"/>
                </a:tc>
                <a:tc>
                  <a:txBody>
                    <a:bodyPr/>
                    <a:lstStyle/>
                    <a:p>
                      <a:pPr marL="0" algn="l" defTabSz="685800" rtl="0" eaLnBrk="1" fontAlgn="t" latinLnBrk="0" hangingPunct="1"/>
                      <a:r>
                        <a:rPr lang="en-GB" sz="800" u="none" strike="noStrike" kern="1200">
                          <a:solidFill>
                            <a:schemeClr val="dk1"/>
                          </a:solidFill>
                          <a:effectLst/>
                          <a:latin typeface="+mn-lt"/>
                          <a:ea typeface="+mn-ea"/>
                          <a:cs typeface="+mn-cs"/>
                        </a:rPr>
                        <a:t>1</a:t>
                      </a:r>
                    </a:p>
                  </a:txBody>
                  <a:tcPr marL="7812" marR="7812" marT="7812" marB="0"/>
                </a:tc>
                <a:tc>
                  <a:txBody>
                    <a:bodyPr/>
                    <a:lstStyle/>
                    <a:p>
                      <a:pPr marL="0" algn="l" defTabSz="685800" rtl="0" eaLnBrk="1" fontAlgn="t" latinLnBrk="0" hangingPunct="1"/>
                      <a:r>
                        <a:rPr lang="en-GB" sz="800" u="none" strike="noStrike" kern="1200" dirty="0" err="1">
                          <a:solidFill>
                            <a:schemeClr val="dk1"/>
                          </a:solidFill>
                          <a:effectLst/>
                          <a:latin typeface="+mn-lt"/>
                          <a:ea typeface="+mn-ea"/>
                          <a:cs typeface="+mn-cs"/>
                        </a:rPr>
                        <a:t>TGbc</a:t>
                      </a:r>
                      <a:endParaRPr lang="en-GB" sz="800" u="none" strike="noStrike" kern="1200" dirty="0">
                        <a:solidFill>
                          <a:schemeClr val="dk1"/>
                        </a:solidFill>
                        <a:effectLst/>
                        <a:latin typeface="+mn-lt"/>
                        <a:ea typeface="+mn-ea"/>
                        <a:cs typeface="+mn-cs"/>
                      </a:endParaRP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Handover topics</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Antonio de la Oliva (</a:t>
                      </a:r>
                      <a:r>
                        <a:rPr lang="en-GB" sz="800" u="none" strike="noStrike" kern="1200" dirty="0" err="1">
                          <a:solidFill>
                            <a:schemeClr val="dk1"/>
                          </a:solidFill>
                          <a:effectLst/>
                          <a:latin typeface="+mn-lt"/>
                          <a:ea typeface="+mn-ea"/>
                          <a:cs typeface="+mn-cs"/>
                        </a:rPr>
                        <a:t>InterDigital</a:t>
                      </a:r>
                      <a:r>
                        <a:rPr lang="en-GB" sz="800" u="none" strike="noStrike" kern="1200" dirty="0">
                          <a:solidFill>
                            <a:schemeClr val="dk1"/>
                          </a:solidFill>
                          <a:effectLst/>
                          <a:latin typeface="+mn-lt"/>
                          <a:ea typeface="+mn-ea"/>
                          <a:cs typeface="+mn-cs"/>
                        </a:rPr>
                        <a:t>, UC3M)</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 Need to revisit? Initial discussion was on June 22; indication for additional offline discussion</a:t>
                      </a:r>
                    </a:p>
                  </a:txBody>
                  <a:tcPr marL="7812" marR="7812" marT="7812" marB="0"/>
                </a:tc>
                <a:extLst>
                  <a:ext uri="{0D108BD9-81ED-4DB2-BD59-A6C34878D82A}">
                    <a16:rowId xmlns:a16="http://schemas.microsoft.com/office/drawing/2014/main" val="1218075759"/>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49</TotalTime>
  <Words>2638</Words>
  <Application>Microsoft Macintosh PowerPoint</Application>
  <PresentationFormat>On-screen Show (16:9)</PresentationFormat>
  <Paragraphs>363</Paragraphs>
  <Slides>34</Slides>
  <Notes>2</Notes>
  <HiddenSlides>9</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Microsoft Word 97 - 2004 Document</vt:lpstr>
      <vt:lpstr>Agenda TGbc Telco July 06,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Reminder – Additional Teclo next Friday</vt:lpstr>
      <vt:lpstr>Announcements</vt:lpstr>
      <vt:lpstr>Editor’s Report</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287</cp:revision>
  <cp:lastPrinted>1601-01-01T00:00:00Z</cp:lastPrinted>
  <dcterms:created xsi:type="dcterms:W3CDTF">2020-02-25T15:01:23Z</dcterms:created>
  <dcterms:modified xsi:type="dcterms:W3CDTF">2021-07-05T19:19:32Z</dcterms:modified>
  <cp:category/>
</cp:coreProperties>
</file>