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
  </p:notesMasterIdLst>
  <p:handoutMasterIdLst>
    <p:handoutMasterId r:id="rId18"/>
  </p:handoutMasterIdLst>
  <p:sldIdLst>
    <p:sldId id="269" r:id="rId5"/>
    <p:sldId id="330" r:id="rId6"/>
    <p:sldId id="346" r:id="rId7"/>
    <p:sldId id="347" r:id="rId8"/>
    <p:sldId id="361" r:id="rId9"/>
    <p:sldId id="365" r:id="rId10"/>
    <p:sldId id="366" r:id="rId11"/>
    <p:sldId id="367" r:id="rId12"/>
    <p:sldId id="368" r:id="rId13"/>
    <p:sldId id="336" r:id="rId14"/>
    <p:sldId id="364" r:id="rId15"/>
    <p:sldId id="312" r:id="rId1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TRAKAR_Rojan" initials="C" lastIdx="3" clrIdx="0"/>
  <p:cmAuthor id="1" name="Rojan Chitrakar" initials="RC" lastIdx="6" clrIdx="1">
    <p:extLst>
      <p:ext uri="{19B8F6BF-5375-455C-9EA6-DF929625EA0E}">
        <p15:presenceInfo xmlns:p15="http://schemas.microsoft.com/office/powerpoint/2012/main" userId="S-1-5-21-3734395507-3439540992-2097805461-755735" providerId="AD"/>
      </p:ext>
    </p:extLst>
  </p:cmAuthor>
  <p:cmAuthor id="2" name="Rajat PUSHKARNA" initials="RP" lastIdx="1" clrIdx="2">
    <p:extLst>
      <p:ext uri="{19B8F6BF-5375-455C-9EA6-DF929625EA0E}">
        <p15:presenceInfo xmlns:p15="http://schemas.microsoft.com/office/powerpoint/2012/main" userId="S::rajat.pushkarna@sg.panasonic.com::93895587-9647-41b6-8020-b917e4fa5b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BE1FF"/>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31" autoAdjust="0"/>
    <p:restoredTop sz="95226" autoAdjust="0"/>
  </p:normalViewPr>
  <p:slideViewPr>
    <p:cSldViewPr>
      <p:cViewPr varScale="1">
        <p:scale>
          <a:sx n="105" d="100"/>
          <a:sy n="105" d="100"/>
        </p:scale>
        <p:origin x="226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3444" y="-4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Edward Au (Marvell Semiconductor)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r>
              <a:rPr lang="en-US" altLang="en-US" dirty="0"/>
              <a:t>Page </a:t>
            </a:r>
            <a:fld id="{33E08E1E-6EC7-4C1A-A5A7-331760B4307E}" type="slidenum">
              <a:rPr lang="en-US" altLang="en-US"/>
              <a:pPr/>
              <a:t>‹#›</a:t>
            </a:fld>
            <a:endParaRPr lang="en-US" altLang="en-US" dirty="0"/>
          </a:p>
        </p:txBody>
      </p:sp>
      <p:sp>
        <p:nvSpPr>
          <p:cNvPr id="100357"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0358"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035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6386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802.11-15/0496r5</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5734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Edward Au (Marvell Semiconductor)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r>
              <a:rPr lang="en-US" altLang="en-US" dirty="0"/>
              <a:t>Page </a:t>
            </a:r>
            <a:fld id="{A4C469B6-0354-4D64-BCEB-6541BE9EF06F}" type="slidenum">
              <a:rPr lang="en-US" altLang="en-US"/>
              <a:pPr/>
              <a:t>‹#›</a:t>
            </a:fld>
            <a:endParaRPr lang="en-US" altLang="en-US" dirty="0"/>
          </a:p>
        </p:txBody>
      </p:sp>
      <p:sp>
        <p:nvSpPr>
          <p:cNvPr id="5735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5735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735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508682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doc.: IEEE 802.11-15/0496r1</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May 2015</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dirty="0"/>
              <a:t>Edward Au (Marvell Semiconductor)</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dirty="0"/>
              <a:t>Page </a:t>
            </a:r>
            <a:fld id="{25A8AF81-4441-4602-A932-2E89D75D88E0}" type="slidenum">
              <a:rPr lang="en-US" altLang="en-US"/>
              <a:pPr>
                <a:spcBef>
                  <a:spcPct val="0"/>
                </a:spcBef>
              </a:pPr>
              <a:t>1</a:t>
            </a:fld>
            <a:endParaRPr lang="en-US" altLang="en-US" dirty="0"/>
          </a:p>
        </p:txBody>
      </p:sp>
      <p:sp>
        <p:nvSpPr>
          <p:cNvPr id="58374" name="Rectangle 2"/>
          <p:cNvSpPr>
            <a:spLocks noGrp="1" noRot="1" noChangeAspect="1" noChangeArrowheads="1" noTextEdit="1"/>
          </p:cNvSpPr>
          <p:nvPr>
            <p:ph type="sldImg"/>
          </p:nvPr>
        </p:nvSpPr>
        <p:spPr>
          <a:xfrm>
            <a:off x="1154113" y="701675"/>
            <a:ext cx="4625975" cy="3468688"/>
          </a:xfrm>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2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B92B35B7-A9DF-4AE0-90F3-BD9FCD6361E6}" type="slidenum">
              <a:rPr lang="en-US" altLang="en-US"/>
              <a:pPr/>
              <a:t>‹#›</a:t>
            </a:fld>
            <a:endParaRPr lang="en-US" altLang="en-US" dirty="0"/>
          </a:p>
        </p:txBody>
      </p:sp>
    </p:spTree>
    <p:extLst>
      <p:ext uri="{BB962C8B-B14F-4D97-AF65-F5344CB8AC3E}">
        <p14:creationId xmlns:p14="http://schemas.microsoft.com/office/powerpoint/2010/main" val="358575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54A696A0-C84D-41CA-B897-D54EDAEB7A46}" type="slidenum">
              <a:rPr lang="en-US" altLang="en-US"/>
              <a:pPr/>
              <a:t>‹#›</a:t>
            </a:fld>
            <a:endParaRPr lang="en-US" altLang="en-US" dirty="0"/>
          </a:p>
        </p:txBody>
      </p:sp>
    </p:spTree>
    <p:extLst>
      <p:ext uri="{BB962C8B-B14F-4D97-AF65-F5344CB8AC3E}">
        <p14:creationId xmlns:p14="http://schemas.microsoft.com/office/powerpoint/2010/main" val="28534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0FF88134-36A3-492E-B6B5-2F4703E76746}" type="slidenum">
              <a:rPr lang="en-US" altLang="en-US"/>
              <a:pPr/>
              <a:t>‹#›</a:t>
            </a:fld>
            <a:endParaRPr lang="en-US" altLang="en-US" dirty="0"/>
          </a:p>
        </p:txBody>
      </p:sp>
    </p:spTree>
    <p:extLst>
      <p:ext uri="{BB962C8B-B14F-4D97-AF65-F5344CB8AC3E}">
        <p14:creationId xmlns:p14="http://schemas.microsoft.com/office/powerpoint/2010/main" val="21852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EA943724-5DA9-4183-9894-2B800CB49223}" type="slidenum">
              <a:rPr lang="en-US" altLang="en-US"/>
              <a:pPr/>
              <a:t>‹#›</a:t>
            </a:fld>
            <a:endParaRPr lang="en-US" altLang="en-US" dirty="0"/>
          </a:p>
        </p:txBody>
      </p:sp>
    </p:spTree>
    <p:extLst>
      <p:ext uri="{BB962C8B-B14F-4D97-AF65-F5344CB8AC3E}">
        <p14:creationId xmlns:p14="http://schemas.microsoft.com/office/powerpoint/2010/main" val="8661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68E78D52-B4C3-4C54-8879-630EF7253A65}" type="slidenum">
              <a:rPr lang="en-US" altLang="en-US"/>
              <a:pPr/>
              <a:t>‹#›</a:t>
            </a:fld>
            <a:endParaRPr lang="en-US" altLang="en-US" dirty="0"/>
          </a:p>
        </p:txBody>
      </p:sp>
    </p:spTree>
    <p:extLst>
      <p:ext uri="{BB962C8B-B14F-4D97-AF65-F5344CB8AC3E}">
        <p14:creationId xmlns:p14="http://schemas.microsoft.com/office/powerpoint/2010/main" val="35589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9" name="Rectangle 6"/>
          <p:cNvSpPr>
            <a:spLocks noGrp="1" noChangeArrowheads="1"/>
          </p:cNvSpPr>
          <p:nvPr>
            <p:ph type="sldNum" sz="quarter" idx="12"/>
          </p:nvPr>
        </p:nvSpPr>
        <p:spPr/>
        <p:txBody>
          <a:bodyPr/>
          <a:lstStyle>
            <a:lvl1pPr>
              <a:defRPr/>
            </a:lvl1pPr>
          </a:lstStyle>
          <a:p>
            <a:r>
              <a:rPr lang="en-US" altLang="en-US" dirty="0"/>
              <a:t>Slide </a:t>
            </a:r>
            <a:fld id="{D311B223-DD3A-4F48-9311-03A92196BF2B}" type="slidenum">
              <a:rPr lang="en-US" altLang="en-US"/>
              <a:pPr/>
              <a:t>‹#›</a:t>
            </a:fld>
            <a:endParaRPr lang="en-US" altLang="en-US" dirty="0"/>
          </a:p>
        </p:txBody>
      </p:sp>
    </p:spTree>
    <p:extLst>
      <p:ext uri="{BB962C8B-B14F-4D97-AF65-F5344CB8AC3E}">
        <p14:creationId xmlns:p14="http://schemas.microsoft.com/office/powerpoint/2010/main" val="26959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5791200" y="6475413"/>
            <a:ext cx="2752725" cy="184666"/>
          </a:xfrm>
        </p:spPr>
        <p:txBody>
          <a:bodyPr/>
          <a:lstStyle>
            <a:lvl1pPr>
              <a:defRPr/>
            </a:lvl1pPr>
          </a:lstStyle>
          <a:p>
            <a:pPr>
              <a:defRPr/>
            </a:pPr>
            <a:r>
              <a:rPr lang="en-US" altLang="ko-KR" dirty="0"/>
              <a:t>Rojan Chitrakar (Panasonic)</a:t>
            </a:r>
          </a:p>
        </p:txBody>
      </p:sp>
      <p:sp>
        <p:nvSpPr>
          <p:cNvPr id="5" name="Rectangle 6"/>
          <p:cNvSpPr>
            <a:spLocks noGrp="1" noChangeArrowheads="1"/>
          </p:cNvSpPr>
          <p:nvPr>
            <p:ph type="sldNum" sz="quarter" idx="12"/>
          </p:nvPr>
        </p:nvSpPr>
        <p:spPr/>
        <p:txBody>
          <a:bodyPr/>
          <a:lstStyle>
            <a:lvl1pPr>
              <a:defRPr/>
            </a:lvl1pPr>
          </a:lstStyle>
          <a:p>
            <a:r>
              <a:rPr lang="en-US" altLang="en-US" dirty="0"/>
              <a:t>Slide </a:t>
            </a:r>
            <a:fld id="{BAA79A68-64D1-4CCC-816B-FF3FB7B89AE4}" type="slidenum">
              <a:rPr lang="en-US" altLang="en-US"/>
              <a:pPr/>
              <a:t>‹#›</a:t>
            </a:fld>
            <a:endParaRPr lang="en-US" altLang="en-US" dirty="0"/>
          </a:p>
        </p:txBody>
      </p:sp>
    </p:spTree>
    <p:extLst>
      <p:ext uri="{BB962C8B-B14F-4D97-AF65-F5344CB8AC3E}">
        <p14:creationId xmlns:p14="http://schemas.microsoft.com/office/powerpoint/2010/main" val="2593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4" name="Rectangle 6"/>
          <p:cNvSpPr>
            <a:spLocks noGrp="1" noChangeArrowheads="1"/>
          </p:cNvSpPr>
          <p:nvPr>
            <p:ph type="sldNum" sz="quarter" idx="12"/>
          </p:nvPr>
        </p:nvSpPr>
        <p:spPr/>
        <p:txBody>
          <a:bodyPr/>
          <a:lstStyle>
            <a:lvl1pPr>
              <a:defRPr/>
            </a:lvl1pPr>
          </a:lstStyle>
          <a:p>
            <a:r>
              <a:rPr lang="en-US" altLang="en-US" dirty="0"/>
              <a:t>Slide </a:t>
            </a:r>
            <a:fld id="{CF617D86-5CEF-4A7A-8BBC-1BE5E3A2734F}" type="slidenum">
              <a:rPr lang="en-US" altLang="en-US"/>
              <a:pPr/>
              <a:t>‹#›</a:t>
            </a:fld>
            <a:endParaRPr lang="en-US" altLang="en-US" dirty="0"/>
          </a:p>
        </p:txBody>
      </p:sp>
    </p:spTree>
    <p:extLst>
      <p:ext uri="{BB962C8B-B14F-4D97-AF65-F5344CB8AC3E}">
        <p14:creationId xmlns:p14="http://schemas.microsoft.com/office/powerpoint/2010/main" val="85331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5C5EEBB6-A40D-4F9D-A461-8A01C53D589C}" type="slidenum">
              <a:rPr lang="en-US" altLang="en-US"/>
              <a:pPr/>
              <a:t>‹#›</a:t>
            </a:fld>
            <a:endParaRPr lang="en-US" altLang="en-US" dirty="0"/>
          </a:p>
        </p:txBody>
      </p:sp>
    </p:spTree>
    <p:extLst>
      <p:ext uri="{BB962C8B-B14F-4D97-AF65-F5344CB8AC3E}">
        <p14:creationId xmlns:p14="http://schemas.microsoft.com/office/powerpoint/2010/main" val="279140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A8312614-8984-45B0-BDA0-077279777C94}" type="slidenum">
              <a:rPr lang="en-US" altLang="en-US"/>
              <a:pPr/>
              <a:t>‹#›</a:t>
            </a:fld>
            <a:endParaRPr lang="en-US" altLang="en-US" dirty="0"/>
          </a:p>
        </p:txBody>
      </p:sp>
    </p:spTree>
    <p:extLst>
      <p:ext uri="{BB962C8B-B14F-4D97-AF65-F5344CB8AC3E}">
        <p14:creationId xmlns:p14="http://schemas.microsoft.com/office/powerpoint/2010/main" val="14415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altLang="ko-KR" dirty="0"/>
              <a:t>Rojan Chitrakar (Panasonic)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ltLang="en-US" dirty="0"/>
              <a:t>Slide </a:t>
            </a:r>
            <a:fld id="{6F1F6262-6948-42CD-BF7B-D2CB9D8BADE4}" type="slidenum">
              <a:rPr lang="en-US" altLang="en-US"/>
              <a:pPr/>
              <a:t>‹#›</a:t>
            </a:fld>
            <a:endParaRPr lang="en-US" altLang="en-US" dirty="0"/>
          </a:p>
        </p:txBody>
      </p:sp>
      <p:sp>
        <p:nvSpPr>
          <p:cNvPr id="1031" name="Rectangle 7"/>
          <p:cNvSpPr>
            <a:spLocks noChangeArrowheads="1"/>
          </p:cNvSpPr>
          <p:nvPr userDrawn="1"/>
        </p:nvSpPr>
        <p:spPr bwMode="auto">
          <a:xfrm>
            <a:off x="7881118" y="332601"/>
            <a:ext cx="5770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  </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Rectangle 7"/>
          <p:cNvSpPr>
            <a:spLocks noChangeArrowheads="1"/>
          </p:cNvSpPr>
          <p:nvPr userDrawn="1"/>
        </p:nvSpPr>
        <p:spPr bwMode="auto">
          <a:xfrm>
            <a:off x="5162361" y="332601"/>
            <a:ext cx="3295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doc.: IEEE 802.11-21-1047r0</a:t>
            </a:r>
          </a:p>
        </p:txBody>
      </p:sp>
      <p:sp>
        <p:nvSpPr>
          <p:cNvPr id="12" name="Rectangle 7"/>
          <p:cNvSpPr>
            <a:spLocks noChangeArrowheads="1"/>
          </p:cNvSpPr>
          <p:nvPr userDrawn="1"/>
        </p:nvSpPr>
        <p:spPr bwMode="auto">
          <a:xfrm>
            <a:off x="660875" y="304800"/>
            <a:ext cx="330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indent="0" algn="l"/>
            <a:r>
              <a:rPr lang="en-US" altLang="en-US" sz="1800" b="1" dirty="0"/>
              <a:t>July 2021</a:t>
            </a:r>
          </a:p>
        </p:txBody>
      </p:sp>
    </p:spTree>
  </p:cSld>
  <p:clrMap bg1="lt1" tx1="dk1" bg2="lt2" tx2="dk2" accent1="accent1" accent2="accent2" accent3="accent3" accent4="accent4" accent5="accent5" accent6="accent6" hlink="hlink" folHlink="folHlink"/>
  <p:sldLayoutIdLst>
    <p:sldLayoutId id="2147486135" r:id="rId1"/>
    <p:sldLayoutId id="2147486136" r:id="rId2"/>
    <p:sldLayoutId id="2147486137" r:id="rId3"/>
    <p:sldLayoutId id="2147486138" r:id="rId4"/>
    <p:sldLayoutId id="2147486139" r:id="rId5"/>
    <p:sldLayoutId id="2147486140" r:id="rId6"/>
    <p:sldLayoutId id="2147486141" r:id="rId7"/>
    <p:sldLayoutId id="2147486143" r:id="rId8"/>
    <p:sldLayoutId id="2147486144" r:id="rId9"/>
    <p:sldLayoutId id="2147486145" r:id="rId10"/>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gminsights.com/pressrelease/wi-fi-chipset-mark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53ABCD13-380B-4CB5-B9B1-96CEC68A8A42}" type="slidenum">
              <a:rPr lang="en-US" altLang="en-US" sz="1200" b="0" smtClean="0"/>
              <a:pPr>
                <a:spcBef>
                  <a:spcPct val="0"/>
                </a:spcBef>
                <a:buFontTx/>
                <a:buNone/>
              </a:pPr>
              <a:t>1</a:t>
            </a:fld>
            <a:endParaRPr lang="en-US" altLang="en-US" sz="1200" b="0" dirty="0"/>
          </a:p>
        </p:txBody>
      </p:sp>
      <p:sp>
        <p:nvSpPr>
          <p:cNvPr id="13317" name="Rectangle 2"/>
          <p:cNvSpPr>
            <a:spLocks noGrp="1" noChangeArrowheads="1"/>
          </p:cNvSpPr>
          <p:nvPr>
            <p:ph type="title"/>
          </p:nvPr>
        </p:nvSpPr>
        <p:spPr>
          <a:xfrm>
            <a:off x="685800" y="609600"/>
            <a:ext cx="7772400" cy="1066800"/>
          </a:xfrm>
        </p:spPr>
        <p:txBody>
          <a:bodyPr/>
          <a:lstStyle/>
          <a:p>
            <a:r>
              <a:rPr lang="en-US" altLang="ko-KR" dirty="0"/>
              <a:t>Legacy Support in 11bf</a:t>
            </a:r>
            <a:endParaRPr lang="en-US" altLang="en-US" dirty="0"/>
          </a:p>
        </p:txBody>
      </p:sp>
      <p:sp>
        <p:nvSpPr>
          <p:cNvPr id="13318"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2021-07-01</a:t>
            </a:r>
          </a:p>
        </p:txBody>
      </p:sp>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Authors:</a:t>
            </a:r>
            <a:endParaRPr lang="en-US" altLang="en-US" sz="2000" b="0" dirty="0"/>
          </a:p>
        </p:txBody>
      </p:sp>
      <p:graphicFrame>
        <p:nvGraphicFramePr>
          <p:cNvPr id="2" name="Table 1"/>
          <p:cNvGraphicFramePr>
            <a:graphicFrameLocks noGrp="1"/>
          </p:cNvGraphicFramePr>
          <p:nvPr>
            <p:extLst>
              <p:ext uri="{D42A27DB-BD31-4B8C-83A1-F6EECF244321}">
                <p14:modId xmlns:p14="http://schemas.microsoft.com/office/powerpoint/2010/main" val="2038141066"/>
              </p:ext>
            </p:extLst>
          </p:nvPr>
        </p:nvGraphicFramePr>
        <p:xfrm>
          <a:off x="381001" y="2534920"/>
          <a:ext cx="8305800" cy="2225040"/>
        </p:xfrm>
        <a:graphic>
          <a:graphicData uri="http://schemas.openxmlformats.org/drawingml/2006/table">
            <a:tbl>
              <a:tblPr>
                <a:tableStyleId>{5940675A-B579-460E-94D1-54222C63F5DA}</a:tableStyleId>
              </a:tblPr>
              <a:tblGrid>
                <a:gridCol w="16763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29494">
                  <a:extLst>
                    <a:ext uri="{9D8B030D-6E8A-4147-A177-3AD203B41FA5}">
                      <a16:colId xmlns:a16="http://schemas.microsoft.com/office/drawing/2014/main" val="20003"/>
                    </a:ext>
                  </a:extLst>
                </a:gridCol>
                <a:gridCol w="2856707">
                  <a:extLst>
                    <a:ext uri="{9D8B030D-6E8A-4147-A177-3AD203B41FA5}">
                      <a16:colId xmlns:a16="http://schemas.microsoft.com/office/drawing/2014/main" val="20004"/>
                    </a:ext>
                  </a:extLst>
                </a:gridCol>
              </a:tblGrid>
              <a:tr h="370840">
                <a:tc>
                  <a:txBody>
                    <a:bodyPr/>
                    <a:lstStyle/>
                    <a:p>
                      <a:r>
                        <a:rPr lang="en-US" sz="1600" dirty="0"/>
                        <a:t>Name</a:t>
                      </a:r>
                    </a:p>
                  </a:txBody>
                  <a:tcPr/>
                </a:tc>
                <a:tc>
                  <a:txBody>
                    <a:bodyPr/>
                    <a:lstStyle/>
                    <a:p>
                      <a:r>
                        <a:rPr lang="en-US" sz="1600" dirty="0"/>
                        <a:t>Company</a:t>
                      </a:r>
                    </a:p>
                  </a:txBody>
                  <a:tcPr/>
                </a:tc>
                <a:tc>
                  <a:txBody>
                    <a:bodyPr/>
                    <a:lstStyle/>
                    <a:p>
                      <a:r>
                        <a:rPr lang="en-US" sz="1600" dirty="0"/>
                        <a:t>Address</a:t>
                      </a:r>
                    </a:p>
                  </a:txBody>
                  <a:tcPr/>
                </a:tc>
                <a:tc>
                  <a:txBody>
                    <a:bodyPr/>
                    <a:lstStyle/>
                    <a:p>
                      <a:r>
                        <a:rPr lang="en-US" sz="1600" dirty="0"/>
                        <a:t>Phone</a:t>
                      </a:r>
                    </a:p>
                  </a:txBody>
                  <a:tcPr/>
                </a:tc>
                <a:tc>
                  <a:txBody>
                    <a:bodyPr/>
                    <a:lstStyle/>
                    <a:p>
                      <a:r>
                        <a:rPr lang="en-US" sz="1600" dirty="0"/>
                        <a:t>Email</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spcAft>
                          <a:spcPts val="0"/>
                        </a:spcAft>
                      </a:pPr>
                      <a:r>
                        <a:rPr lang="en-US" altLang="ko-KR" sz="1600" b="0" kern="0" dirty="0">
                          <a:solidFill>
                            <a:schemeClr val="tx1"/>
                          </a:solidFill>
                          <a:effectLst/>
                          <a:latin typeface="Times New Roman" panose="02020603050405020304" pitchFamily="18" charset="0"/>
                          <a:ea typeface="+mn-ea"/>
                          <a:cs typeface="+mn-cs"/>
                        </a:rPr>
                        <a:t>Rojan Chitrakar</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rowSpan="4">
                  <a:txBody>
                    <a:bodyPr/>
                    <a:lstStyle/>
                    <a:p>
                      <a:pPr>
                        <a:spcAft>
                          <a:spcPts val="0"/>
                        </a:spcAft>
                      </a:pPr>
                      <a:endParaRPr lang="en-US" sz="1600" b="0" dirty="0">
                        <a:effectLst/>
                        <a:latin typeface="Times New Roman" panose="02020603050405020304" pitchFamily="18" charset="0"/>
                        <a:ea typeface="맑은 고딕" panose="020B0503020000020004" pitchFamily="50" charset="-127"/>
                      </a:endParaRPr>
                    </a:p>
                    <a:p>
                      <a:pPr>
                        <a:spcAft>
                          <a:spcPts val="0"/>
                        </a:spcAft>
                      </a:pPr>
                      <a:r>
                        <a:rPr lang="en-US" sz="1600" b="0" dirty="0">
                          <a:effectLst/>
                          <a:latin typeface="Times New Roman" panose="02020603050405020304" pitchFamily="18" charset="0"/>
                          <a:ea typeface="맑은 고딕" panose="020B0503020000020004" pitchFamily="50" charset="-127"/>
                        </a:rPr>
                        <a:t>Panasonic Corporation</a:t>
                      </a: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600" b="0" dirty="0">
                          <a:effectLst/>
                          <a:latin typeface="Times New Roman" panose="02020603050405020304" pitchFamily="18" charset="0"/>
                          <a:ea typeface="맑은 고딕" panose="020B0503020000020004" pitchFamily="50" charset="-127"/>
                        </a:rPr>
                        <a:t> </a:t>
                      </a: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600" b="0" dirty="0">
                          <a:effectLst/>
                          <a:latin typeface="Times New Roman" panose="02020603050405020304" pitchFamily="18" charset="0"/>
                          <a:ea typeface="맑은 고딕" panose="020B0503020000020004" pitchFamily="50" charset="-127"/>
                        </a:rPr>
                        <a:t> </a:t>
                      </a: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400" b="0" dirty="0">
                          <a:effectLst/>
                          <a:latin typeface="Times New Roman" panose="02020603050405020304" pitchFamily="18" charset="0"/>
                          <a:ea typeface="맑은 고딕" panose="020B0503020000020004" pitchFamily="50" charset="-127"/>
                        </a:rPr>
                        <a:t>rojan.chitrakar@sg.panasonic.com</a:t>
                      </a:r>
                      <a:endParaRPr lang="ko-KR" sz="9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Rajat Pushkarna</a:t>
                      </a:r>
                      <a:endParaRPr lang="ko-KR" altLang="en-US"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Yanyi Ding</a:t>
                      </a:r>
                      <a:endParaRPr lang="ko-KR" altLang="en-US"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ko-KR" sz="1600" b="0" kern="0" dirty="0">
                          <a:solidFill>
                            <a:schemeClr val="tx1"/>
                          </a:solidFill>
                          <a:effectLst/>
                          <a:latin typeface="Times New Roman" panose="02020603050405020304" pitchFamily="18" charset="0"/>
                          <a:ea typeface="+mn-ea"/>
                          <a:cs typeface="+mn-cs"/>
                        </a:rPr>
                        <a:t>Yoshio Urabe </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278486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Chris Beg</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a:txBody>
                    <a:bodyPr/>
                    <a:lstStyle/>
                    <a:p>
                      <a:pPr>
                        <a:spcAft>
                          <a:spcPts val="0"/>
                        </a:spcAft>
                      </a:pPr>
                      <a:r>
                        <a:rPr lang="en-US" altLang="ko-KR" sz="1600" b="0" dirty="0">
                          <a:effectLst/>
                          <a:latin typeface="Times New Roman" panose="02020603050405020304" pitchFamily="18" charset="0"/>
                          <a:ea typeface="맑은 고딕" panose="020B0503020000020004" pitchFamily="50" charset="-127"/>
                        </a:rPr>
                        <a:t>Cognitive Systems</a:t>
                      </a:r>
                      <a:endParaRPr lang="ko-KR" sz="16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2367925191"/>
                  </a:ext>
                </a:extLst>
              </a:tr>
            </a:tbl>
          </a:graphicData>
        </a:graphic>
      </p:graphicFrame>
      <p:sp>
        <p:nvSpPr>
          <p:cNvPr id="17" name="Footer Placeholder 3"/>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10</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Conclusion</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457200" y="1295400"/>
            <a:ext cx="8086725" cy="5201424"/>
          </a:xfrm>
          <a:prstGeom prst="rect">
            <a:avLst/>
          </a:prstGeom>
          <a:noFill/>
        </p:spPr>
        <p:txBody>
          <a:bodyPr wrap="square" rtlCol="0">
            <a:spAutoFit/>
          </a:bodyPr>
          <a:lstStyle/>
          <a:p>
            <a:pPr marL="447675" lvl="0" indent="-447675">
              <a:buFont typeface="Wingdings" panose="05000000000000000000" pitchFamily="2" charset="2"/>
              <a:buChar char="q"/>
            </a:pPr>
            <a:r>
              <a:rPr lang="en-US" sz="2800" dirty="0"/>
              <a:t>In this contribution, we discussed the benefits of supporting 11bf on 802.11 devices with legacy PHYs.</a:t>
            </a:r>
            <a:endParaRPr lang="en-US" sz="2400" b="1" dirty="0"/>
          </a:p>
          <a:p>
            <a:pPr marL="904875" lvl="1" indent="-447675">
              <a:buFont typeface="Wingdings" panose="05000000000000000000" pitchFamily="2" charset="2"/>
              <a:buChar char="§"/>
            </a:pPr>
            <a:endParaRPr lang="en-US" sz="2400" dirty="0"/>
          </a:p>
          <a:p>
            <a:pPr marL="447675" lvl="0" indent="-447675">
              <a:buFont typeface="Wingdings" panose="05000000000000000000" pitchFamily="2" charset="2"/>
              <a:buChar char="q"/>
            </a:pPr>
            <a:r>
              <a:rPr lang="en-US" sz="2800" dirty="0"/>
              <a:t>We proposed that 11bf shall ensure at least one mode of operation in which 11bf can be supported on devices with legacy PHYs (11n, 11ac) and they can participate in WLAN Sensing.</a:t>
            </a:r>
          </a:p>
          <a:p>
            <a:pPr marL="447675" lvl="0" indent="-447675">
              <a:buFont typeface="Wingdings" panose="05000000000000000000" pitchFamily="2" charset="2"/>
              <a:buChar char="q"/>
            </a:pPr>
            <a:endParaRPr lang="en-US" sz="2800" dirty="0"/>
          </a:p>
          <a:p>
            <a:pPr marL="447675" lvl="0" indent="-447675">
              <a:buFont typeface="Wingdings" panose="05000000000000000000" pitchFamily="2" charset="2"/>
              <a:buChar char="q"/>
            </a:pPr>
            <a:r>
              <a:rPr lang="en-US" sz="2800" dirty="0"/>
              <a:t>We also discussed the possible impact on 11bf to realize this and consider the impact to be minimal for basic operation.</a:t>
            </a:r>
            <a:endParaRPr lang="en-US" sz="2400" b="1" dirty="0"/>
          </a:p>
        </p:txBody>
      </p:sp>
    </p:spTree>
    <p:extLst>
      <p:ext uri="{BB962C8B-B14F-4D97-AF65-F5344CB8AC3E}">
        <p14:creationId xmlns:p14="http://schemas.microsoft.com/office/powerpoint/2010/main" val="378202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11</a:t>
            </a:fld>
            <a:endParaRPr lang="en-US" altLang="en-US" dirty="0"/>
          </a:p>
        </p:txBody>
      </p:sp>
      <p:sp>
        <p:nvSpPr>
          <p:cNvPr id="7" name="Title 1"/>
          <p:cNvSpPr txBox="1">
            <a:spLocks/>
          </p:cNvSpPr>
          <p:nvPr/>
        </p:nvSpPr>
        <p:spPr>
          <a:xfrm>
            <a:off x="0" y="6027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Straw Poll 1</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190500" y="1447800"/>
            <a:ext cx="8839200" cy="2246769"/>
          </a:xfrm>
          <a:prstGeom prst="rect">
            <a:avLst/>
          </a:prstGeom>
          <a:noFill/>
        </p:spPr>
        <p:txBody>
          <a:bodyPr wrap="square" rtlCol="0">
            <a:spAutoFit/>
          </a:bodyPr>
          <a:lstStyle/>
          <a:p>
            <a:pPr marL="447675" lvl="0" indent="-447675">
              <a:buFont typeface="Wingdings" panose="05000000000000000000" pitchFamily="2" charset="2"/>
              <a:buChar char="q"/>
            </a:pPr>
            <a:r>
              <a:rPr lang="en-US" sz="2800" b="1" dirty="0"/>
              <a:t>Do you agree that 11bf should be supported on devices with legacy PHYs (11n, 11ac) and that such devices can participate in WLAN Sensing?</a:t>
            </a:r>
            <a:endParaRPr lang="en-US" sz="2800" dirty="0"/>
          </a:p>
          <a:p>
            <a:pPr lvl="1" fontAlgn="auto">
              <a:spcBef>
                <a:spcPts val="0"/>
              </a:spcBef>
              <a:spcAft>
                <a:spcPts val="0"/>
              </a:spcAft>
            </a:pPr>
            <a:endParaRPr lang="en-US" sz="2800" dirty="0"/>
          </a:p>
          <a:p>
            <a:pPr lvl="1"/>
            <a:r>
              <a:rPr lang="en-US" sz="2800" dirty="0"/>
              <a:t>Y/N/A</a:t>
            </a:r>
          </a:p>
        </p:txBody>
      </p:sp>
    </p:spTree>
    <p:extLst>
      <p:ext uri="{BB962C8B-B14F-4D97-AF65-F5344CB8AC3E}">
        <p14:creationId xmlns:p14="http://schemas.microsoft.com/office/powerpoint/2010/main" val="415108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1000" y="1981200"/>
            <a:ext cx="8305800" cy="4114800"/>
          </a:xfrm>
        </p:spPr>
        <p:txBody>
          <a:bodyPr>
            <a:normAutofit/>
          </a:bodyPr>
          <a:lstStyle/>
          <a:p>
            <a:pPr marL="457200" indent="-457200">
              <a:buFont typeface="+mj-lt"/>
              <a:buAutoNum type="arabicParenR"/>
            </a:pPr>
            <a:r>
              <a:rPr lang="en-US" sz="1600" b="0" dirty="0">
                <a:hlinkClick r:id="rId2"/>
              </a:rPr>
              <a:t>https://www.gminsights.com/pressrelease/wi-fi-chipset-market</a:t>
            </a:r>
            <a:endParaRPr lang="en-US" sz="1600" b="0" dirty="0"/>
          </a:p>
          <a:p>
            <a:pPr marL="457200" indent="-457200">
              <a:buFont typeface="+mj-lt"/>
              <a:buAutoNum type="arabicParenR"/>
            </a:pPr>
            <a:r>
              <a:rPr lang="en-US" sz="1600" b="0" dirty="0"/>
              <a:t>20/1239r0, Use Cases for Wireless LAN Sensing, Dongguk Lim et. al.</a:t>
            </a:r>
          </a:p>
          <a:p>
            <a:pPr marL="457200" indent="-457200">
              <a:buFont typeface="+mj-lt"/>
              <a:buAutoNum type="arabicParenR"/>
            </a:pPr>
            <a:r>
              <a:rPr lang="en-US" sz="1600" b="0" dirty="0"/>
              <a:t>20/1266r9, WLAN Sensing Procedures and Use Cases, Claudio da Silva et. al.</a:t>
            </a:r>
          </a:p>
          <a:p>
            <a:pPr marL="457200" indent="-457200">
              <a:buFont typeface="+mj-lt"/>
              <a:buAutoNum type="arabicParenR"/>
            </a:pPr>
            <a:r>
              <a:rPr lang="en-US" sz="1600" b="0" dirty="0"/>
              <a:t>20/1712r2, WLAN Sensing Use Cases, Assaf Kasher et. al.</a:t>
            </a:r>
          </a:p>
          <a:p>
            <a:pPr marL="457200" indent="-457200">
              <a:buFont typeface="+mj-lt"/>
              <a:buAutoNum type="arabicParenR"/>
            </a:pPr>
            <a:r>
              <a:rPr lang="fr-FR" sz="1600" b="0" dirty="0"/>
              <a:t>19/2103r11, 802.11 SENS SG Proposed PAR, </a:t>
            </a:r>
            <a:r>
              <a:rPr lang="en-US" sz="1600" b="0" dirty="0"/>
              <a:t>Claudio da Silva </a:t>
            </a:r>
          </a:p>
          <a:p>
            <a:pPr marL="457200" indent="-457200">
              <a:buFont typeface="+mj-lt"/>
              <a:buAutoNum type="arabicParenR"/>
            </a:pPr>
            <a:r>
              <a:rPr lang="en-US" sz="1600" b="0" dirty="0"/>
              <a:t>WiFi Sensing with Channel State Information: A Survey, Y Ma et. al.</a:t>
            </a:r>
          </a:p>
          <a:p>
            <a:pPr marL="457200" indent="-457200">
              <a:buFont typeface="+mj-lt"/>
              <a:buAutoNum type="arabicParenR"/>
            </a:pPr>
            <a:r>
              <a:rPr lang="en-US" sz="1600" b="0" dirty="0"/>
              <a:t>20/1851r0, Overview of Wi-Fi sensing protocol, Cheng Chen et. al.</a:t>
            </a:r>
          </a:p>
          <a:p>
            <a:pPr marL="457200" indent="-457200">
              <a:buFont typeface="+mj-lt"/>
              <a:buAutoNum type="arabicParenR"/>
            </a:pPr>
            <a:r>
              <a:rPr lang="en-US" sz="1600" b="0" dirty="0"/>
              <a:t>21/0357r0, Discussion  of Sensing Measurement Result Types, Claudio da Silva et. al.</a:t>
            </a:r>
          </a:p>
          <a:p>
            <a:pPr marL="457200" indent="-457200">
              <a:buFont typeface="+mj-lt"/>
              <a:buAutoNum type="arabicParenR"/>
            </a:pPr>
            <a:r>
              <a:rPr lang="en-US" sz="1600" b="0" dirty="0"/>
              <a:t>21/0990r0, Discussions on sensing measurement flows, Cheng Chen et. al.</a:t>
            </a:r>
          </a:p>
          <a:p>
            <a:pPr marL="457200" indent="-457200">
              <a:buFont typeface="+mj-lt"/>
              <a:buAutoNum type="arabicParenR"/>
            </a:pPr>
            <a:r>
              <a:rPr lang="en-US" sz="1600" b="0" dirty="0"/>
              <a:t>21/1015r0, Non-TB and TB measurement procedure for WLAN sensing, Dongguk Lim et. al.</a:t>
            </a:r>
          </a:p>
          <a:p>
            <a:pPr marL="457200" indent="-457200">
              <a:buFont typeface="+mj-lt"/>
              <a:buAutoNum type="arabicParenR"/>
            </a:pPr>
            <a:endParaRPr lang="en-US" sz="1600" b="0" dirty="0"/>
          </a:p>
          <a:p>
            <a:pPr marL="457200" indent="-457200">
              <a:buFont typeface="+mj-lt"/>
              <a:buAutoNum type="arabicParenR"/>
            </a:pPr>
            <a:endParaRPr lang="en-US" sz="1400" b="0" dirty="0"/>
          </a:p>
          <a:p>
            <a:pPr marL="457200" indent="-457200">
              <a:buFont typeface="+mj-lt"/>
              <a:buAutoNum type="arabicParenR"/>
            </a:pPr>
            <a:endParaRPr lang="en-US" b="0" dirty="0"/>
          </a:p>
        </p:txBody>
      </p:sp>
      <p:sp>
        <p:nvSpPr>
          <p:cNvPr id="4" name="Footer Placeholder 3"/>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12</a:t>
            </a:fld>
            <a:endParaRPr lang="en-US" altLang="en-US" dirty="0"/>
          </a:p>
        </p:txBody>
      </p:sp>
    </p:spTree>
    <p:extLst>
      <p:ext uri="{BB962C8B-B14F-4D97-AF65-F5344CB8AC3E}">
        <p14:creationId xmlns:p14="http://schemas.microsoft.com/office/powerpoint/2010/main" val="232548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2</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Overview</a:t>
            </a:r>
            <a:endParaRPr lang="en-US" sz="3600" kern="0" dirty="0"/>
          </a:p>
        </p:txBody>
      </p:sp>
      <p:sp>
        <p:nvSpPr>
          <p:cNvPr id="9" name="TextBox 8">
            <a:extLst>
              <a:ext uri="{FF2B5EF4-FFF2-40B4-BE49-F238E27FC236}">
                <a16:creationId xmlns:a16="http://schemas.microsoft.com/office/drawing/2014/main" id="{193080EF-EF8D-4874-9F1A-9AA692AEEC00}"/>
              </a:ext>
            </a:extLst>
          </p:cNvPr>
          <p:cNvSpPr txBox="1"/>
          <p:nvPr/>
        </p:nvSpPr>
        <p:spPr>
          <a:xfrm>
            <a:off x="76200" y="1295400"/>
            <a:ext cx="8915400" cy="1631216"/>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As per one Wi-Fi Chipset Market Size estimation, by the time 802.11bf standard is approved in 2024, 802.11ax is expected to have the dominant market share for sub-7 GHz Wi-Fi Chipsets. However, it is also expected that 802.11ac and 802.11n will continue to have significant share of the market, especially for low end and IOT devices. [1]</a:t>
            </a:r>
          </a:p>
        </p:txBody>
      </p:sp>
      <p:grpSp>
        <p:nvGrpSpPr>
          <p:cNvPr id="13" name="Group 12">
            <a:extLst>
              <a:ext uri="{FF2B5EF4-FFF2-40B4-BE49-F238E27FC236}">
                <a16:creationId xmlns:a16="http://schemas.microsoft.com/office/drawing/2014/main" id="{7844FF66-90AF-4510-ACC9-366A2CCA8EA5}"/>
              </a:ext>
            </a:extLst>
          </p:cNvPr>
          <p:cNvGrpSpPr/>
          <p:nvPr/>
        </p:nvGrpSpPr>
        <p:grpSpPr>
          <a:xfrm>
            <a:off x="2130425" y="2879992"/>
            <a:ext cx="5641975" cy="3568720"/>
            <a:chOff x="2130425" y="2879992"/>
            <a:chExt cx="5641975" cy="3568720"/>
          </a:xfrm>
        </p:grpSpPr>
        <p:pic>
          <p:nvPicPr>
            <p:cNvPr id="8" name="Picture 7">
              <a:extLst>
                <a:ext uri="{FF2B5EF4-FFF2-40B4-BE49-F238E27FC236}">
                  <a16:creationId xmlns:a16="http://schemas.microsoft.com/office/drawing/2014/main" id="{B5DBE4D8-5335-427A-B7AF-4CF6537F2EB1}"/>
                </a:ext>
              </a:extLst>
            </p:cNvPr>
            <p:cNvPicPr>
              <a:picLocks noChangeAspect="1"/>
            </p:cNvPicPr>
            <p:nvPr/>
          </p:nvPicPr>
          <p:blipFill>
            <a:blip r:embed="rId2"/>
            <a:stretch>
              <a:fillRect/>
            </a:stretch>
          </p:blipFill>
          <p:spPr>
            <a:xfrm>
              <a:off x="2130425" y="2879992"/>
              <a:ext cx="5641975" cy="3568720"/>
            </a:xfrm>
            <a:prstGeom prst="rect">
              <a:avLst/>
            </a:prstGeom>
          </p:spPr>
        </p:pic>
        <p:sp>
          <p:nvSpPr>
            <p:cNvPr id="4" name="Oval 3">
              <a:extLst>
                <a:ext uri="{FF2B5EF4-FFF2-40B4-BE49-F238E27FC236}">
                  <a16:creationId xmlns:a16="http://schemas.microsoft.com/office/drawing/2014/main" id="{78861BEF-92A6-4B63-9983-1143A460C99D}"/>
                </a:ext>
              </a:extLst>
            </p:cNvPr>
            <p:cNvSpPr/>
            <p:nvPr/>
          </p:nvSpPr>
          <p:spPr bwMode="auto">
            <a:xfrm>
              <a:off x="5181600" y="3733815"/>
              <a:ext cx="381000" cy="1463431"/>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9E1C14C6-A32C-40A6-A003-D59D982996F9}"/>
                </a:ext>
              </a:extLst>
            </p:cNvPr>
            <p:cNvSpPr/>
            <p:nvPr/>
          </p:nvSpPr>
          <p:spPr bwMode="auto">
            <a:xfrm>
              <a:off x="6096000" y="4572000"/>
              <a:ext cx="304800" cy="609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6" name="Straight Connector 5">
              <a:extLst>
                <a:ext uri="{FF2B5EF4-FFF2-40B4-BE49-F238E27FC236}">
                  <a16:creationId xmlns:a16="http://schemas.microsoft.com/office/drawing/2014/main" id="{52D0D5E8-D15A-4129-8A01-CFFF455AB92D}"/>
                </a:ext>
              </a:extLst>
            </p:cNvPr>
            <p:cNvCxnSpPr>
              <a:cxnSpLocks/>
            </p:cNvCxnSpPr>
            <p:nvPr/>
          </p:nvCxnSpPr>
          <p:spPr bwMode="auto">
            <a:xfrm>
              <a:off x="4953000" y="5562600"/>
              <a:ext cx="1676400" cy="0"/>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val="162480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B2A768-7DCC-44F7-9896-68C22A478546}"/>
              </a:ext>
            </a:extLst>
          </p:cNvPr>
          <p:cNvGrpSpPr/>
          <p:nvPr/>
        </p:nvGrpSpPr>
        <p:grpSpPr>
          <a:xfrm>
            <a:off x="597406" y="2286000"/>
            <a:ext cx="3606800" cy="2762310"/>
            <a:chOff x="597406" y="2851936"/>
            <a:chExt cx="3606800" cy="2762310"/>
          </a:xfrm>
        </p:grpSpPr>
        <p:pic>
          <p:nvPicPr>
            <p:cNvPr id="5" name="Picture 4">
              <a:extLst>
                <a:ext uri="{FF2B5EF4-FFF2-40B4-BE49-F238E27FC236}">
                  <a16:creationId xmlns:a16="http://schemas.microsoft.com/office/drawing/2014/main" id="{6DD57A9D-48AB-40BE-A087-1B452CA742E7}"/>
                </a:ext>
              </a:extLst>
            </p:cNvPr>
            <p:cNvPicPr>
              <a:picLocks noChangeAspect="1"/>
            </p:cNvPicPr>
            <p:nvPr/>
          </p:nvPicPr>
          <p:blipFill>
            <a:blip r:embed="rId2"/>
            <a:stretch>
              <a:fillRect/>
            </a:stretch>
          </p:blipFill>
          <p:spPr>
            <a:xfrm>
              <a:off x="597406" y="2851936"/>
              <a:ext cx="3606800" cy="2467626"/>
            </a:xfrm>
            <a:prstGeom prst="rect">
              <a:avLst/>
            </a:prstGeom>
          </p:spPr>
        </p:pic>
        <p:sp>
          <p:nvSpPr>
            <p:cNvPr id="6" name="Rectangle 5">
              <a:extLst>
                <a:ext uri="{FF2B5EF4-FFF2-40B4-BE49-F238E27FC236}">
                  <a16:creationId xmlns:a16="http://schemas.microsoft.com/office/drawing/2014/main" id="{EA57836E-C068-4BA5-B34E-2A7E3FF996DD}"/>
                </a:ext>
              </a:extLst>
            </p:cNvPr>
            <p:cNvSpPr/>
            <p:nvPr/>
          </p:nvSpPr>
          <p:spPr>
            <a:xfrm>
              <a:off x="1319680" y="5214136"/>
              <a:ext cx="2141933" cy="400110"/>
            </a:xfrm>
            <a:prstGeom prst="rect">
              <a:avLst/>
            </a:prstGeom>
          </p:spPr>
          <p:txBody>
            <a:bodyPr wrap="none">
              <a:spAutoFit/>
            </a:bodyPr>
            <a:lstStyle/>
            <a:p>
              <a:r>
                <a:rPr lang="en-US" sz="2000" u="sng" dirty="0"/>
                <a:t>Home Use case [2]</a:t>
              </a:r>
            </a:p>
          </p:txBody>
        </p:sp>
      </p:grpSp>
      <p:grpSp>
        <p:nvGrpSpPr>
          <p:cNvPr id="12" name="Group 11">
            <a:extLst>
              <a:ext uri="{FF2B5EF4-FFF2-40B4-BE49-F238E27FC236}">
                <a16:creationId xmlns:a16="http://schemas.microsoft.com/office/drawing/2014/main" id="{E5240C24-653B-4483-87B9-34283EB69D2E}"/>
              </a:ext>
            </a:extLst>
          </p:cNvPr>
          <p:cNvGrpSpPr/>
          <p:nvPr/>
        </p:nvGrpSpPr>
        <p:grpSpPr>
          <a:xfrm>
            <a:off x="5492352" y="2209800"/>
            <a:ext cx="3350420" cy="2795274"/>
            <a:chOff x="5492352" y="2787385"/>
            <a:chExt cx="3350420" cy="2795274"/>
          </a:xfrm>
        </p:grpSpPr>
        <p:pic>
          <p:nvPicPr>
            <p:cNvPr id="9" name="Picture 8">
              <a:extLst>
                <a:ext uri="{FF2B5EF4-FFF2-40B4-BE49-F238E27FC236}">
                  <a16:creationId xmlns:a16="http://schemas.microsoft.com/office/drawing/2014/main" id="{9F782BC3-C0C3-446B-8E68-64C089A896A8}"/>
                </a:ext>
              </a:extLst>
            </p:cNvPr>
            <p:cNvPicPr>
              <a:picLocks noChangeAspect="1"/>
            </p:cNvPicPr>
            <p:nvPr/>
          </p:nvPicPr>
          <p:blipFill>
            <a:blip r:embed="rId3"/>
            <a:stretch>
              <a:fillRect/>
            </a:stretch>
          </p:blipFill>
          <p:spPr>
            <a:xfrm>
              <a:off x="5492352" y="2787385"/>
              <a:ext cx="3350420" cy="2395164"/>
            </a:xfrm>
            <a:prstGeom prst="rect">
              <a:avLst/>
            </a:prstGeom>
          </p:spPr>
        </p:pic>
        <p:sp>
          <p:nvSpPr>
            <p:cNvPr id="10" name="Rectangle 9">
              <a:extLst>
                <a:ext uri="{FF2B5EF4-FFF2-40B4-BE49-F238E27FC236}">
                  <a16:creationId xmlns:a16="http://schemas.microsoft.com/office/drawing/2014/main" id="{E770168B-9CCD-4F4C-B1FD-EDBFFE6EB4B6}"/>
                </a:ext>
              </a:extLst>
            </p:cNvPr>
            <p:cNvSpPr/>
            <p:nvPr/>
          </p:nvSpPr>
          <p:spPr>
            <a:xfrm>
              <a:off x="5791200" y="5182549"/>
              <a:ext cx="2566728" cy="400110"/>
            </a:xfrm>
            <a:prstGeom prst="rect">
              <a:avLst/>
            </a:prstGeom>
          </p:spPr>
          <p:txBody>
            <a:bodyPr wrap="none">
              <a:spAutoFit/>
            </a:bodyPr>
            <a:lstStyle/>
            <a:p>
              <a:r>
                <a:rPr lang="en-US" sz="2000" u="sng" dirty="0"/>
                <a:t>Enterprise Use case [3]</a:t>
              </a:r>
            </a:p>
          </p:txBody>
        </p:sp>
      </p:grpSp>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3</a:t>
            </a:fld>
            <a:endParaRPr lang="en-US" altLang="en-US" dirty="0"/>
          </a:p>
        </p:txBody>
      </p:sp>
      <p:sp>
        <p:nvSpPr>
          <p:cNvPr id="7" name="Title 1"/>
          <p:cNvSpPr txBox="1">
            <a:spLocks/>
          </p:cNvSpPr>
          <p:nvPr/>
        </p:nvSpPr>
        <p:spPr>
          <a:xfrm>
            <a:off x="0" y="609600"/>
            <a:ext cx="9039666" cy="573087"/>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Discussion </a:t>
            </a:r>
            <a:endParaRPr lang="en-US" sz="3600" kern="0" dirty="0"/>
          </a:p>
        </p:txBody>
      </p:sp>
      <p:sp>
        <p:nvSpPr>
          <p:cNvPr id="8" name="TextBox 7">
            <a:extLst>
              <a:ext uri="{FF2B5EF4-FFF2-40B4-BE49-F238E27FC236}">
                <a16:creationId xmlns:a16="http://schemas.microsoft.com/office/drawing/2014/main" id="{57905B1E-F5EE-4902-B440-BB2C3BACB69C}"/>
              </a:ext>
            </a:extLst>
          </p:cNvPr>
          <p:cNvSpPr txBox="1"/>
          <p:nvPr/>
        </p:nvSpPr>
        <p:spPr>
          <a:xfrm>
            <a:off x="76200" y="1219200"/>
            <a:ext cx="8963465" cy="1200329"/>
          </a:xfrm>
          <a:prstGeom prst="rect">
            <a:avLst/>
          </a:prstGeom>
          <a:noFill/>
        </p:spPr>
        <p:txBody>
          <a:bodyPr wrap="square" rtlCol="0">
            <a:spAutoFit/>
          </a:bodyPr>
          <a:lstStyle/>
          <a:p>
            <a:pPr marL="342900" indent="-342900">
              <a:buFont typeface="Wingdings" panose="05000000000000000000" pitchFamily="2" charset="2"/>
              <a:buChar char="q"/>
            </a:pPr>
            <a:r>
              <a:rPr lang="en-US" sz="1800" dirty="0"/>
              <a:t>Many sub-7 GHz WLAN Sensing use cases, especially those categorized as Room Sensing in [4] involves IOT devices (e.g., TV sets, smart home appliances such as Washing machines, Refrigerators, Air conditioners etc., Wi-Fi enabled vending machines etc.) to perform sensing measurement.</a:t>
            </a:r>
          </a:p>
        </p:txBody>
      </p:sp>
      <p:sp>
        <p:nvSpPr>
          <p:cNvPr id="13" name="TextBox 12">
            <a:extLst>
              <a:ext uri="{FF2B5EF4-FFF2-40B4-BE49-F238E27FC236}">
                <a16:creationId xmlns:a16="http://schemas.microsoft.com/office/drawing/2014/main" id="{521622AB-8969-49C6-B44E-F405D1F88A5A}"/>
              </a:ext>
            </a:extLst>
          </p:cNvPr>
          <p:cNvSpPr txBox="1"/>
          <p:nvPr/>
        </p:nvSpPr>
        <p:spPr>
          <a:xfrm>
            <a:off x="76200" y="5029200"/>
            <a:ext cx="8963465" cy="1477328"/>
          </a:xfrm>
          <a:prstGeom prst="rect">
            <a:avLst/>
          </a:prstGeom>
          <a:noFill/>
        </p:spPr>
        <p:txBody>
          <a:bodyPr wrap="square" rtlCol="0">
            <a:spAutoFit/>
          </a:bodyPr>
          <a:lstStyle/>
          <a:p>
            <a:pPr marL="342900" indent="-342900">
              <a:buFont typeface="Wingdings" panose="05000000000000000000" pitchFamily="2" charset="2"/>
              <a:buChar char="q"/>
            </a:pPr>
            <a:r>
              <a:rPr lang="en-US" sz="1800" dirty="0"/>
              <a:t>Many of these devices have comparatively long shelf lives and hence we can expect legacy WLAN devices (11ac in 5 GHz band, 11n in 2.4/5 GHz bands) to be part of the WLAN Sensing eco system for a good number of years.</a:t>
            </a:r>
          </a:p>
          <a:p>
            <a:pPr marL="342900" indent="-342900">
              <a:buFont typeface="Wingdings" panose="05000000000000000000" pitchFamily="2" charset="2"/>
              <a:buChar char="q"/>
            </a:pPr>
            <a:r>
              <a:rPr lang="en-US" sz="1800" dirty="0"/>
              <a:t>Support of 11bf on 802.11 devices with legacy PHYs will encourage earlier and wider adoption of standardized WLAN Sensing.</a:t>
            </a:r>
          </a:p>
        </p:txBody>
      </p:sp>
    </p:spTree>
    <p:extLst>
      <p:ext uri="{BB962C8B-B14F-4D97-AF65-F5344CB8AC3E}">
        <p14:creationId xmlns:p14="http://schemas.microsoft.com/office/powerpoint/2010/main" val="6576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4</a:t>
            </a:fld>
            <a:endParaRPr lang="en-US" altLang="en-US" dirty="0"/>
          </a:p>
        </p:txBody>
      </p:sp>
      <p:sp>
        <p:nvSpPr>
          <p:cNvPr id="7" name="Title 1"/>
          <p:cNvSpPr txBox="1">
            <a:spLocks/>
          </p:cNvSpPr>
          <p:nvPr/>
        </p:nvSpPr>
        <p:spPr>
          <a:xfrm>
            <a:off x="0" y="609600"/>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Background</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457200" y="1219200"/>
            <a:ext cx="8305799" cy="5324535"/>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As per the 11bf PAR [5], the 11bf modification are limited to the MAC layer and PHY service interfaces for the sub-7 GHz.</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The 11bf MAC modifications currently being discussed, e.g., Sensing Discovery, Sensing Setup, basic Sensing Measurements can be considered upper MAC modifications, which are typically implemented in software/firmware (i.e., not implemented in hardware).</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This means, legacy sub-7 GHz devices could be upgraded with 11bf modifications either during factory installations or even post-deployment through firmware updates and/or patches, which are very common these days.</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While the 11bf PAR also requires backward compatibility and coexistence with legacy IEEE 802.11 devices operating in the same band for data communication, it is not clear from the 11bf PAR whether 11bf supports participation of legacy devices in WLAN Sensing.</a:t>
            </a:r>
            <a:endParaRPr lang="en-US" sz="2400" dirty="0"/>
          </a:p>
        </p:txBody>
      </p:sp>
    </p:spTree>
    <p:extLst>
      <p:ext uri="{BB962C8B-B14F-4D97-AF65-F5344CB8AC3E}">
        <p14:creationId xmlns:p14="http://schemas.microsoft.com/office/powerpoint/2010/main" val="118405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5</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Proposal </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4708981"/>
          </a:xfrm>
          <a:prstGeom prst="rect">
            <a:avLst/>
          </a:prstGeom>
          <a:noFill/>
        </p:spPr>
        <p:txBody>
          <a:bodyPr wrap="square" rtlCol="0">
            <a:spAutoFit/>
          </a:bodyPr>
          <a:lstStyle/>
          <a:p>
            <a:pPr marL="447675" lvl="0" indent="-447675">
              <a:buFont typeface="Wingdings" panose="05000000000000000000" pitchFamily="2" charset="2"/>
              <a:buChar char="q"/>
            </a:pPr>
            <a:r>
              <a:rPr lang="en-US" sz="2800" dirty="0"/>
              <a:t>11bf shall ensure at least one mode of operation in which </a:t>
            </a:r>
            <a:r>
              <a:rPr lang="en-US" sz="2800" b="1" dirty="0"/>
              <a:t>11bf can be supported on devices with legacy PHYs</a:t>
            </a:r>
            <a:r>
              <a:rPr lang="en-US" sz="2800" dirty="0"/>
              <a:t> (11n, 11ac) and they can participate in WLAN Sensing.</a:t>
            </a:r>
          </a:p>
          <a:p>
            <a:pPr lvl="1"/>
            <a:endParaRPr lang="en-US" sz="2400" dirty="0"/>
          </a:p>
          <a:p>
            <a:pPr marL="904875" lvl="1" indent="-447675">
              <a:buFont typeface="Wingdings" panose="05000000000000000000" pitchFamily="2" charset="2"/>
              <a:buChar char="§"/>
            </a:pPr>
            <a:r>
              <a:rPr lang="en-US" sz="2400" dirty="0"/>
              <a:t>This requires that 11bf features that assume newer PHY (e.g., HE/EHT PHY, 11az PHY enhancements like secure LTFs) shall not be mandatory for 11bf.</a:t>
            </a:r>
          </a:p>
          <a:p>
            <a:pPr marL="904875" lvl="1" indent="-447675">
              <a:buFont typeface="Wingdings" panose="05000000000000000000" pitchFamily="2" charset="2"/>
              <a:buChar char="§"/>
            </a:pPr>
            <a:endParaRPr lang="en-US" sz="2400" dirty="0"/>
          </a:p>
          <a:p>
            <a:pPr marL="904875" lvl="1" indent="-447675">
              <a:buFont typeface="Wingdings" panose="05000000000000000000" pitchFamily="2" charset="2"/>
              <a:buChar char="§"/>
            </a:pPr>
            <a:endParaRPr lang="en-US" sz="2400" dirty="0"/>
          </a:p>
          <a:p>
            <a:r>
              <a:rPr lang="en-US" sz="2400" dirty="0"/>
              <a:t>Note: There are numerous examples of existing CSI based Wi-Fi sensing solutions that use 11n, 11ac devices; however, they may not be capable of interoperating. [6]</a:t>
            </a:r>
          </a:p>
        </p:txBody>
      </p:sp>
    </p:spTree>
    <p:extLst>
      <p:ext uri="{BB962C8B-B14F-4D97-AF65-F5344CB8AC3E}">
        <p14:creationId xmlns:p14="http://schemas.microsoft.com/office/powerpoint/2010/main" val="4444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6</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Possible impact on 11bf</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461665"/>
          </a:xfrm>
          <a:prstGeom prst="rect">
            <a:avLst/>
          </a:prstGeom>
          <a:noFill/>
        </p:spPr>
        <p:txBody>
          <a:bodyPr wrap="square" rtlCol="0">
            <a:spAutoFit/>
          </a:bodyPr>
          <a:lstStyle/>
          <a:p>
            <a:pPr marL="447675" lvl="0" indent="-447675">
              <a:buFont typeface="Wingdings" panose="05000000000000000000" pitchFamily="2" charset="2"/>
              <a:buChar char="q"/>
            </a:pPr>
            <a:r>
              <a:rPr lang="en-US" sz="2400" dirty="0"/>
              <a:t>The following phases are being considered for 11bf. [7]</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6</a:t>
            </a:fld>
            <a:endParaRPr lang="en-US" dirty="0"/>
          </a:p>
        </p:txBody>
      </p:sp>
      <p:sp>
        <p:nvSpPr>
          <p:cNvPr id="8" name="Rounded Rectangle 4">
            <a:extLst>
              <a:ext uri="{FF2B5EF4-FFF2-40B4-BE49-F238E27FC236}">
                <a16:creationId xmlns:a16="http://schemas.microsoft.com/office/drawing/2014/main" id="{50EF68B6-EFD1-4BCC-AA7E-4ECCF202B9BD}"/>
              </a:ext>
            </a:extLst>
          </p:cNvPr>
          <p:cNvSpPr/>
          <p:nvPr/>
        </p:nvSpPr>
        <p:spPr>
          <a:xfrm>
            <a:off x="207603" y="2276872"/>
            <a:ext cx="1080120" cy="64380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Sensing Initiator</a:t>
            </a:r>
          </a:p>
        </p:txBody>
      </p:sp>
      <p:sp>
        <p:nvSpPr>
          <p:cNvPr id="9" name="Rounded Rectangle 5">
            <a:extLst>
              <a:ext uri="{FF2B5EF4-FFF2-40B4-BE49-F238E27FC236}">
                <a16:creationId xmlns:a16="http://schemas.microsoft.com/office/drawing/2014/main" id="{9E5BF168-5E5E-42CE-8B28-091F2A9B3572}"/>
              </a:ext>
            </a:extLst>
          </p:cNvPr>
          <p:cNvSpPr/>
          <p:nvPr/>
        </p:nvSpPr>
        <p:spPr>
          <a:xfrm>
            <a:off x="2832209" y="2276872"/>
            <a:ext cx="1080120" cy="64162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Sensing Responder</a:t>
            </a:r>
          </a:p>
        </p:txBody>
      </p:sp>
      <p:cxnSp>
        <p:nvCxnSpPr>
          <p:cNvPr id="10" name="Straight Connector 9">
            <a:extLst>
              <a:ext uri="{FF2B5EF4-FFF2-40B4-BE49-F238E27FC236}">
                <a16:creationId xmlns:a16="http://schemas.microsoft.com/office/drawing/2014/main" id="{9E0D2F39-6239-4854-A09C-765FE1FDBCA8}"/>
              </a:ext>
            </a:extLst>
          </p:cNvPr>
          <p:cNvCxnSpPr>
            <a:cxnSpLocks/>
            <a:stCxn id="8" idx="2"/>
          </p:cNvCxnSpPr>
          <p:nvPr/>
        </p:nvCxnSpPr>
        <p:spPr>
          <a:xfrm flipH="1">
            <a:off x="665819" y="2920676"/>
            <a:ext cx="81844" cy="324400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7AEE39-615E-44F7-91C7-35DA9E11DBC4}"/>
              </a:ext>
            </a:extLst>
          </p:cNvPr>
          <p:cNvCxnSpPr>
            <a:cxnSpLocks/>
          </p:cNvCxnSpPr>
          <p:nvPr/>
        </p:nvCxnSpPr>
        <p:spPr>
          <a:xfrm>
            <a:off x="3313173" y="2867721"/>
            <a:ext cx="0" cy="32969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9">
            <a:extLst>
              <a:ext uri="{FF2B5EF4-FFF2-40B4-BE49-F238E27FC236}">
                <a16:creationId xmlns:a16="http://schemas.microsoft.com/office/drawing/2014/main" id="{8BE271D5-768E-40F9-A543-EE4206D146F5}"/>
              </a:ext>
            </a:extLst>
          </p:cNvPr>
          <p:cNvSpPr/>
          <p:nvPr/>
        </p:nvSpPr>
        <p:spPr>
          <a:xfrm>
            <a:off x="86321" y="3687148"/>
            <a:ext cx="3893572" cy="444857"/>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Negotiation</a:t>
            </a:r>
          </a:p>
        </p:txBody>
      </p:sp>
      <p:sp>
        <p:nvSpPr>
          <p:cNvPr id="13" name="Rounded Rectangle 12">
            <a:extLst>
              <a:ext uri="{FF2B5EF4-FFF2-40B4-BE49-F238E27FC236}">
                <a16:creationId xmlns:a16="http://schemas.microsoft.com/office/drawing/2014/main" id="{87948867-DE3C-4106-9C5D-3F9494654C5D}"/>
              </a:ext>
            </a:extLst>
          </p:cNvPr>
          <p:cNvSpPr/>
          <p:nvPr/>
        </p:nvSpPr>
        <p:spPr>
          <a:xfrm>
            <a:off x="88620" y="4400307"/>
            <a:ext cx="3813302" cy="625927"/>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Measurement exchange</a:t>
            </a:r>
            <a:endParaRPr lang="en-US" sz="1100" dirty="0"/>
          </a:p>
        </p:txBody>
      </p:sp>
      <p:sp>
        <p:nvSpPr>
          <p:cNvPr id="14" name="Rounded Rectangle 16">
            <a:extLst>
              <a:ext uri="{FF2B5EF4-FFF2-40B4-BE49-F238E27FC236}">
                <a16:creationId xmlns:a16="http://schemas.microsoft.com/office/drawing/2014/main" id="{0099C50D-ACCE-4CC5-B214-99B16B89596D}"/>
              </a:ext>
            </a:extLst>
          </p:cNvPr>
          <p:cNvSpPr/>
          <p:nvPr/>
        </p:nvSpPr>
        <p:spPr>
          <a:xfrm>
            <a:off x="74636" y="5294536"/>
            <a:ext cx="3893572" cy="444857"/>
          </a:xfrm>
          <a:prstGeom prst="roundRect">
            <a:avLst/>
          </a:prstGeom>
          <a:solidFill>
            <a:srgbClr val="F0C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Teardown</a:t>
            </a:r>
            <a:endParaRPr lang="en-US" sz="1100" dirty="0"/>
          </a:p>
        </p:txBody>
      </p:sp>
      <p:sp>
        <p:nvSpPr>
          <p:cNvPr id="15" name="Rounded Rectangle 9">
            <a:extLst>
              <a:ext uri="{FF2B5EF4-FFF2-40B4-BE49-F238E27FC236}">
                <a16:creationId xmlns:a16="http://schemas.microsoft.com/office/drawing/2014/main" id="{8DDB5240-FC4C-4B16-898F-EB9ECC840278}"/>
              </a:ext>
            </a:extLst>
          </p:cNvPr>
          <p:cNvSpPr/>
          <p:nvPr/>
        </p:nvSpPr>
        <p:spPr>
          <a:xfrm>
            <a:off x="74636" y="3064485"/>
            <a:ext cx="3893572" cy="444857"/>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Discovery</a:t>
            </a:r>
          </a:p>
        </p:txBody>
      </p:sp>
      <p:sp>
        <p:nvSpPr>
          <p:cNvPr id="16" name="Right Brace 15">
            <a:extLst>
              <a:ext uri="{FF2B5EF4-FFF2-40B4-BE49-F238E27FC236}">
                <a16:creationId xmlns:a16="http://schemas.microsoft.com/office/drawing/2014/main" id="{B98EA8DF-EC3D-4913-978E-439BFF33CC0B}"/>
              </a:ext>
            </a:extLst>
          </p:cNvPr>
          <p:cNvSpPr/>
          <p:nvPr/>
        </p:nvSpPr>
        <p:spPr bwMode="auto">
          <a:xfrm>
            <a:off x="3990752" y="3633239"/>
            <a:ext cx="247486" cy="210889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8" name="TextBox 17">
            <a:extLst>
              <a:ext uri="{FF2B5EF4-FFF2-40B4-BE49-F238E27FC236}">
                <a16:creationId xmlns:a16="http://schemas.microsoft.com/office/drawing/2014/main" id="{D2BF1FF5-B782-4C26-9A73-CF2E12EFC00A}"/>
              </a:ext>
            </a:extLst>
          </p:cNvPr>
          <p:cNvSpPr txBox="1"/>
          <p:nvPr/>
        </p:nvSpPr>
        <p:spPr>
          <a:xfrm>
            <a:off x="4192611" y="4456852"/>
            <a:ext cx="710451" cy="461665"/>
          </a:xfrm>
          <a:prstGeom prst="rect">
            <a:avLst/>
          </a:prstGeom>
          <a:noFill/>
        </p:spPr>
        <p:txBody>
          <a:bodyPr wrap="none" rtlCol="0">
            <a:spAutoFit/>
          </a:bodyPr>
          <a:lstStyle/>
          <a:p>
            <a:r>
              <a:rPr lang="en-US" dirty="0"/>
              <a:t>Sensing </a:t>
            </a:r>
          </a:p>
          <a:p>
            <a:r>
              <a:rPr lang="en-US" dirty="0"/>
              <a:t>session</a:t>
            </a:r>
          </a:p>
        </p:txBody>
      </p:sp>
      <p:sp>
        <p:nvSpPr>
          <p:cNvPr id="19" name="TextBox 18">
            <a:extLst>
              <a:ext uri="{FF2B5EF4-FFF2-40B4-BE49-F238E27FC236}">
                <a16:creationId xmlns:a16="http://schemas.microsoft.com/office/drawing/2014/main" id="{08815B2F-B57A-4F05-BB5E-5FC2858E705E}"/>
              </a:ext>
            </a:extLst>
          </p:cNvPr>
          <p:cNvSpPr txBox="1"/>
          <p:nvPr/>
        </p:nvSpPr>
        <p:spPr>
          <a:xfrm>
            <a:off x="4449172" y="2102054"/>
            <a:ext cx="4672147" cy="2862322"/>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Discovery, Negotiation and Teardown are performed in the MAC layer and can be performed over any supported PHY.</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Measurement phase is PHY dependent, and some considerations/restrictions may be required for devices with legacy PHYs.</a:t>
            </a:r>
          </a:p>
        </p:txBody>
      </p:sp>
    </p:spTree>
    <p:extLst>
      <p:ext uri="{BB962C8B-B14F-4D97-AF65-F5344CB8AC3E}">
        <p14:creationId xmlns:p14="http://schemas.microsoft.com/office/powerpoint/2010/main" val="21429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7</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1169551"/>
          </a:xfrm>
          <a:prstGeom prst="rect">
            <a:avLst/>
          </a:prstGeom>
          <a:noFill/>
        </p:spPr>
        <p:txBody>
          <a:bodyPr wrap="square" rtlCol="0">
            <a:spAutoFit/>
          </a:bodyPr>
          <a:lstStyle/>
          <a:p>
            <a:pPr marL="447675" lvl="0" indent="-447675">
              <a:buFont typeface="Wingdings" panose="05000000000000000000" pitchFamily="2" charset="2"/>
              <a:buChar char="q"/>
            </a:pPr>
            <a:r>
              <a:rPr lang="en-US" sz="2400" dirty="0"/>
              <a:t>Some possible configurations for Sensing measurements are given in [8]:</a:t>
            </a:r>
          </a:p>
          <a:p>
            <a:pPr marL="800100" lvl="1" indent="-342900">
              <a:buFont typeface="Wingdings" panose="05000000000000000000" pitchFamily="2" charset="2"/>
              <a:buChar char="§"/>
            </a:pPr>
            <a:r>
              <a:rPr lang="en-US" sz="2200" u="sng" dirty="0"/>
              <a:t>Configuration 1</a:t>
            </a:r>
            <a:r>
              <a:rPr lang="en-US" sz="2200" dirty="0"/>
              <a:t>: STA that uses the measurements obtains them itself. </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7</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029200"/>
            <a:ext cx="8954480" cy="1477328"/>
          </a:xfrm>
          <a:prstGeom prst="rect">
            <a:avLst/>
          </a:prstGeom>
          <a:noFill/>
        </p:spPr>
        <p:txBody>
          <a:bodyPr wrap="square" rtlCol="0">
            <a:spAutoFit/>
          </a:bodyPr>
          <a:lstStyle/>
          <a:p>
            <a:pPr marL="447675" lvl="0" indent="-447675">
              <a:buFont typeface="Wingdings" panose="05000000000000000000" pitchFamily="2" charset="2"/>
              <a:buChar char="q"/>
            </a:pPr>
            <a:r>
              <a:rPr lang="en-US" sz="1800" dirty="0"/>
              <a:t>Upon receiving a Request frame from the Sensing Initiator, STA transmits a NDP frame that is used by the Initiator to perform sensing measurement.</a:t>
            </a:r>
          </a:p>
          <a:p>
            <a:pPr marL="447675" lvl="0" indent="-447675">
              <a:buFont typeface="Wingdings" panose="05000000000000000000" pitchFamily="2" charset="2"/>
              <a:buChar char="q"/>
            </a:pPr>
            <a:r>
              <a:rPr lang="en-US" sz="1800" dirty="0"/>
              <a:t>Legacy devices need to support reception of Request frame.</a:t>
            </a:r>
          </a:p>
          <a:p>
            <a:pPr marL="447675" indent="-447675">
              <a:buFont typeface="Wingdings" panose="05000000000000000000" pitchFamily="2" charset="2"/>
              <a:buChar char="q"/>
            </a:pPr>
            <a:r>
              <a:rPr lang="en-US" sz="1800" dirty="0"/>
              <a:t>For simplicity, one Request frame may solicit a single NDP.</a:t>
            </a:r>
          </a:p>
          <a:p>
            <a:r>
              <a:rPr lang="en-US" sz="1800" dirty="0"/>
              <a:t>Note: Alternatives to Request frame may also be possible, e.g., timer based NDP transmissions.</a:t>
            </a:r>
          </a:p>
        </p:txBody>
      </p:sp>
      <p:pic>
        <p:nvPicPr>
          <p:cNvPr id="5" name="Picture 4">
            <a:extLst>
              <a:ext uri="{FF2B5EF4-FFF2-40B4-BE49-F238E27FC236}">
                <a16:creationId xmlns:a16="http://schemas.microsoft.com/office/drawing/2014/main" id="{8D52542F-0027-490B-A01A-5A58149B6445}"/>
              </a:ext>
            </a:extLst>
          </p:cNvPr>
          <p:cNvPicPr>
            <a:picLocks noChangeAspect="1"/>
          </p:cNvPicPr>
          <p:nvPr/>
        </p:nvPicPr>
        <p:blipFill>
          <a:blip r:embed="rId2"/>
          <a:stretch>
            <a:fillRect/>
          </a:stretch>
        </p:blipFill>
        <p:spPr>
          <a:xfrm>
            <a:off x="457199" y="2665412"/>
            <a:ext cx="7542249" cy="2514083"/>
          </a:xfrm>
          <a:prstGeom prst="rect">
            <a:avLst/>
          </a:prstGeom>
        </p:spPr>
      </p:pic>
    </p:spTree>
    <p:extLst>
      <p:ext uri="{BB962C8B-B14F-4D97-AF65-F5344CB8AC3E}">
        <p14:creationId xmlns:p14="http://schemas.microsoft.com/office/powerpoint/2010/main" val="221923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8</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769441"/>
          </a:xfrm>
          <a:prstGeom prst="rect">
            <a:avLst/>
          </a:prstGeom>
          <a:noFill/>
        </p:spPr>
        <p:txBody>
          <a:bodyPr wrap="square" rtlCol="0">
            <a:spAutoFit/>
          </a:bodyPr>
          <a:lstStyle/>
          <a:p>
            <a:pPr marL="342900" indent="-342900">
              <a:buFont typeface="Wingdings" panose="05000000000000000000" pitchFamily="2" charset="2"/>
              <a:buChar char="§"/>
            </a:pPr>
            <a:r>
              <a:rPr lang="en-US" sz="2200" u="sng" dirty="0"/>
              <a:t>Configuration 2</a:t>
            </a:r>
            <a:r>
              <a:rPr lang="en-US" sz="2200" dirty="0"/>
              <a:t>: STA that uses the measurements obtains them through reporting. </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8</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181600"/>
            <a:ext cx="8777152" cy="1015663"/>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Legacy Sounding protocols can be reused for this configuration. Sensing Initiator obtains sensing measurement based on the feedback from Sensing Responders.</a:t>
            </a:r>
          </a:p>
        </p:txBody>
      </p:sp>
      <p:pic>
        <p:nvPicPr>
          <p:cNvPr id="9" name="Picture 8">
            <a:extLst>
              <a:ext uri="{FF2B5EF4-FFF2-40B4-BE49-F238E27FC236}">
                <a16:creationId xmlns:a16="http://schemas.microsoft.com/office/drawing/2014/main" id="{1A426D23-CB46-431E-BA7E-6BD978A16B82}"/>
              </a:ext>
            </a:extLst>
          </p:cNvPr>
          <p:cNvPicPr>
            <a:picLocks noChangeAspect="1"/>
          </p:cNvPicPr>
          <p:nvPr/>
        </p:nvPicPr>
        <p:blipFill>
          <a:blip r:embed="rId2"/>
          <a:stretch>
            <a:fillRect/>
          </a:stretch>
        </p:blipFill>
        <p:spPr>
          <a:xfrm>
            <a:off x="304799" y="2027754"/>
            <a:ext cx="8659757" cy="2925245"/>
          </a:xfrm>
          <a:prstGeom prst="rect">
            <a:avLst/>
          </a:prstGeom>
        </p:spPr>
      </p:pic>
    </p:spTree>
    <p:extLst>
      <p:ext uri="{BB962C8B-B14F-4D97-AF65-F5344CB8AC3E}">
        <p14:creationId xmlns:p14="http://schemas.microsoft.com/office/powerpoint/2010/main" val="336696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9</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769441"/>
          </a:xfrm>
          <a:prstGeom prst="rect">
            <a:avLst/>
          </a:prstGeom>
          <a:noFill/>
        </p:spPr>
        <p:txBody>
          <a:bodyPr wrap="square" rtlCol="0">
            <a:spAutoFit/>
          </a:bodyPr>
          <a:lstStyle/>
          <a:p>
            <a:pPr marL="342900" indent="-342900">
              <a:buFont typeface="Wingdings" panose="05000000000000000000" pitchFamily="2" charset="2"/>
              <a:buChar char="§"/>
            </a:pPr>
            <a:r>
              <a:rPr lang="en-US" sz="2200" dirty="0"/>
              <a:t>Other hybrid configurations may also be possible, for example the Non-TB sounding procedure discussed in [9], [10].</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9</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181600"/>
            <a:ext cx="8777152" cy="1323439"/>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TB based procedures may not be suitable for devices with legacy PHYs due to the lack of support for OFDMA.</a:t>
            </a:r>
          </a:p>
          <a:p>
            <a:pPr marL="447675" lvl="0" indent="-447675">
              <a:buFont typeface="Wingdings" panose="05000000000000000000" pitchFamily="2" charset="2"/>
              <a:buChar char="q"/>
            </a:pPr>
            <a:r>
              <a:rPr lang="en-US" sz="2000" dirty="0"/>
              <a:t>NOTE - All these frame sequence are only examples and subject to further discussions.</a:t>
            </a:r>
          </a:p>
        </p:txBody>
      </p:sp>
      <p:pic>
        <p:nvPicPr>
          <p:cNvPr id="4" name="Picture 3">
            <a:extLst>
              <a:ext uri="{FF2B5EF4-FFF2-40B4-BE49-F238E27FC236}">
                <a16:creationId xmlns:a16="http://schemas.microsoft.com/office/drawing/2014/main" id="{B4958220-B448-463C-837D-396839EAEBAB}"/>
              </a:ext>
            </a:extLst>
          </p:cNvPr>
          <p:cNvPicPr>
            <a:picLocks noChangeAspect="1"/>
          </p:cNvPicPr>
          <p:nvPr/>
        </p:nvPicPr>
        <p:blipFill>
          <a:blip r:embed="rId2"/>
          <a:stretch>
            <a:fillRect/>
          </a:stretch>
        </p:blipFill>
        <p:spPr>
          <a:xfrm>
            <a:off x="113320" y="2133600"/>
            <a:ext cx="8757017" cy="2646005"/>
          </a:xfrm>
          <a:prstGeom prst="rect">
            <a:avLst/>
          </a:prstGeom>
        </p:spPr>
      </p:pic>
    </p:spTree>
    <p:extLst>
      <p:ext uri="{BB962C8B-B14F-4D97-AF65-F5344CB8AC3E}">
        <p14:creationId xmlns:p14="http://schemas.microsoft.com/office/powerpoint/2010/main" val="345953443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E8296836C39494297FB4CD847280E05" ma:contentTypeVersion="10" ma:contentTypeDescription="新しいドキュメントを作成します。" ma:contentTypeScope="" ma:versionID="aa6a9813a18063a90b33ec9c2b4328df">
  <xsd:schema xmlns:xsd="http://www.w3.org/2001/XMLSchema" xmlns:xs="http://www.w3.org/2001/XMLSchema" xmlns:p="http://schemas.microsoft.com/office/2006/metadata/properties" xmlns:ns2="5a0e02d0-dbbe-454c-bf16-36e0337fafec" xmlns:ns3="f2d91d1f-eabb-41c4-8bb7-ac90c0463bd8" targetNamespace="http://schemas.microsoft.com/office/2006/metadata/properties" ma:root="true" ma:fieldsID="73a17917ff69c6ef9059887d6e67dfcc" ns2:_="" ns3:_="">
    <xsd:import namespace="5a0e02d0-dbbe-454c-bf16-36e0337fafec"/>
    <xsd:import namespace="f2d91d1f-eabb-41c4-8bb7-ac90c0463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0e02d0-dbbe-454c-bf16-36e0337fa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91d1f-eabb-41c4-8bb7-ac90c0463bd8"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92D7AE-C8F1-43F8-B6BC-639C15D7E053}">
  <ds:schemaRefs>
    <ds:schemaRef ds:uri="http://schemas.microsoft.com/sharepoint/v3/contenttype/forms"/>
  </ds:schemaRefs>
</ds:datastoreItem>
</file>

<file path=customXml/itemProps2.xml><?xml version="1.0" encoding="utf-8"?>
<ds:datastoreItem xmlns:ds="http://schemas.openxmlformats.org/officeDocument/2006/customXml" ds:itemID="{9978978F-F6D7-4129-B442-0E18779A6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0e02d0-dbbe-454c-bf16-36e0337fafec"/>
    <ds:schemaRef ds:uri="f2d91d1f-eabb-41c4-8bb7-ac90c0463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165581-A783-43E1-8506-5F12B1AFCD2C}">
  <ds:schemaRefs>
    <ds:schemaRef ds:uri="f2d91d1f-eabb-41c4-8bb7-ac90c0463bd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5a0e02d0-dbbe-454c-bf16-36e0337faf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802-11-Submission</Template>
  <TotalTime>42362</TotalTime>
  <Words>1116</Words>
  <Application>Microsoft Office PowerPoint</Application>
  <PresentationFormat>On-screen Show (4:3)</PresentationFormat>
  <Paragraphs>123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Wingdings</vt:lpstr>
      <vt:lpstr>802-11-Submission</vt:lpstr>
      <vt:lpstr>Legacy Support in 11bf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Panasonic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dc:title>
  <dc:creator>Rojan Chitrakar</dc:creator>
  <cp:lastModifiedBy>Rojan Chitrakar</cp:lastModifiedBy>
  <cp:revision>257</cp:revision>
  <cp:lastPrinted>2014-11-04T15:04:57Z</cp:lastPrinted>
  <dcterms:created xsi:type="dcterms:W3CDTF">2007-04-17T18:10:23Z</dcterms:created>
  <dcterms:modified xsi:type="dcterms:W3CDTF">2021-07-10T07:45:26Z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sflag">
    <vt:lpwstr>1431634268</vt:lpwstr>
  </property>
  <property fmtid="{D5CDD505-2E9C-101B-9397-08002B2CF9AE}" pid="27" name="_NewReviewCycle">
    <vt:lpwstr/>
  </property>
  <property fmtid="{D5CDD505-2E9C-101B-9397-08002B2CF9AE}" pid="28" name="ContentTypeId">
    <vt:lpwstr>0x0101009E8296836C39494297FB4CD847280E05</vt:lpwstr>
  </property>
</Properties>
</file>