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76" r:id="rId4"/>
    <p:sldId id="269" r:id="rId5"/>
    <p:sldId id="271" r:id="rId6"/>
    <p:sldId id="270" r:id="rId7"/>
    <p:sldId id="272" r:id="rId8"/>
    <p:sldId id="273" r:id="rId9"/>
    <p:sldId id="274" r:id="rId10"/>
    <p:sldId id="277" r:id="rId11"/>
    <p:sldId id="264" r:id="rId12"/>
    <p:sldId id="283" r:id="rId13"/>
    <p:sldId id="288" r:id="rId14"/>
    <p:sldId id="279" r:id="rId15"/>
    <p:sldId id="282" r:id="rId16"/>
    <p:sldId id="287" r:id="rId17"/>
    <p:sldId id="284" r:id="rId18"/>
    <p:sldId id="285" r:id="rId1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nur Sahin" initials="OS" lastIdx="7" clrIdx="0">
    <p:extLst>
      <p:ext uri="{19B8F6BF-5375-455C-9EA6-DF929625EA0E}">
        <p15:presenceInfo xmlns:p15="http://schemas.microsoft.com/office/powerpoint/2012/main" userId="S::Onur.Sahin@InterDigital.com::0f29b110-f962-4e7d-8857-3f291840e4f4" providerId="AD"/>
      </p:ext>
    </p:extLst>
  </p:cmAuthor>
  <p:cmAuthor id="2" name="Mahmoud Kamel" initials="MK" lastIdx="9" clrIdx="1">
    <p:extLst>
      <p:ext uri="{19B8F6BF-5375-455C-9EA6-DF929625EA0E}">
        <p15:presenceInfo xmlns:p15="http://schemas.microsoft.com/office/powerpoint/2012/main" userId="S::mahmoud.kamel@InterDigital.com::b829af05-a610-418c-9409-5a2eb40a95cc" providerId="AD"/>
      </p:ext>
    </p:extLst>
  </p:cmAuthor>
  <p:cmAuthor id="3" name="Rui Yang" initials="RY" lastIdx="24" clrIdx="2">
    <p:extLst>
      <p:ext uri="{19B8F6BF-5375-455C-9EA6-DF929625EA0E}">
        <p15:presenceInfo xmlns:p15="http://schemas.microsoft.com/office/powerpoint/2012/main" userId="S::Rui.Yang@InterDigital.com::bce1505e-7a83-43cd-b9b3-a84ece5d0f70" providerId="AD"/>
      </p:ext>
    </p:extLst>
  </p:cmAuthor>
  <p:cmAuthor id="4" name="Satyanarayana Katla" initials="SK" lastIdx="12" clrIdx="3">
    <p:extLst>
      <p:ext uri="{19B8F6BF-5375-455C-9EA6-DF929625EA0E}">
        <p15:presenceInfo xmlns:p15="http://schemas.microsoft.com/office/powerpoint/2012/main" userId="S::Satyanarayana.Katla@InterDigital.com::e0d5ef94-2efc-4fef-abd0-c591db5325b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C416C2-2FDD-4AEF-A2BA-47B1B8610983}" v="2" dt="2021-09-15T14:52:59.0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792" autoAdjust="0"/>
  </p:normalViewPr>
  <p:slideViewPr>
    <p:cSldViewPr>
      <p:cViewPr varScale="1">
        <p:scale>
          <a:sx n="62" d="100"/>
          <a:sy n="62" d="100"/>
        </p:scale>
        <p:origin x="828" y="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2696" y="3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1336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1336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6208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5297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6043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133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Satyanarayana Katla,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Satyanarayana Katla, InterDigital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Satyanarayana Katla,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Satyanarayana Katla, InterDigital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Satyanarayana Katla, InterDigital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Satyanarayana Katla, InterDigital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Satyanarayana Katla, InterDigital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Satyanarayana Katla,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Satyanarayana Katla,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Satyanarayana Katla, </a:t>
            </a:r>
            <a:r>
              <a:rPr lang="en-GB" dirty="0" err="1"/>
              <a:t>InterDigital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802.11-21/1035r2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Sensing-specific feedback using NDPA and trigger frames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2021-09-15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Satyanarayana Katla, InterDigital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1845690"/>
              </p:ext>
            </p:extLst>
          </p:nvPr>
        </p:nvGraphicFramePr>
        <p:xfrm>
          <a:off x="1000125" y="2411413"/>
          <a:ext cx="9801225" cy="2411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8057" imgH="2580730" progId="Word.Document.8">
                  <p:embed/>
                </p:oleObj>
              </mc:Choice>
              <mc:Fallback>
                <p:oleObj name="Document" r:id="rId3" imgW="10448057" imgH="258073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25" y="2411413"/>
                        <a:ext cx="9801225" cy="24114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AF47E-6546-425E-B889-3E514C31F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A02E1-DF9F-4BBC-88F6-A5F6F586AD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altLang="zh-CN" b="0" dirty="0"/>
              <a:t>Trigger based sounding protocol in 11ax/be may be used for sensing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b="0" dirty="0"/>
              <a:t>Depending on the application a sensing session may have different sensing feedback types in different measurement phases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b="0" dirty="0"/>
              <a:t>NDPA frame as one of the options may be used for indicating sensing feedback type in each measurement phase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b="0" dirty="0"/>
              <a:t>For example, in 802.11be, reserved bits of the  STA info field may be utilized for indicating sensing specific feedback information</a:t>
            </a:r>
          </a:p>
          <a:p>
            <a:pPr marL="0" indent="0"/>
            <a:endParaRPr lang="en-US" altLang="zh-CN" b="0" dirty="0">
              <a:highlight>
                <a:srgbClr val="FFFF00"/>
              </a:highlight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altLang="zh-CN" b="0" dirty="0">
              <a:highlight>
                <a:srgbClr val="FFFF00"/>
              </a:highlight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38FF68-BB5C-4F0C-AA65-DDFD101EF5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617DA5-DAF1-4DD3-8425-2FD09B08D04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Satyanarayana Katla,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B4EA7C-536E-4156-A9C2-FE20795270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7529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[1] IEEE 802.11-21/0147r0</a:t>
            </a:r>
          </a:p>
          <a:p>
            <a:r>
              <a:rPr lang="en-US" altLang="zh-CN" dirty="0"/>
              <a:t>[2] IEEE 802.11-20/1849r1</a:t>
            </a:r>
          </a:p>
          <a:p>
            <a:r>
              <a:rPr lang="en-US" altLang="zh-CN" dirty="0"/>
              <a:t>[3] </a:t>
            </a:r>
            <a:r>
              <a:rPr lang="en-US" dirty="0"/>
              <a:t>Wireless LAN MAC and PHY Specifications, IEEE P802.11ax™/D8.0</a:t>
            </a:r>
          </a:p>
          <a:p>
            <a:endParaRPr lang="en-US" altLang="zh-CN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Satyanarayana Katla, InterDigital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1"/>
                </a:solidFill>
              </a:rPr>
              <a:t>Recap for Agreements related to Sensing Session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kern="0" dirty="0">
                <a:solidFill>
                  <a:schemeClr val="tx1"/>
                </a:solidFill>
              </a:rPr>
              <a:t>A sensing session may be comprised of multiple burst instances [motion #14]</a:t>
            </a:r>
          </a:p>
          <a:p>
            <a:pPr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kern="0" dirty="0">
                <a:solidFill>
                  <a:schemeClr val="tx1"/>
                </a:solidFill>
              </a:rPr>
              <a:t>A STA can assume multiple roles in one sensing session [motion #9]</a:t>
            </a:r>
            <a:endParaRPr lang="en-US" altLang="zh-CN" sz="2400" b="0" kern="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400" b="0" kern="0" dirty="0">
                <a:solidFill>
                  <a:schemeClr val="tx1"/>
                </a:solidFill>
              </a:rPr>
              <a:t>The type of measurement result reported in a sensing session shall be decided by its initiator </a:t>
            </a:r>
            <a:r>
              <a:rPr lang="en-US" altLang="zh-CN" b="0" kern="0" dirty="0">
                <a:solidFill>
                  <a:schemeClr val="tx1"/>
                </a:solidFill>
              </a:rPr>
              <a:t>[motion #13]</a:t>
            </a:r>
            <a:endParaRPr lang="en-US" altLang="zh-CN" sz="2400" b="0" kern="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400" b="0" kern="0" dirty="0">
                <a:solidFill>
                  <a:schemeClr val="tx1"/>
                </a:solidFill>
              </a:rPr>
              <a:t>The 11bf amendment may define more than one type of sensing measurement results </a:t>
            </a:r>
            <a:r>
              <a:rPr lang="en-US" altLang="zh-CN" b="0" kern="0" dirty="0">
                <a:solidFill>
                  <a:schemeClr val="tx1"/>
                </a:solidFill>
              </a:rPr>
              <a:t>[motion #12]</a:t>
            </a:r>
            <a:endParaRPr lang="en-US" altLang="zh-CN" sz="2400" b="0" kern="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>
                <a:solidFill>
                  <a:schemeClr val="tx1"/>
                </a:solidFill>
              </a:rPr>
              <a:t>There may be multiple measurement phases during a sensing session </a:t>
            </a:r>
            <a:r>
              <a:rPr lang="en-US" altLang="zh-CN" b="0" kern="0" dirty="0">
                <a:solidFill>
                  <a:schemeClr val="tx1"/>
                </a:solidFill>
              </a:rPr>
              <a:t>[also </a:t>
            </a:r>
            <a:r>
              <a:rPr lang="en-US" altLang="zh-CN" b="0" dirty="0">
                <a:solidFill>
                  <a:schemeClr val="tx1"/>
                </a:solidFill>
              </a:rPr>
              <a:t>implicit from motion </a:t>
            </a:r>
            <a:r>
              <a:rPr lang="en-US" altLang="zh-CN" b="0" kern="0" dirty="0">
                <a:solidFill>
                  <a:schemeClr val="tx1"/>
                </a:solidFill>
              </a:rPr>
              <a:t>#14]</a:t>
            </a:r>
            <a:endParaRPr lang="en-US" altLang="zh-CN" b="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400" kern="0" dirty="0"/>
          </a:p>
          <a:p>
            <a:pPr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Satyanarayana Katla, InterDigital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90484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Comments &amp; Responses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43000" y="2053811"/>
            <a:ext cx="10361084" cy="4113213"/>
          </a:xfrm>
        </p:spPr>
        <p:txBody>
          <a:bodyPr/>
          <a:lstStyle/>
          <a:p>
            <a:pPr marL="0" marR="0" lvl="0" indent="0" fontAlgn="ctr"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altLang="zh-CN" dirty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1. What is the role of the RX/processor? </a:t>
            </a:r>
            <a:r>
              <a:rPr lang="en-US" sz="18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W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e never discussed the processor role and there is no    agreements. </a:t>
            </a:r>
          </a:p>
          <a:p>
            <a:pPr marL="0" marR="0" lvl="0" indent="0" fontAlgn="ctr"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endParaRPr lang="en-US" sz="1800" b="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marL="0" marR="0" lvl="0" indent="0" fontAlgn="ctr"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1800" b="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R.  </a:t>
            </a:r>
            <a:r>
              <a:rPr lang="en-US" altLang="zh-CN" sz="1800" b="0" kern="0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Sensing processor described in this contribution </a:t>
            </a:r>
            <a:r>
              <a:rPr lang="en-US" altLang="zh-CN" sz="1800" b="0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is the same as the one </a:t>
            </a:r>
            <a:r>
              <a:rPr lang="en-US" altLang="zh-CN" sz="1800" b="0" kern="0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defined in the </a:t>
            </a:r>
            <a:r>
              <a:rPr lang="en-US" altLang="zh-CN" sz="1800" kern="0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11-21/0035r0</a:t>
            </a:r>
            <a:r>
              <a:rPr lang="en-US" altLang="zh-CN" sz="1800" b="0" kern="0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. It is </a:t>
            </a:r>
            <a:r>
              <a:rPr lang="en-US" altLang="zh-CN" sz="1800" b="0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defined as d</a:t>
            </a:r>
            <a:r>
              <a:rPr lang="en-US" altLang="zh-CN" sz="1800" b="0" kern="0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evice who processes the sensing measurements and gets sensing result. </a:t>
            </a:r>
          </a:p>
          <a:p>
            <a:pPr marL="6286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altLang="zh-CN" sz="1800" b="0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Sensing processor could be the same device with sensing initiator, which means sensing measurements are processed at sensing initiator. </a:t>
            </a:r>
          </a:p>
          <a:p>
            <a:pPr marL="6286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altLang="zh-CN" sz="1800" b="0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Sensing processor also could be different device with sensing initiator (could be sensing transmitter and/or receiver), which means sensing measurements are processed and the sensing results are further feedback to sensing initiator.</a:t>
            </a:r>
          </a:p>
          <a:p>
            <a:pPr marL="6286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altLang="zh-CN" sz="1800" b="0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D</a:t>
            </a:r>
            <a:r>
              <a:rPr lang="en-US" altLang="zh-CN" sz="1800" b="0" kern="0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uring the sensing session, there could be more than one sensing processor.</a:t>
            </a:r>
          </a:p>
          <a:p>
            <a:pPr indent="0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schemeClr val="tx1"/>
              </a:solidFill>
              <a:latin typeface="+mj-lt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en-US" sz="1800" b="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   There may be no need to define it in the SFD/Spec. We just use this term to facilitate the discussion.</a:t>
            </a:r>
            <a:endParaRPr lang="en-GB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Satyanarayana Katla, InterDigital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24034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Comments &amp; Responses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65200" y="1751014"/>
            <a:ext cx="10361084" cy="457041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zh-CN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+mj-lt"/>
              </a:rPr>
              <a:t>2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. The processor: does it keep the results to itself or what?</a:t>
            </a:r>
          </a:p>
          <a:p>
            <a:pPr>
              <a:spcBef>
                <a:spcPts val="0"/>
              </a:spcBef>
            </a:pPr>
            <a:r>
              <a:rPr lang="en-US" sz="1800" b="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 R. No, it feedbacks the final sensing result to the sensing initiator</a:t>
            </a:r>
          </a:p>
          <a:p>
            <a:pPr>
              <a:spcBef>
                <a:spcPts val="0"/>
              </a:spcBef>
            </a:pPr>
            <a:endParaRPr lang="en-US" sz="1800" b="0" dirty="0">
              <a:solidFill>
                <a:schemeClr val="tx1"/>
              </a:solidFill>
              <a:latin typeface="+mj-lt"/>
              <a:ea typeface="Times New Roman" panose="02020603050405020304" pitchFamily="18" charset="0"/>
            </a:endParaRPr>
          </a:p>
          <a:p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3. Motion states that </a:t>
            </a:r>
            <a:r>
              <a:rPr lang="en-US" sz="18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sensing 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feedback type is indicated by initiator, but here sensing responder Tx is indicating the sensing feedback type.  </a:t>
            </a:r>
            <a:endParaRPr lang="en-US" sz="1800" dirty="0">
              <a:solidFill>
                <a:schemeClr val="tx1"/>
              </a:solidFill>
              <a:effectLst/>
              <a:highlight>
                <a:srgbClr val="FFFF00"/>
              </a:highlight>
              <a:latin typeface="+mj-lt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8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</a:rPr>
              <a:t> </a:t>
            </a:r>
            <a:r>
              <a:rPr lang="en-US" sz="1800" b="0" dirty="0">
                <a:solidFill>
                  <a:schemeClr val="tx1"/>
                </a:solidFill>
                <a:latin typeface="+mj-lt"/>
                <a:ea typeface="Calibri" panose="020F0502020204030204" pitchFamily="34" charset="0"/>
              </a:rPr>
              <a:t>R. We assume there is a previous step in the sensing setup, where sensing initiator identifies the sensing feedback type and informs the sensing feedback type to sensing responder Tx</a:t>
            </a:r>
          </a:p>
          <a:p>
            <a:pPr>
              <a:spcBef>
                <a:spcPts val="0"/>
              </a:spcBef>
            </a:pPr>
            <a:endParaRPr lang="en-US" sz="1800" b="0" dirty="0">
              <a:solidFill>
                <a:schemeClr val="tx1"/>
              </a:solidFill>
              <a:latin typeface="+mj-lt"/>
              <a:ea typeface="Calibri" panose="020F0502020204030204" pitchFamily="34" charset="0"/>
            </a:endParaRPr>
          </a:p>
          <a:p>
            <a:r>
              <a:rPr lang="en-US" sz="1800" b="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</a:rPr>
              <a:t>4. </a:t>
            </a:r>
            <a:r>
              <a:rPr lang="en-US" sz="18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s 3 bits enough to indicate all different sensing measurements?</a:t>
            </a:r>
          </a:p>
          <a:p>
            <a:r>
              <a:rPr lang="en-US" sz="1800" b="0" dirty="0">
                <a:solidFill>
                  <a:schemeClr val="tx1"/>
                </a:solidFill>
                <a:latin typeface="+mj-lt"/>
                <a:ea typeface="Calibri" panose="020F0502020204030204" pitchFamily="34" charset="0"/>
              </a:rPr>
              <a:t> R. We have total 4 bits reserved in the NDPA of 11be, which is in total 16 combinations</a:t>
            </a:r>
          </a:p>
          <a:p>
            <a:endParaRPr lang="en-US" sz="1800" b="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r>
              <a:rPr lang="en-US" sz="18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Satyanarayana Katla, InterDigital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60002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Comments &amp; Responses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43000" y="1751015"/>
            <a:ext cx="10361084" cy="4416010"/>
          </a:xfrm>
        </p:spPr>
        <p:txBody>
          <a:bodyPr/>
          <a:lstStyle/>
          <a:p>
            <a:pPr indent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a typeface="Times New Roman" panose="02020603050405020304" pitchFamily="18" charset="0"/>
              </a:rPr>
              <a:t>5. 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Which NDPA do you want to change, VHT/HE/EHT or proposing a new Sensing NDPA? </a:t>
            </a:r>
          </a:p>
          <a:p>
            <a:pPr indent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ea typeface="Times New Roman" panose="02020603050405020304" pitchFamily="18" charset="0"/>
            </a:endParaRPr>
          </a:p>
          <a:p>
            <a:pPr indent="0">
              <a:spcBef>
                <a:spcPts val="0"/>
              </a:spcBef>
              <a:spcAft>
                <a:spcPts val="0"/>
              </a:spcAft>
            </a:pPr>
            <a:r>
              <a:rPr lang="en-US" sz="1800" b="0" dirty="0">
                <a:solidFill>
                  <a:schemeClr val="tx1"/>
                </a:solidFill>
                <a:ea typeface="Calibri" panose="020F0502020204030204" pitchFamily="34" charset="0"/>
              </a:rPr>
              <a:t>R. 802.11bf is an amendment which is supposed to add to the existing 802.11 specs. Several options may be considered. For example,</a:t>
            </a:r>
          </a:p>
          <a:p>
            <a:pPr marL="1143000" lvl="1" indent="-342900">
              <a:spcBef>
                <a:spcPts val="0"/>
              </a:spcBef>
              <a:spcAft>
                <a:spcPts val="0"/>
              </a:spcAft>
              <a:buAutoNum type="alphaLcPeriod"/>
            </a:pPr>
            <a:r>
              <a:rPr lang="en-US" sz="1600" dirty="0">
                <a:solidFill>
                  <a:schemeClr val="tx1"/>
                </a:solidFill>
                <a:ea typeface="Times New Roman" panose="02020603050405020304" pitchFamily="18" charset="0"/>
              </a:rPr>
              <a:t>D</a:t>
            </a:r>
            <a:r>
              <a:rPr lang="en-US" sz="1600" b="0" dirty="0">
                <a:solidFill>
                  <a:schemeClr val="tx1"/>
                </a:solidFill>
                <a:ea typeface="Times New Roman" panose="02020603050405020304" pitchFamily="18" charset="0"/>
              </a:rPr>
              <a:t>efine a new NDPA variant for SENS </a:t>
            </a:r>
            <a:endParaRPr lang="en-US" sz="1600" b="0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1143000" lvl="1" indent="-342900">
              <a:spcBef>
                <a:spcPts val="0"/>
              </a:spcBef>
              <a:spcAft>
                <a:spcPts val="0"/>
              </a:spcAft>
              <a:buFont typeface="+mj-lt"/>
              <a:buAutoNum type="alphaLcPeriod" startAt="2"/>
            </a:pPr>
            <a:r>
              <a:rPr lang="en-US" sz="1600" b="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Use EHT variant  (this is explained in the presentation already)</a:t>
            </a:r>
          </a:p>
          <a:p>
            <a:pPr marL="1143000" lvl="1" indent="-342900">
              <a:spcBef>
                <a:spcPts val="0"/>
              </a:spcBef>
              <a:spcAft>
                <a:spcPts val="0"/>
              </a:spcAft>
              <a:buFont typeface="+mj-lt"/>
              <a:buAutoNum type="alphaLcPeriod" startAt="2"/>
            </a:pPr>
            <a:r>
              <a:rPr lang="en-US" sz="1600" b="0" dirty="0">
                <a:solidFill>
                  <a:schemeClr val="tx1"/>
                </a:solidFill>
                <a:ea typeface="Times New Roman" panose="02020603050405020304" pitchFamily="18" charset="0"/>
              </a:rPr>
              <a:t>For Legacy devices (VHT/HE), define a special STA Info field with a special ID to indicate that this field is for sensing</a:t>
            </a:r>
            <a:endParaRPr lang="en-US" sz="1600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marL="400050" indent="0">
              <a:spcBef>
                <a:spcPts val="0"/>
              </a:spcBef>
              <a:spcAft>
                <a:spcPts val="0"/>
              </a:spcAft>
            </a:pPr>
            <a:r>
              <a:rPr lang="en-US" sz="1800" b="0" dirty="0">
                <a:solidFill>
                  <a:schemeClr val="tx1"/>
                </a:solidFill>
              </a:rPr>
              <a:t>Other ideas are possible. Need further discussion</a:t>
            </a:r>
          </a:p>
          <a:p>
            <a:pPr marL="400050" indent="0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 	6. T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he type of sensing information can be identified in the setup phase. </a:t>
            </a:r>
            <a:r>
              <a:rPr lang="en-US" sz="180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W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hy do we need to change it dynamically in the NDPA?</a:t>
            </a:r>
          </a:p>
          <a:p>
            <a:r>
              <a:rPr lang="en-US" sz="1800" b="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	R. </a:t>
            </a:r>
            <a:r>
              <a:rPr lang="en-US" sz="1800" b="0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</a:rPr>
              <a:t>We believe it would be beneficial to allow dynamic sensing feedback within a sensing session. Setting sensing feedback type in the setup phase might be not efficient for some applications. </a:t>
            </a:r>
            <a:endParaRPr lang="en-US" sz="1800" b="0" dirty="0"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marL="400050" indent="0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solidFill>
                <a:schemeClr val="tx1"/>
              </a:solidFill>
            </a:endParaRPr>
          </a:p>
          <a:p>
            <a:pPr marL="1257300" lvl="2" indent="0">
              <a:spcBef>
                <a:spcPts val="0"/>
              </a:spcBef>
              <a:spcAft>
                <a:spcPts val="0"/>
              </a:spcAft>
            </a:pPr>
            <a:endParaRPr lang="en-US" sz="1200" b="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Satyanarayana Katla, InterDigital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32680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>
                <a:solidFill>
                  <a:schemeClr val="tx1"/>
                </a:solidFill>
              </a:rPr>
              <a:t>Dynamic Sensing Feedback within a Sensing Session: Use Cases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sz="2400" kern="0" dirty="0"/>
          </a:p>
          <a:p>
            <a:pPr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Satyanarayana Katla, InterDigital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2021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9195E1-305B-48FA-A3BE-7ACB226D01C8}"/>
              </a:ext>
            </a:extLst>
          </p:cNvPr>
          <p:cNvSpPr txBox="1"/>
          <p:nvPr/>
        </p:nvSpPr>
        <p:spPr>
          <a:xfrm>
            <a:off x="1143000" y="1676400"/>
            <a:ext cx="9505956" cy="42627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1" kern="0" dirty="0">
                <a:solidFill>
                  <a:schemeClr val="tx1"/>
                </a:solidFill>
              </a:rPr>
              <a:t>Each measurement phase  </a:t>
            </a:r>
            <a:r>
              <a:rPr lang="en-US" altLang="zh-CN" sz="2000" b="1" dirty="0">
                <a:solidFill>
                  <a:schemeClr val="tx1"/>
                </a:solidFill>
              </a:rPr>
              <a:t>may require different sensing feedback – depending on the sensing application</a:t>
            </a:r>
            <a:endParaRPr lang="en-US" altLang="zh-CN" sz="2000" b="1" kern="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1" kern="0" dirty="0">
                <a:solidFill>
                  <a:schemeClr val="tx1"/>
                </a:solidFill>
              </a:rPr>
              <a:t>Use case 1: </a:t>
            </a:r>
          </a:p>
          <a:p>
            <a:pPr marL="800100" lvl="1" indent="-342900">
              <a:buFont typeface="Wingdings" panose="05000000000000000000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kern="0" dirty="0">
                <a:solidFill>
                  <a:schemeClr val="tx1"/>
                </a:solidFill>
              </a:rPr>
              <a:t> Within a sensing session:</a:t>
            </a:r>
          </a:p>
          <a:p>
            <a:pPr marL="1200150" lvl="1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kern="0" dirty="0">
                <a:solidFill>
                  <a:schemeClr val="tx1"/>
                </a:solidFill>
              </a:rPr>
              <a:t>Sensing initiator may first want to identify motion of an object;</a:t>
            </a:r>
          </a:p>
          <a:p>
            <a:pPr marL="1200150" lvl="1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kern="0" dirty="0">
                <a:solidFill>
                  <a:schemeClr val="tx1"/>
                </a:solidFill>
              </a:rPr>
              <a:t>Following the motion identification of an  object, sensing initiator may want to identify the Doppler/velocity of the object depending on the application </a:t>
            </a:r>
          </a:p>
          <a:p>
            <a:pPr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1" kern="0" dirty="0">
                <a:solidFill>
                  <a:schemeClr val="tx1"/>
                </a:solidFill>
              </a:rPr>
              <a:t>Use case 2: </a:t>
            </a:r>
          </a:p>
          <a:p>
            <a:pPr marL="800100" lvl="1" indent="-342900">
              <a:buFont typeface="Wingdings" panose="05000000000000000000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kern="0" dirty="0">
                <a:solidFill>
                  <a:schemeClr val="tx1"/>
                </a:solidFill>
              </a:rPr>
              <a:t> Within a sensing session:</a:t>
            </a:r>
          </a:p>
          <a:p>
            <a:pPr marL="1200150" lvl="1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kern="0" dirty="0">
                <a:solidFill>
                  <a:schemeClr val="tx1"/>
                </a:solidFill>
              </a:rPr>
              <a:t>Coarse sensing: Sensing initiator may first want to identify coarse location of an object(s);</a:t>
            </a:r>
          </a:p>
          <a:p>
            <a:pPr marL="1200150" lvl="1" indent="-457200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kern="0" dirty="0">
                <a:solidFill>
                  <a:schemeClr val="tx1"/>
                </a:solidFill>
              </a:rPr>
              <a:t>Fine sensing:  Sensing initiator may want to discriminate the objects identified in the coarse location 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0417218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a </a:t>
            </a:r>
            <a:r>
              <a:rPr lang="en-US" altLang="zh-CN" dirty="0"/>
              <a:t>sensing session may have different sensing feedback types in different measurement phases?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Satyanarayana Katla, InterDigital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04721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NDPA frame may be used as one of the options to indicate the sensing feedback type during measurement phases in a sensing session?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Satyanarayana Katla, InterDigital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9496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submission presents a </a:t>
            </a:r>
            <a:r>
              <a:rPr lang="en-US" dirty="0"/>
              <a:t>sensing-specific feedback configuration for NDPA and trigger frame procedure </a:t>
            </a:r>
            <a:r>
              <a:rPr lang="en-GB" dirty="0"/>
              <a:t>for different sensing scenarios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dirty="0"/>
          </a:p>
          <a:p>
            <a:pPr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Definitions and scenarios in this contribution are detailed in [1-2]</a:t>
            </a:r>
          </a:p>
          <a:p>
            <a:pPr lvl="1"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We focus on 4 main sensing scenarios – the cases which include sensing initiator acting as standalone are not considered.  </a:t>
            </a:r>
            <a:br>
              <a:rPr lang="en-US" altLang="zh-CN" dirty="0"/>
            </a:b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Satyanarayana Katla, InterDigital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Trigger based sounding protocol in 11ax/be may be used for sensing</a:t>
            </a:r>
          </a:p>
          <a:p>
            <a:pPr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The NDPA frame of 802.11ax/be only allows communication specific feedback, i.e. CQI/compressed beamforming</a:t>
            </a:r>
          </a:p>
          <a:p>
            <a:pPr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The NDPA frame in 11ax does not allow sensing specific feedback information. </a:t>
            </a:r>
          </a:p>
          <a:p>
            <a:pPr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In 802.11be, reserved bits of the  STA info field may be utilized for indicating sensing specific feedback information</a:t>
            </a:r>
          </a:p>
          <a:p>
            <a:pPr>
              <a:buFont typeface="Wingdings" panose="05000000000000000000" pitchFamily="2" charset="2"/>
              <a:buChar char="Ø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0" dirty="0"/>
              <a:t>This contribution discusses NDPA frame as well as possible trigger frame based sensing procedures for different sensing scenarios</a:t>
            </a:r>
            <a:br>
              <a:rPr lang="en-US" altLang="zh-CN" dirty="0"/>
            </a:b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Satyanarayana Katla, InterDigital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28014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C473E9-7B11-4A9E-B85E-96FB2875925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2021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07CC71-6A4A-4143-B33A-683C955757E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Satyanarayana Katla, InterDigital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7126C1-C6BE-4BAB-AD4F-BEB1F78808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FBE80E9-D89C-4BE9-AB22-EEA5DCB04424}"/>
              </a:ext>
            </a:extLst>
          </p:cNvPr>
          <p:cNvSpPr txBox="1">
            <a:spLocks/>
          </p:cNvSpPr>
          <p:nvPr/>
        </p:nvSpPr>
        <p:spPr>
          <a:xfrm>
            <a:off x="609600" y="1260475"/>
            <a:ext cx="10972800" cy="4916488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Ø"/>
              <a:defRPr/>
            </a:pPr>
            <a:r>
              <a:rPr lang="en-US" kern="0" dirty="0"/>
              <a:t>WLANs (e.g. 802.11ax, .11be) with embedded sensing capabilities may require sensing-specific feedback information, such as: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kern="0" dirty="0"/>
              <a:t>High precision CSI matrix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kern="0" dirty="0"/>
              <a:t>Time difference of arrival (TDOA)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kern="0" dirty="0"/>
              <a:t>Angle of arrival (</a:t>
            </a:r>
            <a:r>
              <a:rPr lang="en-US" kern="0" dirty="0" err="1"/>
              <a:t>AoA</a:t>
            </a:r>
            <a:r>
              <a:rPr lang="en-US" kern="0" dirty="0"/>
              <a:t>)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kern="0" dirty="0"/>
              <a:t>Received signal strength (RSS)</a:t>
            </a:r>
          </a:p>
          <a:p>
            <a:pPr marL="800100" lvl="1" indent="-342900">
              <a:buFont typeface="Wingdings" panose="05000000000000000000" pitchFamily="2" charset="2"/>
              <a:buChar char="q"/>
              <a:defRPr/>
            </a:pPr>
            <a:r>
              <a:rPr lang="en-US" kern="0" dirty="0"/>
              <a:t>Location and/or Doppler </a:t>
            </a:r>
            <a:br>
              <a:rPr lang="en-US" kern="0" dirty="0"/>
            </a:br>
            <a:endParaRPr lang="en-US" kern="0" dirty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kern="0" dirty="0"/>
              <a:t>The sensing transmitter may send the indication of sensing feedback information, i.e. sensing feedback indicator, to the sensing receiver(s), depending on the sensing session requirements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en-US" altLang="zh-CN" sz="2000" b="0" kern="0" dirty="0">
                <a:solidFill>
                  <a:schemeClr val="tx1"/>
                </a:solidFill>
              </a:rPr>
              <a:t>The type of sensing feedback (measurement result) requested by sensing transmitter in a sensing session shall be decided by its initiator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endParaRPr lang="en-US" kern="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2171219-DAC8-45B1-A16F-0125999D817C}"/>
              </a:ext>
            </a:extLst>
          </p:cNvPr>
          <p:cNvSpPr txBox="1">
            <a:spLocks/>
          </p:cNvSpPr>
          <p:nvPr/>
        </p:nvSpPr>
        <p:spPr>
          <a:xfrm>
            <a:off x="914401" y="685801"/>
            <a:ext cx="10361084" cy="1065213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Feedback Information Types</a:t>
            </a:r>
          </a:p>
        </p:txBody>
      </p:sp>
      <p:pic>
        <p:nvPicPr>
          <p:cNvPr id="9" name="Picture 8" descr="Table&#10;&#10;Description automatically generated">
            <a:extLst>
              <a:ext uri="{FF2B5EF4-FFF2-40B4-BE49-F238E27FC236}">
                <a16:creationId xmlns:a16="http://schemas.microsoft.com/office/drawing/2014/main" id="{6C5E56E4-18F9-48EF-B10F-3D78FD406E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2211701"/>
            <a:ext cx="4186268" cy="67628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FAE2FC3-2C89-4E0A-93F1-008841DF0391}"/>
              </a:ext>
            </a:extLst>
          </p:cNvPr>
          <p:cNvSpPr txBox="1"/>
          <p:nvPr/>
        </p:nvSpPr>
        <p:spPr>
          <a:xfrm flipH="1">
            <a:off x="7467600" y="1950463"/>
            <a:ext cx="34594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Table 1(a):NDPA frame of 802.11be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FDA8B96-832E-4689-98C5-E66A520A83E2}"/>
              </a:ext>
            </a:extLst>
          </p:cNvPr>
          <p:cNvSpPr txBox="1"/>
          <p:nvPr/>
        </p:nvSpPr>
        <p:spPr>
          <a:xfrm flipH="1">
            <a:off x="7319387" y="2922623"/>
            <a:ext cx="42630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</a:rPr>
              <a:t>Table 1(b): STA info field of 802.11be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024A3AA-BA55-43EF-81FB-22E1D3EED0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000" y="3199763"/>
            <a:ext cx="5227591" cy="1094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69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7F778-EE54-4007-8699-226B8BC98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Sensing Scenario 1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62AAD2-1C54-444C-A71C-771031BCB3A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2021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3F0A86-5781-4FAD-A6D5-8B076B8999B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Satyanarayana Katla, InterDigital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40B15F-2AEA-4EA4-8778-5156A44787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11" name="TextBox 39">
            <a:extLst>
              <a:ext uri="{FF2B5EF4-FFF2-40B4-BE49-F238E27FC236}">
                <a16:creationId xmlns:a16="http://schemas.microsoft.com/office/drawing/2014/main" id="{94B1361A-9C5A-43EF-B138-685F0A1D6D91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762000" y="4429918"/>
            <a:ext cx="10037763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lnSpc>
                <a:spcPct val="90000"/>
              </a:lnSpc>
              <a:spcBef>
                <a:spcPts val="10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 sz="2800" b="1">
                <a:solidFill>
                  <a:srgbClr val="0054A6"/>
                </a:solidFill>
                <a:latin typeface="Century Gothic" panose="020B0502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entury Gothic" panose="020B0502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entury Gothic" panose="020B0502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</a:pPr>
            <a:r>
              <a:rPr lang="en-US" altLang="en-US" sz="1800" b="0" dirty="0">
                <a:solidFill>
                  <a:schemeClr val="tx1"/>
                </a:solidFill>
                <a:latin typeface="+mj-lt"/>
              </a:rPr>
              <a:t>Sensing initiator (Tx/processor) sends NDPA as well as trigger frame to all STAs identified as sensing responders (Rx)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</a:pPr>
            <a:r>
              <a:rPr lang="en-US" altLang="en-US" sz="1800" b="0" dirty="0">
                <a:solidFill>
                  <a:schemeClr val="tx1"/>
                </a:solidFill>
                <a:latin typeface="+mj-lt"/>
              </a:rPr>
              <a:t>Sensing </a:t>
            </a:r>
            <a:r>
              <a:rPr lang="en-US" altLang="en-US" sz="1800" b="0" dirty="0" err="1">
                <a:solidFill>
                  <a:schemeClr val="tx1"/>
                </a:solidFill>
                <a:latin typeface="+mj-lt"/>
              </a:rPr>
              <a:t>Rxs</a:t>
            </a:r>
            <a:r>
              <a:rPr lang="en-US" altLang="en-US" sz="1800" b="0" dirty="0">
                <a:solidFill>
                  <a:schemeClr val="tx1"/>
                </a:solidFill>
                <a:latin typeface="+mj-lt"/>
              </a:rPr>
              <a:t> send measurement report to sensing initiator/processor that processes all received measurements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en-US" altLang="en-US" sz="1800" b="0" dirty="0">
                <a:solidFill>
                  <a:schemeClr val="tx1"/>
                </a:solidFill>
                <a:latin typeface="+mj-lt"/>
              </a:rPr>
              <a:t>This is same as basic trigger-based sounding procedure in 802.11ax/be [3]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C38DC85-5D04-4C48-9F28-10A0F8926FC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418" y="1746555"/>
            <a:ext cx="6732382" cy="2299357"/>
          </a:xfrm>
          <a:prstGeom prst="rect">
            <a:avLst/>
          </a:prstGeom>
        </p:spPr>
      </p:pic>
      <p:pic>
        <p:nvPicPr>
          <p:cNvPr id="12" name="Picture 11" descr="A picture containing indoor, computer, dark&#10;&#10;Description automatically generated">
            <a:extLst>
              <a:ext uri="{FF2B5EF4-FFF2-40B4-BE49-F238E27FC236}">
                <a16:creationId xmlns:a16="http://schemas.microsoft.com/office/drawing/2014/main" id="{B7DEE071-2D78-46F7-A5AA-4442316C7F0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1936508"/>
            <a:ext cx="4418969" cy="2132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459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7F778-EE54-4007-8699-226B8BC98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Sensing Scenario 2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62AAD2-1C54-444C-A71C-771031BCB3A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2021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3F0A86-5781-4FAD-A6D5-8B076B8999B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Satyanarayana Katla, InterDigital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40B15F-2AEA-4EA4-8778-5156A44787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10" name="TextBox 39">
            <a:extLst>
              <a:ext uri="{FF2B5EF4-FFF2-40B4-BE49-F238E27FC236}">
                <a16:creationId xmlns:a16="http://schemas.microsoft.com/office/drawing/2014/main" id="{9795E53E-86E2-4D7A-B4AA-36558972DAFA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774436" y="4566953"/>
            <a:ext cx="10037763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lnSpc>
                <a:spcPct val="90000"/>
              </a:lnSpc>
              <a:spcBef>
                <a:spcPts val="10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 sz="2800" b="1">
                <a:solidFill>
                  <a:srgbClr val="0054A6"/>
                </a:solidFill>
                <a:latin typeface="Century Gothic" panose="020B0502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entury Gothic" panose="020B0502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entury Gothic" panose="020B0502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</a:pPr>
            <a:r>
              <a:rPr lang="en-US" altLang="en-US" sz="1800" b="0" dirty="0">
                <a:solidFill>
                  <a:schemeClr val="tx1"/>
                </a:solidFill>
                <a:latin typeface="+mj-lt"/>
              </a:rPr>
              <a:t>Sensing initiator (Tx) sends NDPA that contains sensing-specific feedback indicator to all STAs that are identified as sensing responders (Rx)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</a:pPr>
            <a:r>
              <a:rPr lang="en-US" altLang="en-US" sz="1800" b="0" dirty="0">
                <a:solidFill>
                  <a:schemeClr val="tx1"/>
                </a:solidFill>
                <a:latin typeface="+mj-lt"/>
              </a:rPr>
              <a:t>Sensing Rx that is also a sensing processor sends sensing trigger frame to all other sensing responders (Rx). 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</a:pPr>
            <a:r>
              <a:rPr lang="en-US" altLang="en-US" sz="1800" b="0" dirty="0">
                <a:solidFill>
                  <a:schemeClr val="tx1"/>
                </a:solidFill>
                <a:latin typeface="+mj-lt"/>
              </a:rPr>
              <a:t>Sensing </a:t>
            </a:r>
            <a:r>
              <a:rPr lang="en-US" altLang="en-US" sz="1800" b="0" dirty="0" err="1">
                <a:solidFill>
                  <a:schemeClr val="tx1"/>
                </a:solidFill>
                <a:latin typeface="+mj-lt"/>
              </a:rPr>
              <a:t>Rxs</a:t>
            </a:r>
            <a:r>
              <a:rPr lang="en-US" altLang="en-US" sz="1800" b="0" dirty="0">
                <a:solidFill>
                  <a:schemeClr val="tx1"/>
                </a:solidFill>
                <a:latin typeface="+mj-lt"/>
              </a:rPr>
              <a:t> send measurement report to sensing Rx/processor that processes all received measurements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7FD89C3-F69D-4E69-8FB5-02AB43C18E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36" y="1600200"/>
            <a:ext cx="7695485" cy="238246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0B7029C-EA41-4CAF-94C6-FEFED536682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1930568"/>
            <a:ext cx="4070499" cy="2079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344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7F778-EE54-4007-8699-226B8BC98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Sensing Scenario 3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62AAD2-1C54-444C-A71C-771031BCB3A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2021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3F0A86-5781-4FAD-A6D5-8B076B8999B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Satyanarayana Katla, InterDigital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40B15F-2AEA-4EA4-8778-5156A44787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11" name="TextBox 39">
            <a:extLst>
              <a:ext uri="{FF2B5EF4-FFF2-40B4-BE49-F238E27FC236}">
                <a16:creationId xmlns:a16="http://schemas.microsoft.com/office/drawing/2014/main" id="{6EC9FC41-A87A-4E42-AD80-224280B2D1BC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929217" y="4489394"/>
            <a:ext cx="10037763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lnSpc>
                <a:spcPct val="90000"/>
              </a:lnSpc>
              <a:spcBef>
                <a:spcPts val="10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 sz="2800" b="1">
                <a:solidFill>
                  <a:srgbClr val="0054A6"/>
                </a:solidFill>
                <a:latin typeface="Century Gothic" panose="020B0502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entury Gothic" panose="020B0502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entury Gothic" panose="020B0502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</a:pPr>
            <a:r>
              <a:rPr lang="en-US" altLang="en-US" sz="1800" b="0" dirty="0">
                <a:solidFill>
                  <a:schemeClr val="tx1"/>
                </a:solidFill>
                <a:latin typeface="+mj-lt"/>
              </a:rPr>
              <a:t>Sensing responder (Tx) sends NDPA to STAs that sensing initiator (Rx/processor) identified as sensing responders (Rx) as well as sensing initiator (Rx/processor)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</a:pPr>
            <a:r>
              <a:rPr lang="en-US" altLang="en-US" sz="1800" b="0" dirty="0">
                <a:solidFill>
                  <a:schemeClr val="tx1"/>
                </a:solidFill>
                <a:latin typeface="+mj-lt"/>
              </a:rPr>
              <a:t>Sensing initiator (Rx) sends trigger frame to all sensing Rx. </a:t>
            </a: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en-US" altLang="en-US" sz="1800" b="0" dirty="0">
                <a:solidFill>
                  <a:schemeClr val="tx1"/>
                </a:solidFill>
                <a:latin typeface="+mj-lt"/>
              </a:rPr>
              <a:t>Sensing </a:t>
            </a:r>
            <a:r>
              <a:rPr lang="en-US" altLang="en-US" sz="1800" b="0" dirty="0" err="1">
                <a:solidFill>
                  <a:schemeClr val="tx1"/>
                </a:solidFill>
                <a:latin typeface="+mj-lt"/>
              </a:rPr>
              <a:t>Rxs</a:t>
            </a:r>
            <a:r>
              <a:rPr lang="en-US" altLang="en-US" sz="1800" b="0" dirty="0">
                <a:solidFill>
                  <a:schemeClr val="tx1"/>
                </a:solidFill>
                <a:latin typeface="+mj-lt"/>
              </a:rPr>
              <a:t> send measurement report to sensing initiator (Rx/processor) that processes all received measurements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946DE94-CF86-45DD-87D0-134AD10AD4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217" y="1751014"/>
            <a:ext cx="6716615" cy="227351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C069A47-6160-4F25-B42C-85CCCEF118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0" y="2026775"/>
            <a:ext cx="4108499" cy="1973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115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7F778-EE54-4007-8699-226B8BC98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Sensing Scenario 4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62AAD2-1C54-444C-A71C-771031BCB3A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2021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3F0A86-5781-4FAD-A6D5-8B076B8999B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Satyanarayana Katla, InterDigital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40B15F-2AEA-4EA4-8778-5156A44787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11" name="TextBox 39">
            <a:extLst>
              <a:ext uri="{FF2B5EF4-FFF2-40B4-BE49-F238E27FC236}">
                <a16:creationId xmlns:a16="http://schemas.microsoft.com/office/drawing/2014/main" id="{6823BD7A-769E-45BB-BD07-596474B1A3DD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85800" y="4502713"/>
            <a:ext cx="10037763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lnSpc>
                <a:spcPct val="90000"/>
              </a:lnSpc>
              <a:spcBef>
                <a:spcPts val="10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 sz="2800" b="1">
                <a:solidFill>
                  <a:srgbClr val="0054A6"/>
                </a:solidFill>
                <a:latin typeface="Century Gothic" panose="020B050202020202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entury Gothic" panose="020B050202020202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entury Gothic" panose="020B0502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00A3DB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entury Gothic" panose="020B0502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</a:pPr>
            <a:r>
              <a:rPr lang="en-US" altLang="en-US" sz="1800" b="0" dirty="0">
                <a:solidFill>
                  <a:schemeClr val="tx1"/>
                </a:solidFill>
                <a:latin typeface="+mj-lt"/>
              </a:rPr>
              <a:t>Sensing responder (Tx) sends NDPA to sensing responder (</a:t>
            </a:r>
            <a:r>
              <a:rPr lang="en-US" altLang="en-US" sz="1800" b="0" dirty="0" err="1">
                <a:solidFill>
                  <a:schemeClr val="tx1"/>
                </a:solidFill>
                <a:latin typeface="+mj-lt"/>
              </a:rPr>
              <a:t>Rxs</a:t>
            </a:r>
            <a:r>
              <a:rPr lang="en-US" altLang="en-US" sz="1800" b="0" dirty="0">
                <a:solidFill>
                  <a:schemeClr val="tx1"/>
                </a:solidFill>
                <a:latin typeface="+mj-lt"/>
              </a:rPr>
              <a:t>) as well as sensing initiator (Rx)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q"/>
            </a:pPr>
            <a:r>
              <a:rPr lang="en-US" altLang="en-US" sz="1800" b="0" dirty="0">
                <a:solidFill>
                  <a:schemeClr val="tx1"/>
                </a:solidFill>
                <a:latin typeface="+mj-lt"/>
              </a:rPr>
              <a:t>Sensing initiator (Rx) sends trigger frame to all sensing </a:t>
            </a:r>
            <a:r>
              <a:rPr lang="en-US" altLang="en-US" sz="1800" b="0" dirty="0" err="1">
                <a:solidFill>
                  <a:schemeClr val="tx1"/>
                </a:solidFill>
                <a:latin typeface="+mj-lt"/>
              </a:rPr>
              <a:t>Rxs</a:t>
            </a:r>
            <a:endParaRPr lang="en-US" altLang="en-US" sz="1800" b="0" dirty="0">
              <a:solidFill>
                <a:schemeClr val="tx1"/>
              </a:solidFill>
              <a:latin typeface="+mj-lt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en-US" altLang="en-US" sz="1800" b="0" dirty="0">
                <a:solidFill>
                  <a:schemeClr val="tx1"/>
                </a:solidFill>
                <a:latin typeface="+mj-lt"/>
              </a:rPr>
              <a:t>Sensing </a:t>
            </a:r>
            <a:r>
              <a:rPr lang="en-US" altLang="en-US" sz="1800" b="0" dirty="0" err="1">
                <a:solidFill>
                  <a:schemeClr val="tx1"/>
                </a:solidFill>
                <a:latin typeface="+mj-lt"/>
              </a:rPr>
              <a:t>Rxs</a:t>
            </a:r>
            <a:r>
              <a:rPr lang="en-US" altLang="en-US" sz="1800" b="0" dirty="0">
                <a:solidFill>
                  <a:schemeClr val="tx1"/>
                </a:solidFill>
                <a:latin typeface="+mj-lt"/>
              </a:rPr>
              <a:t> send measurement report  to sensing Tx/processor that processes all received measurements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9F33225-BAF1-4951-BBB8-10968B9F1B8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2250939"/>
            <a:ext cx="4334839" cy="22467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CA7BA26-4888-4F80-B891-DA8131ADDEB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639154"/>
            <a:ext cx="7430020" cy="224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884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13BCB-A466-466B-850F-678C172F0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NDPA Frame as an Option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533D44-716A-4E05-B95B-6F0034AC95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C8FE59-ED0E-4DE4-8982-07ACD144D69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Satyanarayana Katla,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0AB2B5-614D-462D-810A-3880A874C8F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2021</a:t>
            </a:r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4D88AF6-67F0-4996-821C-8300D8E650C4}"/>
              </a:ext>
            </a:extLst>
          </p:cNvPr>
          <p:cNvSpPr/>
          <p:nvPr/>
        </p:nvSpPr>
        <p:spPr>
          <a:xfrm>
            <a:off x="1165213" y="1600201"/>
            <a:ext cx="10361084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tx1"/>
                </a:solidFill>
              </a:rPr>
              <a:t>One of the options for indicating the sensing feedback type may be using NDPA frame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tx1"/>
                </a:solidFill>
              </a:rPr>
              <a:t>In 802.11be, the feedback information type and Ng subfield as well as codebook size of the STA info field together is 3 bits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sz="2000" dirty="0">
              <a:solidFill>
                <a:srgbClr val="231F2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sz="2000" dirty="0">
              <a:solidFill>
                <a:srgbClr val="231F2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sz="2000" dirty="0">
              <a:solidFill>
                <a:srgbClr val="231F2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sz="2000" dirty="0">
              <a:solidFill>
                <a:srgbClr val="231F2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en-US" sz="2000" dirty="0">
              <a:solidFill>
                <a:srgbClr val="231F2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rgbClr val="231F2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The NDPA frame may also indicate the sensing feedback information that sensing responder (Rx) has to respond with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6D451D-0E7C-4B1D-B68E-1A68964781A7}"/>
              </a:ext>
            </a:extLst>
          </p:cNvPr>
          <p:cNvSpPr txBox="1"/>
          <p:nvPr/>
        </p:nvSpPr>
        <p:spPr>
          <a:xfrm>
            <a:off x="2573867" y="2754034"/>
            <a:ext cx="784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Table 2</a:t>
            </a:r>
            <a:r>
              <a:rPr lang="en-US" sz="1800" dirty="0">
                <a:solidFill>
                  <a:schemeClr val="tx1"/>
                </a:solidFill>
              </a:rPr>
              <a:t>: STA info field of the NDPA frame example in the context of 802.11be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AB4E97A-C6EC-4A74-ADBC-DCE4FD4BF1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9764" y="3153398"/>
            <a:ext cx="7480717" cy="1566139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7E8CAAE9-F26B-47DE-8033-9354D8F5111C}"/>
              </a:ext>
            </a:extLst>
          </p:cNvPr>
          <p:cNvSpPr/>
          <p:nvPr/>
        </p:nvSpPr>
        <p:spPr bwMode="auto">
          <a:xfrm>
            <a:off x="8713627" y="3463725"/>
            <a:ext cx="1106286" cy="1192268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491926C-D84E-49F2-BAD3-232A59B6DF75}"/>
              </a:ext>
            </a:extLst>
          </p:cNvPr>
          <p:cNvCxnSpPr>
            <a:cxnSpLocks/>
          </p:cNvCxnSpPr>
          <p:nvPr/>
        </p:nvCxnSpPr>
        <p:spPr bwMode="auto">
          <a:xfrm flipH="1">
            <a:off x="7227272" y="4247167"/>
            <a:ext cx="1862149" cy="73035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A133BEDD-6C0B-4E4B-9D53-93E5E8842670}"/>
              </a:ext>
            </a:extLst>
          </p:cNvPr>
          <p:cNvSpPr txBox="1"/>
          <p:nvPr/>
        </p:nvSpPr>
        <p:spPr>
          <a:xfrm flipH="1">
            <a:off x="6496780" y="4883246"/>
            <a:ext cx="15645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sensing- specific information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00A57DC-FB41-414B-A23D-55CDE2493B90}"/>
              </a:ext>
            </a:extLst>
          </p:cNvPr>
          <p:cNvCxnSpPr>
            <a:cxnSpLocks/>
          </p:cNvCxnSpPr>
          <p:nvPr/>
        </p:nvCxnSpPr>
        <p:spPr bwMode="auto">
          <a:xfrm>
            <a:off x="5269389" y="4061602"/>
            <a:ext cx="1828422" cy="79444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1A996E5A-958C-4940-836F-2D3639B4AEAC}"/>
              </a:ext>
            </a:extLst>
          </p:cNvPr>
          <p:cNvSpPr/>
          <p:nvPr/>
        </p:nvSpPr>
        <p:spPr bwMode="auto">
          <a:xfrm>
            <a:off x="4515012" y="3408590"/>
            <a:ext cx="1106286" cy="1192268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6396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20246</TotalTime>
  <Words>1693</Words>
  <Application>Microsoft Office PowerPoint</Application>
  <PresentationFormat>Widescreen</PresentationFormat>
  <Paragraphs>207</Paragraphs>
  <Slides>18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Times New Roman</vt:lpstr>
      <vt:lpstr>Wingdings</vt:lpstr>
      <vt:lpstr>Office Theme</vt:lpstr>
      <vt:lpstr>Document</vt:lpstr>
      <vt:lpstr>Sensing-specific feedback using NDPA and trigger frames </vt:lpstr>
      <vt:lpstr>Abstract</vt:lpstr>
      <vt:lpstr>Introduction</vt:lpstr>
      <vt:lpstr>PowerPoint Presentation</vt:lpstr>
      <vt:lpstr>Sensing Scenario 1</vt:lpstr>
      <vt:lpstr>Sensing Scenario 2</vt:lpstr>
      <vt:lpstr>Sensing Scenario 3</vt:lpstr>
      <vt:lpstr>Sensing Scenario 4</vt:lpstr>
      <vt:lpstr>NDPA Frame as an Option</vt:lpstr>
      <vt:lpstr>Conclusion</vt:lpstr>
      <vt:lpstr>References</vt:lpstr>
      <vt:lpstr>Recap for Agreements related to Sensing Session</vt:lpstr>
      <vt:lpstr>Comments &amp; Responses</vt:lpstr>
      <vt:lpstr>Comments &amp; Responses</vt:lpstr>
      <vt:lpstr>Comments &amp; Responses</vt:lpstr>
      <vt:lpstr>Dynamic Sensing Feedback within a Sensing Session: Use Cases</vt:lpstr>
      <vt:lpstr>SP1</vt:lpstr>
      <vt:lpstr>SP2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AboulMagd</dc:creator>
  <cp:lastModifiedBy>Satyanarayana Katla</cp:lastModifiedBy>
  <cp:revision>169</cp:revision>
  <cp:lastPrinted>1601-01-01T00:00:00Z</cp:lastPrinted>
  <dcterms:created xsi:type="dcterms:W3CDTF">2021-04-20T16:11:14Z</dcterms:created>
  <dcterms:modified xsi:type="dcterms:W3CDTF">2021-09-15T14:55:01Z</dcterms:modified>
</cp:coreProperties>
</file>