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76" r:id="rId4"/>
    <p:sldId id="269" r:id="rId5"/>
    <p:sldId id="271" r:id="rId6"/>
    <p:sldId id="270" r:id="rId7"/>
    <p:sldId id="272" r:id="rId8"/>
    <p:sldId id="273" r:id="rId9"/>
    <p:sldId id="274" r:id="rId10"/>
    <p:sldId id="277" r:id="rId11"/>
    <p:sldId id="268" r:id="rId12"/>
    <p:sldId id="278" r:id="rId13"/>
    <p:sldId id="26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CDE747-017A-4872-87EC-1D7C71E975EE}" v="11" dt="2021-06-30T18:42:33.0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1199" autoAdjust="0"/>
  </p:normalViewPr>
  <p:slideViewPr>
    <p:cSldViewPr>
      <p:cViewPr varScale="1">
        <p:scale>
          <a:sx n="92" d="100"/>
          <a:sy n="92" d="100"/>
        </p:scale>
        <p:origin x="1314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802.11-21/1035r0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802.11-21/1035r0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802.11-21/1035r0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802.11-21/1035r0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802.11-21/1035r0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33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802.11-21/1035r0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16750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</a:t>
            </a:r>
            <a:r>
              <a:rPr lang="en-GB" dirty="0"/>
              <a:t>Interdigital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</a:t>
            </a:r>
            <a:r>
              <a:rPr lang="en-GB" dirty="0"/>
              <a:t>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</a:t>
            </a:r>
            <a:r>
              <a:rPr lang="en-GB" dirty="0"/>
              <a:t>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</a:t>
            </a:r>
            <a:r>
              <a:rPr lang="en-GB" dirty="0"/>
              <a:t>Interdigital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</a:t>
            </a:r>
            <a:r>
              <a:rPr lang="en-GB" dirty="0"/>
              <a:t>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</a:t>
            </a:r>
            <a:r>
              <a:rPr lang="en-GB" dirty="0"/>
              <a:t>Interdigital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</a:t>
            </a:r>
            <a:r>
              <a:rPr lang="en-GB" dirty="0"/>
              <a:t>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</a:t>
            </a:r>
            <a:r>
              <a:rPr lang="en-GB" dirty="0"/>
              <a:t>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Satyanarayana Katla,  Interdigital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802.11-21/1035r0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81597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Sensing-specific feedback using NDPA and trigger frames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145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2021-06-30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</a:t>
            </a:r>
            <a:r>
              <a:rPr lang="en-GB" dirty="0"/>
              <a:t>Interdigital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6462639"/>
              </p:ext>
            </p:extLst>
          </p:nvPr>
        </p:nvGraphicFramePr>
        <p:xfrm>
          <a:off x="1003300" y="2919412"/>
          <a:ext cx="9793288" cy="241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84901" progId="Word.Document.8">
                  <p:embed/>
                </p:oleObj>
              </mc:Choice>
              <mc:Fallback>
                <p:oleObj name="Document" r:id="rId3" imgW="10439485" imgH="258490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919412"/>
                        <a:ext cx="9793288" cy="24145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4384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AF47E-6546-425E-B889-3E514C31F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A02E1-DF9F-4BBC-88F6-A5F6F586A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zh-CN" b="0" dirty="0"/>
              <a:t>Trigger based sounding protocol in 11ax may be used for sensing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b="0" dirty="0"/>
              <a:t>Modifications to NDPA frame of 802.11ax is required for sensing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b="0" dirty="0"/>
              <a:t>Sensing specific feedback information may be indicated in the NDPA frame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b="0" dirty="0"/>
              <a:t>In 802.11be, reserved bits of the  STA info field may be utilized for indicating sensing specific feedback information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zh-CN" b="0" dirty="0">
              <a:highlight>
                <a:srgbClr val="FFFF00"/>
              </a:highlight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altLang="zh-CN" b="0" dirty="0">
              <a:highlight>
                <a:srgbClr val="FFFF00"/>
              </a:highlight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38FF68-BB5C-4F0C-AA65-DDFD101EF5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17DA5-DAF1-4DD3-8425-2FD09B08D04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</a:t>
            </a:r>
            <a:r>
              <a:rPr lang="en-GB" dirty="0"/>
              <a:t>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B4EA7C-536E-4156-A9C2-FE20795270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529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dirty="0"/>
              <a:t>Do you agree to add the following into 11bf SFD ? </a:t>
            </a:r>
            <a:endParaRPr lang="en-US" sz="2000" dirty="0"/>
          </a:p>
          <a:p>
            <a:pPr marL="800100" lvl="1" indent="-342900">
              <a:buFont typeface="Times New Roman" panose="02020603050405020304" pitchFamily="18" charset="0"/>
              <a:buChar char="-"/>
            </a:pPr>
            <a:r>
              <a:rPr lang="en-US" dirty="0"/>
              <a:t>In measurement phase of sensing session, an NDP Announcement frame can include </a:t>
            </a:r>
            <a:r>
              <a:rPr lang="en-US" b="1" dirty="0"/>
              <a:t>sensing-specific information</a:t>
            </a:r>
            <a:r>
              <a:rPr lang="en-US" dirty="0"/>
              <a:t> in sub 7Ghz band. </a:t>
            </a:r>
            <a:endParaRPr lang="en-US" sz="18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b="1" dirty="0"/>
              <a:t>sensing-specific information is TBD</a:t>
            </a:r>
            <a:endParaRPr lang="en-US" sz="16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NDPA format for sensing is TBD. 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</a:t>
            </a:r>
            <a:r>
              <a:rPr lang="en-GB" dirty="0"/>
              <a:t>Interdigital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0472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within a sensing session, a trigger frame may be sent by sensing processor for collecting </a:t>
            </a:r>
            <a:r>
              <a:rPr lang="en-US"/>
              <a:t>sensing measurements </a:t>
            </a:r>
            <a:r>
              <a:rPr lang="en-US" dirty="0"/>
              <a:t>from multiple sensing receivers?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</a:t>
            </a:r>
            <a:r>
              <a:rPr lang="en-GB" dirty="0"/>
              <a:t>Interdigital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9496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IEEE 802.11-21/0147r0</a:t>
            </a:r>
          </a:p>
          <a:p>
            <a:r>
              <a:rPr lang="en-US" altLang="zh-CN" dirty="0"/>
              <a:t>[2] IEEE 802.11-20/1849r1</a:t>
            </a:r>
          </a:p>
          <a:p>
            <a:r>
              <a:rPr lang="en-US" altLang="zh-CN" dirty="0"/>
              <a:t>[3] </a:t>
            </a:r>
            <a:r>
              <a:rPr lang="en-US" dirty="0"/>
              <a:t>Wireless LAN MAC and PHY Specifications, IEEE P802.11ax™/D8.0</a:t>
            </a:r>
          </a:p>
          <a:p>
            <a:endParaRPr lang="en-US" altLang="zh-CN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Interdigital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presents a </a:t>
            </a:r>
            <a:r>
              <a:rPr lang="en-US" dirty="0"/>
              <a:t>sensing-specific feedback configuration for NDPA and trigger frame procedure </a:t>
            </a:r>
            <a:r>
              <a:rPr lang="en-GB" dirty="0"/>
              <a:t>for different sensing scenarios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Definitions and scenarios in this contribution are detailed in [1-2]</a:t>
            </a:r>
          </a:p>
          <a:p>
            <a:pPr lvl="1"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We focus on 4 main sensing scenarios – the cases which include sensing initiator acting as standalone are not considered.  </a:t>
            </a:r>
            <a:br>
              <a:rPr lang="en-US" altLang="zh-CN" dirty="0"/>
            </a:b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</a:t>
            </a:r>
            <a:r>
              <a:rPr lang="en-GB" dirty="0"/>
              <a:t>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Trigger based sounding protocol in 11ax may be used for sensing</a:t>
            </a:r>
          </a:p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The NDPA frame of 802.11ax only allows communication specific feedback, i.e. CQI/compressed beamforming</a:t>
            </a:r>
          </a:p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The NDPA frame in 11ax does not allow sensing specific feedback information. </a:t>
            </a:r>
          </a:p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Modifications to NDPA frame of 802.11ax is required for sensing</a:t>
            </a:r>
          </a:p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In 802.11be, reserved bits of the  STA info field may be utilized for indicating sensing specific feedback information</a:t>
            </a:r>
          </a:p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This contribution discusses NDPA frame as well as possible trigger frame based sensing procedures for different sensing scenarios</a:t>
            </a:r>
            <a:br>
              <a:rPr lang="en-US" altLang="zh-CN" dirty="0"/>
            </a:b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Interdigital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28014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C473E9-7B11-4A9E-B85E-96FB2875925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07CC71-6A4A-4143-B33A-683C955757E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Interdigital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7126C1-C6BE-4BAB-AD4F-BEB1F78808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FBE80E9-D89C-4BE9-AB22-EEA5DCB04424}"/>
              </a:ext>
            </a:extLst>
          </p:cNvPr>
          <p:cNvSpPr txBox="1">
            <a:spLocks/>
          </p:cNvSpPr>
          <p:nvPr/>
        </p:nvSpPr>
        <p:spPr>
          <a:xfrm>
            <a:off x="609600" y="1260475"/>
            <a:ext cx="10972800" cy="4916488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Ø"/>
              <a:defRPr/>
            </a:pPr>
            <a:r>
              <a:rPr lang="en-US" kern="0" dirty="0"/>
              <a:t>WLANs (e.g. 802.11ax, .11be) with embedded sensing capabilities may require sensing-specific feedback information, such as: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kern="0" dirty="0"/>
              <a:t>High precision CSI matrix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kern="0" dirty="0"/>
              <a:t>Time difference of arrival (TDOA)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kern="0" dirty="0"/>
              <a:t>Angle of arrival (</a:t>
            </a:r>
            <a:r>
              <a:rPr lang="en-US" kern="0" dirty="0" err="1"/>
              <a:t>AoA</a:t>
            </a:r>
            <a:r>
              <a:rPr lang="en-US" kern="0" dirty="0"/>
              <a:t>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kern="0" dirty="0"/>
              <a:t>Received signal strength (RSS)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kern="0" dirty="0"/>
              <a:t>Location and/or Doppler </a:t>
            </a:r>
            <a:br>
              <a:rPr lang="en-US" kern="0" dirty="0"/>
            </a:br>
            <a:endParaRPr lang="en-US" kern="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kern="0" dirty="0"/>
              <a:t>The sensing transmitter may send the indication of sensing feedback information, i.e. sensing feedback indicator, to the sensing receiver(s), depending on the sensing session requirements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kern="0" dirty="0"/>
              <a:t>802.11be has reserved bits in the NDPA frame which may be utilized for indicating sensing feedback information</a:t>
            </a:r>
          </a:p>
          <a:p>
            <a:pPr marL="457200" lvl="1" indent="0">
              <a:buFont typeface="Arial" panose="020B0604020202020204" pitchFamily="34" charset="0"/>
              <a:buNone/>
              <a:defRPr/>
            </a:pPr>
            <a:endParaRPr lang="en-US" kern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2171219-DAC8-45B1-A16F-0125999D817C}"/>
              </a:ext>
            </a:extLst>
          </p:cNvPr>
          <p:cNvSpPr txBox="1">
            <a:spLocks/>
          </p:cNvSpPr>
          <p:nvPr/>
        </p:nvSpPr>
        <p:spPr>
          <a:xfrm>
            <a:off x="914401" y="685801"/>
            <a:ext cx="10361084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Feedback Information Types</a:t>
            </a:r>
          </a:p>
        </p:txBody>
      </p:sp>
      <p:pic>
        <p:nvPicPr>
          <p:cNvPr id="9" name="Picture 8" descr="Table&#10;&#10;Description automatically generated">
            <a:extLst>
              <a:ext uri="{FF2B5EF4-FFF2-40B4-BE49-F238E27FC236}">
                <a16:creationId xmlns:a16="http://schemas.microsoft.com/office/drawing/2014/main" id="{6C5E56E4-18F9-48EF-B10F-3D78FD406E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2211701"/>
            <a:ext cx="4186268" cy="67628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FAE2FC3-2C89-4E0A-93F1-008841DF0391}"/>
              </a:ext>
            </a:extLst>
          </p:cNvPr>
          <p:cNvSpPr txBox="1"/>
          <p:nvPr/>
        </p:nvSpPr>
        <p:spPr>
          <a:xfrm flipH="1">
            <a:off x="7467600" y="1950463"/>
            <a:ext cx="3459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Table 1(a):NDPA frame of 802.11be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DA8B96-832E-4689-98C5-E66A520A83E2}"/>
              </a:ext>
            </a:extLst>
          </p:cNvPr>
          <p:cNvSpPr txBox="1"/>
          <p:nvPr/>
        </p:nvSpPr>
        <p:spPr>
          <a:xfrm flipH="1">
            <a:off x="7319387" y="2922623"/>
            <a:ext cx="42630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Table 1(b): STA info field of 802.11be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024A3AA-BA55-43EF-81FB-22E1D3EED0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0" y="3199763"/>
            <a:ext cx="5227591" cy="1094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69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7F778-EE54-4007-8699-226B8BC98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Sensing Scenario 1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62AAD2-1C54-444C-A71C-771031BCB3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3F0A86-5781-4FAD-A6D5-8B076B8999B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</a:t>
            </a:r>
            <a:r>
              <a:rPr lang="en-GB" dirty="0"/>
              <a:t>Interdigital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40B15F-2AEA-4EA4-8778-5156A44787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11" name="TextBox 39">
            <a:extLst>
              <a:ext uri="{FF2B5EF4-FFF2-40B4-BE49-F238E27FC236}">
                <a16:creationId xmlns:a16="http://schemas.microsoft.com/office/drawing/2014/main" id="{94B1361A-9C5A-43EF-B138-685F0A1D6D91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62000" y="4429918"/>
            <a:ext cx="10037763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800" b="1">
                <a:solidFill>
                  <a:srgbClr val="0054A6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initiator (Tx/processor) sends NDPA as well as trigger frame to all STAs identified as sensing responders (Rx)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</a:t>
            </a:r>
            <a:r>
              <a:rPr lang="en-US" altLang="en-US" sz="1800" b="0" dirty="0" err="1">
                <a:solidFill>
                  <a:schemeClr val="tx1"/>
                </a:solidFill>
                <a:latin typeface="+mj-lt"/>
              </a:rPr>
              <a:t>Rxs</a:t>
            </a: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 send measurement report to sensing initiator/processor that processes all received measurements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This is same as basic trigger-based sounding procedure in 802.11ax/be [3]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38DC85-5D04-4C48-9F28-10A0F8926F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418" y="1746555"/>
            <a:ext cx="6732382" cy="2299357"/>
          </a:xfrm>
          <a:prstGeom prst="rect">
            <a:avLst/>
          </a:prstGeom>
        </p:spPr>
      </p:pic>
      <p:pic>
        <p:nvPicPr>
          <p:cNvPr id="12" name="Picture 11" descr="A picture containing indoor, computer, dark&#10;&#10;Description automatically generated">
            <a:extLst>
              <a:ext uri="{FF2B5EF4-FFF2-40B4-BE49-F238E27FC236}">
                <a16:creationId xmlns:a16="http://schemas.microsoft.com/office/drawing/2014/main" id="{B7DEE071-2D78-46F7-A5AA-4442316C7F0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1936508"/>
            <a:ext cx="4418969" cy="2132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459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7F778-EE54-4007-8699-226B8BC98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Sensing Scenario 2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62AAD2-1C54-444C-A71C-771031BCB3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3F0A86-5781-4FAD-A6D5-8B076B8999B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</a:t>
            </a:r>
            <a:r>
              <a:rPr lang="en-GB" dirty="0"/>
              <a:t>Interdigital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40B15F-2AEA-4EA4-8778-5156A44787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10" name="TextBox 39">
            <a:extLst>
              <a:ext uri="{FF2B5EF4-FFF2-40B4-BE49-F238E27FC236}">
                <a16:creationId xmlns:a16="http://schemas.microsoft.com/office/drawing/2014/main" id="{9795E53E-86E2-4D7A-B4AA-36558972DAFA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74436" y="4566953"/>
            <a:ext cx="10037763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800" b="1">
                <a:solidFill>
                  <a:srgbClr val="0054A6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initiator (Tx) sends NDPA that contains sensing-specific feedback indicator to all STAs that are identified as sensing responders (Rx)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Rx that is also a sensing processor sends sensing trigger frame to all other sensing responders (Rx). 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</a:t>
            </a:r>
            <a:r>
              <a:rPr lang="en-US" altLang="en-US" sz="1800" b="0" dirty="0" err="1">
                <a:solidFill>
                  <a:schemeClr val="tx1"/>
                </a:solidFill>
                <a:latin typeface="+mj-lt"/>
              </a:rPr>
              <a:t>Rxs</a:t>
            </a: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 send measurement report to sensing Rx/processor that processes all received measurements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FD89C3-F69D-4E69-8FB5-02AB43C18E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36" y="1600200"/>
            <a:ext cx="7695485" cy="238246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0B7029C-EA41-4CAF-94C6-FEFED53668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1930568"/>
            <a:ext cx="4070499" cy="2079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344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7F778-EE54-4007-8699-226B8BC98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Sensing Scenario 3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62AAD2-1C54-444C-A71C-771031BCB3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3F0A86-5781-4FAD-A6D5-8B076B8999B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Interdigital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40B15F-2AEA-4EA4-8778-5156A44787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11" name="TextBox 39">
            <a:extLst>
              <a:ext uri="{FF2B5EF4-FFF2-40B4-BE49-F238E27FC236}">
                <a16:creationId xmlns:a16="http://schemas.microsoft.com/office/drawing/2014/main" id="{6EC9FC41-A87A-4E42-AD80-224280B2D1B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29217" y="4489394"/>
            <a:ext cx="10037763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800" b="1">
                <a:solidFill>
                  <a:srgbClr val="0054A6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responder (Tx) sends NDPA to STAs that sensing initiator (Rx/processor) identified as sensing responders (Rx) as well as sensing initiator (Rx/processor)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initiator (Rx) sends trigger frame to all sensing Rx.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</a:t>
            </a:r>
            <a:r>
              <a:rPr lang="en-US" altLang="en-US" sz="1800" b="0" dirty="0" err="1">
                <a:solidFill>
                  <a:schemeClr val="tx1"/>
                </a:solidFill>
                <a:latin typeface="+mj-lt"/>
              </a:rPr>
              <a:t>Rxs</a:t>
            </a: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 send measurement report to sensing initiator (Rx/processor) that processes all received measurements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946DE94-CF86-45DD-87D0-134AD10AD4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17" y="1751014"/>
            <a:ext cx="6716615" cy="227351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C069A47-6160-4F25-B42C-85CCCEF118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2026775"/>
            <a:ext cx="4108499" cy="1973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115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7F778-EE54-4007-8699-226B8BC98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Sensing Scenario 4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62AAD2-1C54-444C-A71C-771031BCB3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3F0A86-5781-4FAD-A6D5-8B076B8999B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Interdigital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40B15F-2AEA-4EA4-8778-5156A44787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11" name="TextBox 39">
            <a:extLst>
              <a:ext uri="{FF2B5EF4-FFF2-40B4-BE49-F238E27FC236}">
                <a16:creationId xmlns:a16="http://schemas.microsoft.com/office/drawing/2014/main" id="{6823BD7A-769E-45BB-BD07-596474B1A3D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85800" y="4502713"/>
            <a:ext cx="10037763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800" b="1">
                <a:solidFill>
                  <a:srgbClr val="0054A6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responder (Tx) sends NDPA to sensing responder (</a:t>
            </a:r>
            <a:r>
              <a:rPr lang="en-US" altLang="en-US" sz="1800" b="0" dirty="0" err="1">
                <a:solidFill>
                  <a:schemeClr val="tx1"/>
                </a:solidFill>
                <a:latin typeface="+mj-lt"/>
              </a:rPr>
              <a:t>Rxs</a:t>
            </a: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) as well as sensing initiator (Rx)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initiator (Rx) sends trigger frame to all sensing </a:t>
            </a:r>
            <a:r>
              <a:rPr lang="en-US" altLang="en-US" sz="1800" b="0" dirty="0" err="1">
                <a:solidFill>
                  <a:schemeClr val="tx1"/>
                </a:solidFill>
                <a:latin typeface="+mj-lt"/>
              </a:rPr>
              <a:t>Rxs</a:t>
            </a:r>
            <a:endParaRPr lang="en-US" altLang="en-US" sz="1800" b="0" dirty="0">
              <a:solidFill>
                <a:schemeClr val="tx1"/>
              </a:solidFill>
              <a:latin typeface="+mj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</a:t>
            </a:r>
            <a:r>
              <a:rPr lang="en-US" altLang="en-US" sz="1800" b="0" dirty="0" err="1">
                <a:solidFill>
                  <a:schemeClr val="tx1"/>
                </a:solidFill>
                <a:latin typeface="+mj-lt"/>
              </a:rPr>
              <a:t>Rxs</a:t>
            </a: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 send measurement report  to sensing Tx/processor that processes all received measurements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9F33225-BAF1-4951-BBB8-10968B9F1B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0559" y="2320955"/>
            <a:ext cx="4334839" cy="22467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0081D8A-5CF3-4249-BDF7-717D2C5B95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770855"/>
            <a:ext cx="7724348" cy="2291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884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13BCB-A466-466B-850F-678C172F0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Exemplary NDPA Frame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533D44-716A-4E05-B95B-6F0034AC95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C8FE59-ED0E-4DE4-8982-07ACD144D69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0AB2B5-614D-462D-810A-3880A874C8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D88AF6-67F0-4996-821C-8300D8E650C4}"/>
              </a:ext>
            </a:extLst>
          </p:cNvPr>
          <p:cNvSpPr/>
          <p:nvPr/>
        </p:nvSpPr>
        <p:spPr>
          <a:xfrm>
            <a:off x="1121431" y="1600200"/>
            <a:ext cx="10361084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1"/>
                </a:solidFill>
              </a:rPr>
              <a:t>In 802.11be, the feedback information type and Ng subfield as well as codebook size of the STA info field together is 3 bits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 NDPA frame may also indicate the feedback information that sensing responder (Rx) has to respond with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 feedback type may include sensing measurement metrics such as time of flight (</a:t>
            </a:r>
            <a:r>
              <a:rPr lang="en-US" sz="20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ToF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), time difference of arrival (TDOA), full CSI, compressed CSI, angle of arrival, and other processed sensing signal information</a:t>
            </a:r>
            <a:endParaRPr lang="en-US" sz="2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6D451D-0E7C-4B1D-B68E-1A68964781A7}"/>
              </a:ext>
            </a:extLst>
          </p:cNvPr>
          <p:cNvSpPr txBox="1"/>
          <p:nvPr/>
        </p:nvSpPr>
        <p:spPr>
          <a:xfrm>
            <a:off x="3219457" y="2323357"/>
            <a:ext cx="784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Table 2</a:t>
            </a:r>
            <a:r>
              <a:rPr lang="en-US" sz="1800" dirty="0">
                <a:solidFill>
                  <a:schemeClr val="tx1"/>
                </a:solidFill>
              </a:rPr>
              <a:t>: STA info field of the NDPA frame example in the context of 802.11be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AB4E97A-C6EC-4A74-ADBC-DCE4FD4BF1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2682750"/>
            <a:ext cx="7480717" cy="1566139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7E8CAAE9-F26B-47DE-8033-9354D8F5111C}"/>
              </a:ext>
            </a:extLst>
          </p:cNvPr>
          <p:cNvSpPr/>
          <p:nvPr/>
        </p:nvSpPr>
        <p:spPr bwMode="auto">
          <a:xfrm>
            <a:off x="9144000" y="2907837"/>
            <a:ext cx="1106286" cy="119226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491926C-D84E-49F2-BAD3-232A59B6DF75}"/>
              </a:ext>
            </a:extLst>
          </p:cNvPr>
          <p:cNvCxnSpPr/>
          <p:nvPr/>
        </p:nvCxnSpPr>
        <p:spPr bwMode="auto">
          <a:xfrm flipV="1">
            <a:off x="10134600" y="3048000"/>
            <a:ext cx="381000" cy="15202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A133BEDD-6C0B-4E4B-9D53-93E5E8842670}"/>
              </a:ext>
            </a:extLst>
          </p:cNvPr>
          <p:cNvSpPr txBox="1"/>
          <p:nvPr/>
        </p:nvSpPr>
        <p:spPr>
          <a:xfrm flipH="1">
            <a:off x="10458586" y="2675209"/>
            <a:ext cx="1564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sensing- specific information</a:t>
            </a:r>
          </a:p>
        </p:txBody>
      </p:sp>
    </p:spTree>
    <p:extLst>
      <p:ext uri="{BB962C8B-B14F-4D97-AF65-F5344CB8AC3E}">
        <p14:creationId xmlns:p14="http://schemas.microsoft.com/office/powerpoint/2010/main" val="2876396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929</Words>
  <Application>Microsoft Office PowerPoint</Application>
  <PresentationFormat>Widescreen</PresentationFormat>
  <Paragraphs>125</Paragraphs>
  <Slides>13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Wingdings</vt:lpstr>
      <vt:lpstr>Office Theme</vt:lpstr>
      <vt:lpstr>Microsoft Word 97 - 2003 Document</vt:lpstr>
      <vt:lpstr>Sensing-specific feedback using NDPA and trigger frames </vt:lpstr>
      <vt:lpstr>Abstract</vt:lpstr>
      <vt:lpstr>Introduction</vt:lpstr>
      <vt:lpstr>PowerPoint Presentation</vt:lpstr>
      <vt:lpstr>Sensing Scenario 1</vt:lpstr>
      <vt:lpstr>Sensing Scenario 2</vt:lpstr>
      <vt:lpstr>Sensing Scenario 3</vt:lpstr>
      <vt:lpstr>Sensing Scenario 4</vt:lpstr>
      <vt:lpstr>Exemplary NDPA Frame</vt:lpstr>
      <vt:lpstr>Conclusion</vt:lpstr>
      <vt:lpstr>SP1</vt:lpstr>
      <vt:lpstr>SP2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2021-06-30T18:31:16Z</dcterms:created>
  <dcterms:modified xsi:type="dcterms:W3CDTF">2021-06-30T18:42:34Z</dcterms:modified>
</cp:coreProperties>
</file>