
<file path=[Content_Types].xml><?xml version="1.0" encoding="utf-8"?>
<Types xmlns="http://schemas.openxmlformats.org/package/2006/content-types">
  <Default Extension="emf" ContentType="image/x-emf"/>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1"/>
  </p:notesMasterIdLst>
  <p:handoutMasterIdLst>
    <p:handoutMasterId r:id="rId12"/>
  </p:handoutMasterIdLst>
  <p:sldIdLst>
    <p:sldId id="269" r:id="rId2"/>
    <p:sldId id="611" r:id="rId3"/>
    <p:sldId id="635" r:id="rId4"/>
    <p:sldId id="633" r:id="rId5"/>
    <p:sldId id="636" r:id="rId6"/>
    <p:sldId id="637" r:id="rId7"/>
    <p:sldId id="638" r:id="rId8"/>
    <p:sldId id="618" r:id="rId9"/>
    <p:sldId id="31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83" d="100"/>
          <a:sy n="83" d="100"/>
        </p:scale>
        <p:origin x="1406"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a:t>
            </a:r>
            <a:r>
              <a:rPr lang="en-US" altLang="zh-CN" sz="1800" b="1" kern="1200" dirty="0">
                <a:solidFill>
                  <a:schemeClr val="tx1"/>
                </a:solidFill>
                <a:latin typeface="Times New Roman" panose="02020603050405020304" pitchFamily="18" charset="0"/>
                <a:ea typeface="MS PGothic" panose="020B0600070205080204" pitchFamily="34" charset="-128"/>
                <a:cs typeface="+mn-cs"/>
              </a:rPr>
              <a:t>1031</a:t>
            </a:r>
            <a:r>
              <a:rPr lang="en-US" altLang="en-US" sz="1800" b="1" kern="1200" dirty="0">
                <a:solidFill>
                  <a:schemeClr val="tx1"/>
                </a:solidFill>
                <a:latin typeface="Times New Roman" panose="02020603050405020304" pitchFamily="18" charset="0"/>
                <a:ea typeface="MS PGothic" panose="020B0600070205080204" pitchFamily="34" charset="-128"/>
                <a:cs typeface="+mn-cs"/>
              </a:rPr>
              <a:t>r</a:t>
            </a:r>
            <a:r>
              <a:rPr lang="en-US" altLang="en-US" sz="1800" b="1" dirty="0"/>
              <a:t>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June</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Drawing2.vsd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Drawing3.vsd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533400" y="609600"/>
            <a:ext cx="8229601" cy="1066800"/>
          </a:xfrm>
        </p:spPr>
        <p:txBody>
          <a:bodyPr/>
          <a:lstStyle/>
          <a:p>
            <a:r>
              <a:rPr lang="en-US" altLang="zh-CN" dirty="0">
                <a:latin typeface="Arial" panose="020B0604020202020204" pitchFamily="34" charset="0"/>
                <a:cs typeface="Arial" panose="020B0604020202020204" pitchFamily="34" charset="0"/>
              </a:rPr>
              <a:t>Discussion on the handling of sequential blindness periods for NSTR MLD </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2021-06-30</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2409733391"/>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799" y="1981200"/>
            <a:ext cx="7858125" cy="2895600"/>
          </a:xfrm>
        </p:spPr>
        <p:txBody>
          <a:bodyPr/>
          <a:lstStyle/>
          <a:p>
            <a:pPr algn="just"/>
            <a:r>
              <a:rPr lang="en-US" altLang="zh-CN" sz="1800" b="0" dirty="0"/>
              <a:t>802.11be has specified “35.3.14.7 Medium access recovery procedure” to handle blindness issues due to the NSTR-based interference for NSTR MLD, but the handling of sequential blindness periods has not been considered in 11be Draft 1.0.</a:t>
            </a:r>
          </a:p>
          <a:p>
            <a:pPr algn="just"/>
            <a:endParaRPr lang="en-US" altLang="zh-CN" sz="1800" b="0" dirty="0"/>
          </a:p>
          <a:p>
            <a:pPr algn="just"/>
            <a:r>
              <a:rPr lang="en-US" altLang="zh-CN" sz="1800" b="0" dirty="0"/>
              <a:t>This contribution provides the potential issues lying in the sequential blindness periods caused by the NSTR-based interference from the continuous transmissions, and proposes the method to handle the sequential blindness periods.</a:t>
            </a:r>
            <a:endParaRPr lang="zh-CN" altLang="en-US" sz="1800" b="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7264F9-F696-429E-A653-F5C2DA8A420D}"/>
              </a:ext>
            </a:extLst>
          </p:cNvPr>
          <p:cNvSpPr>
            <a:spLocks noGrp="1"/>
          </p:cNvSpPr>
          <p:nvPr>
            <p:ph type="title"/>
          </p:nvPr>
        </p:nvSpPr>
        <p:spPr/>
        <p:txBody>
          <a:bodyPr/>
          <a:lstStyle/>
          <a:p>
            <a:r>
              <a:rPr lang="en-US" altLang="zh-CN" dirty="0"/>
              <a:t>Issues</a:t>
            </a:r>
            <a:endParaRPr lang="zh-CN" altLang="en-US" dirty="0"/>
          </a:p>
        </p:txBody>
      </p:sp>
      <p:sp>
        <p:nvSpPr>
          <p:cNvPr id="3" name="内容占位符 2">
            <a:extLst>
              <a:ext uri="{FF2B5EF4-FFF2-40B4-BE49-F238E27FC236}">
                <a16:creationId xmlns:a16="http://schemas.microsoft.com/office/drawing/2014/main" id="{320C85C0-1080-40B8-AF9E-4025275ACFF0}"/>
              </a:ext>
            </a:extLst>
          </p:cNvPr>
          <p:cNvSpPr>
            <a:spLocks noGrp="1"/>
          </p:cNvSpPr>
          <p:nvPr>
            <p:ph idx="1"/>
          </p:nvPr>
        </p:nvSpPr>
        <p:spPr>
          <a:xfrm>
            <a:off x="685800" y="1752600"/>
            <a:ext cx="7858125" cy="4114800"/>
          </a:xfrm>
        </p:spPr>
        <p:txBody>
          <a:bodyPr/>
          <a:lstStyle/>
          <a:p>
            <a:pPr algn="just">
              <a:buFont typeface="Wingdings" panose="05000000000000000000" pitchFamily="2" charset="2"/>
              <a:buChar char="p"/>
            </a:pPr>
            <a:r>
              <a:rPr lang="en-US" altLang="zh-CN" sz="1800" dirty="0"/>
              <a:t>11be Draft 1.0 specifies the mechanism of medium access recovery upon the lost medium synchronization due to the transmission of one PPDU, shown in the following, but doesn’t mention the handling of sequential blindness periods caused by the transmission of multiple PPDUs.</a:t>
            </a:r>
          </a:p>
          <a:p>
            <a:pPr algn="just"/>
            <a:endParaRPr lang="en-US" altLang="zh-CN" sz="1600" b="0" dirty="0"/>
          </a:p>
          <a:p>
            <a:pPr marL="360363" indent="0" algn="just">
              <a:buNone/>
            </a:pPr>
            <a:r>
              <a:rPr lang="en-US" altLang="zh-CN" sz="1600" b="0" dirty="0"/>
              <a:t>“ STA affiliated with a non-AP MLD that belongs to a NSTR link pair is considered to have lost medium synchronization (due to UL interference) when the other STA, which is affiliated with the same MLD and belongs to that link pair, </a:t>
            </a:r>
            <a:r>
              <a:rPr lang="en-US" altLang="zh-CN" sz="1600" b="0" dirty="0">
                <a:solidFill>
                  <a:srgbClr val="FF0000"/>
                </a:solidFill>
              </a:rPr>
              <a:t>transmits a PPDU</a:t>
            </a:r>
            <a:r>
              <a:rPr lang="en-US" altLang="zh-CN" sz="1600" b="0" dirty="0"/>
              <a:t>, except under the following condition:</a:t>
            </a:r>
            <a:endParaRPr lang="zh-CN" altLang="zh-CN" sz="1600" b="0" dirty="0"/>
          </a:p>
          <a:p>
            <a:pPr marL="0" indent="360363" algn="just">
              <a:buNone/>
            </a:pPr>
            <a:r>
              <a:rPr lang="en-US" altLang="zh-CN" sz="1600" b="0" dirty="0"/>
              <a:t>—Both STAs ended a transmission at the same time. </a:t>
            </a:r>
            <a:endParaRPr lang="zh-CN" altLang="zh-CN" sz="1600" b="0" dirty="0"/>
          </a:p>
          <a:p>
            <a:pPr marL="360363" indent="-92075" algn="just">
              <a:buNone/>
            </a:pPr>
            <a:r>
              <a:rPr lang="en-US" altLang="zh-CN" sz="1600" b="0" dirty="0"/>
              <a:t>     A STA that has lost medium synchronization due to transmission by another STA affiliated with the same MLD </a:t>
            </a:r>
            <a:r>
              <a:rPr lang="en-US" altLang="zh-CN" sz="1600" b="0" dirty="0">
                <a:solidFill>
                  <a:srgbClr val="FF0000"/>
                </a:solidFill>
              </a:rPr>
              <a:t>shall start a MediumSyncDelay timer at the end of that transmission </a:t>
            </a:r>
            <a:r>
              <a:rPr lang="en-US" altLang="zh-CN" sz="1600" b="0" dirty="0"/>
              <a:t>event if that transmission event is longer than </a:t>
            </a:r>
            <a:r>
              <a:rPr lang="en-US" altLang="zh-CN" sz="1600" b="0" dirty="0" err="1"/>
              <a:t>aMediumSyncThreshold</a:t>
            </a:r>
            <a:r>
              <a:rPr lang="en-US" altLang="zh-CN" sz="1600" b="0" dirty="0"/>
              <a:t>. The </a:t>
            </a:r>
            <a:r>
              <a:rPr lang="en-US" altLang="zh-CN" sz="1600" dirty="0"/>
              <a:t>STA</a:t>
            </a:r>
            <a:r>
              <a:rPr lang="en-US" altLang="zh-CN" sz="1600" b="0" dirty="0"/>
              <a:t> </a:t>
            </a:r>
            <a:r>
              <a:rPr lang="en-US" altLang="zh-CN" sz="1600" b="0" dirty="0">
                <a:solidFill>
                  <a:srgbClr val="FF0000"/>
                </a:solidFill>
              </a:rPr>
              <a:t>may not start the MediumSyncDelay timer </a:t>
            </a:r>
            <a:r>
              <a:rPr lang="en-US" altLang="zh-CN" sz="1600" b="0" dirty="0"/>
              <a:t>if the transmission event is shorter than or equal to </a:t>
            </a:r>
            <a:r>
              <a:rPr lang="en-US" altLang="zh-CN" sz="1600" b="0" dirty="0" err="1"/>
              <a:t>aMediumSyncThreshold</a:t>
            </a:r>
            <a:r>
              <a:rPr lang="en-US" altLang="zh-CN" sz="1600" b="0" dirty="0"/>
              <a:t>. ”</a:t>
            </a:r>
            <a:endParaRPr lang="zh-CN" altLang="zh-CN" sz="1600" b="0" dirty="0"/>
          </a:p>
          <a:p>
            <a:pPr algn="just"/>
            <a:endParaRPr lang="zh-CN" altLang="en-US" sz="1600" b="0" dirty="0"/>
          </a:p>
        </p:txBody>
      </p:sp>
      <p:sp>
        <p:nvSpPr>
          <p:cNvPr id="4" name="页脚占位符 3">
            <a:extLst>
              <a:ext uri="{FF2B5EF4-FFF2-40B4-BE49-F238E27FC236}">
                <a16:creationId xmlns:a16="http://schemas.microsoft.com/office/drawing/2014/main" id="{64BE767F-C38C-471F-9BCD-FE6CBFF909B9}"/>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71CCD84-7B66-412F-9326-0D955010F564}"/>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2839971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C72FCF-FDA6-42A4-9BC5-356E7F838961}"/>
              </a:ext>
            </a:extLst>
          </p:cNvPr>
          <p:cNvSpPr>
            <a:spLocks noGrp="1"/>
          </p:cNvSpPr>
          <p:nvPr>
            <p:ph type="title"/>
          </p:nvPr>
        </p:nvSpPr>
        <p:spPr/>
        <p:txBody>
          <a:bodyPr/>
          <a:lstStyle/>
          <a:p>
            <a:r>
              <a:rPr lang="en-US" altLang="zh-CN" dirty="0"/>
              <a:t>Issues</a:t>
            </a:r>
            <a:endParaRPr lang="zh-CN" altLang="en-US" dirty="0"/>
          </a:p>
        </p:txBody>
      </p:sp>
      <p:sp>
        <p:nvSpPr>
          <p:cNvPr id="3" name="内容占位符 2">
            <a:extLst>
              <a:ext uri="{FF2B5EF4-FFF2-40B4-BE49-F238E27FC236}">
                <a16:creationId xmlns:a16="http://schemas.microsoft.com/office/drawing/2014/main" id="{00643A83-E784-4D17-A5E1-9D81F9DF6D3D}"/>
              </a:ext>
            </a:extLst>
          </p:cNvPr>
          <p:cNvSpPr>
            <a:spLocks noGrp="1"/>
          </p:cNvSpPr>
          <p:nvPr>
            <p:ph idx="1"/>
          </p:nvPr>
        </p:nvSpPr>
        <p:spPr>
          <a:xfrm>
            <a:off x="685800" y="1761402"/>
            <a:ext cx="8153400" cy="2048597"/>
          </a:xfrm>
        </p:spPr>
        <p:txBody>
          <a:bodyPr/>
          <a:lstStyle/>
          <a:p>
            <a:pPr algn="just">
              <a:buFont typeface="Wingdings" panose="05000000000000000000" pitchFamily="2" charset="2"/>
              <a:buChar char="p"/>
            </a:pPr>
            <a:r>
              <a:rPr lang="en-US" altLang="zh-CN" sz="1600" dirty="0"/>
              <a:t>When the sequential blindness periods caused by the transmission of multiple PPDUs happen, some issues need to be considered to be handled in order to implement medium access recovery.</a:t>
            </a:r>
          </a:p>
          <a:p>
            <a:pPr algn="just">
              <a:buFont typeface="+mj-ea"/>
              <a:buAutoNum type="circleNumDbPlain"/>
            </a:pPr>
            <a:r>
              <a:rPr lang="en-US" altLang="zh-CN" sz="1600" b="0" dirty="0"/>
              <a:t>Whether the MediumSyncDelay timer expire or reset to zero when the MediumSyncDelay timer has started due to the transmission of PPDU1 and the transmission of  PPDU2 begins?</a:t>
            </a:r>
          </a:p>
          <a:p>
            <a:pPr algn="just">
              <a:buFont typeface="+mj-ea"/>
              <a:buAutoNum type="circleNumDbPlain"/>
            </a:pPr>
            <a:r>
              <a:rPr lang="en-US" altLang="zh-CN" sz="1600" b="0" dirty="0"/>
              <a:t>Whether the MediumSyncDelay timer is restarted  when the transmission of  PPDU2 ends?</a:t>
            </a:r>
          </a:p>
        </p:txBody>
      </p:sp>
      <p:sp>
        <p:nvSpPr>
          <p:cNvPr id="4" name="页脚占位符 3">
            <a:extLst>
              <a:ext uri="{FF2B5EF4-FFF2-40B4-BE49-F238E27FC236}">
                <a16:creationId xmlns:a16="http://schemas.microsoft.com/office/drawing/2014/main" id="{D2651A27-906A-4A7E-B7C4-3C10F40526B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D85F398-427D-4F87-9D33-90EB3575DEC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
        <p:nvSpPr>
          <p:cNvPr id="6" name="Rectangle 2">
            <a:extLst>
              <a:ext uri="{FF2B5EF4-FFF2-40B4-BE49-F238E27FC236}">
                <a16:creationId xmlns:a16="http://schemas.microsoft.com/office/drawing/2014/main" id="{2A44EA0A-E42D-444B-9ED2-09BB10C08D29}"/>
              </a:ext>
            </a:extLst>
          </p:cNvPr>
          <p:cNvSpPr>
            <a:spLocks noChangeArrowheads="1"/>
          </p:cNvSpPr>
          <p:nvPr/>
        </p:nvSpPr>
        <p:spPr bwMode="auto">
          <a:xfrm>
            <a:off x="990600" y="32464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a:extLst>
              <a:ext uri="{FF2B5EF4-FFF2-40B4-BE49-F238E27FC236}">
                <a16:creationId xmlns:a16="http://schemas.microsoft.com/office/drawing/2014/main" id="{055075C0-54A6-4156-9CF1-BE980C8B3B6A}"/>
              </a:ext>
            </a:extLst>
          </p:cNvPr>
          <p:cNvGraphicFramePr>
            <a:graphicFrameLocks noChangeAspect="1"/>
          </p:cNvGraphicFramePr>
          <p:nvPr>
            <p:extLst>
              <p:ext uri="{D42A27DB-BD31-4B8C-83A1-F6EECF244321}">
                <p14:modId xmlns:p14="http://schemas.microsoft.com/office/powerpoint/2010/main" val="1417610165"/>
              </p:ext>
            </p:extLst>
          </p:nvPr>
        </p:nvGraphicFramePr>
        <p:xfrm>
          <a:off x="905137" y="3818801"/>
          <a:ext cx="7638788" cy="2392357"/>
        </p:xfrm>
        <a:graphic>
          <a:graphicData uri="http://schemas.openxmlformats.org/presentationml/2006/ole">
            <mc:AlternateContent xmlns:mc="http://schemas.openxmlformats.org/markup-compatibility/2006">
              <mc:Choice xmlns:v="urn:schemas-microsoft-com:vml" Requires="v">
                <p:oleObj spid="_x0000_s2069" name="Visio" r:id="rId3" imgW="17244459" imgH="5410253" progId="Visio.Drawing.15">
                  <p:embed/>
                </p:oleObj>
              </mc:Choice>
              <mc:Fallback>
                <p:oleObj name="Visio" r:id="rId3" imgW="17244459" imgH="5410253" progId="Visio.Drawing.15">
                  <p:embed/>
                  <p:pic>
                    <p:nvPicPr>
                      <p:cNvPr id="0" name="Object 1"/>
                      <p:cNvPicPr>
                        <a:picLocks noChangeAspect="1" noChangeArrowheads="1"/>
                      </p:cNvPicPr>
                      <p:nvPr/>
                    </p:nvPicPr>
                    <p:blipFill>
                      <a:blip r:embed="rId4"/>
                      <a:srcRect/>
                      <a:stretch>
                        <a:fillRect/>
                      </a:stretch>
                    </p:blipFill>
                    <p:spPr bwMode="auto">
                      <a:xfrm>
                        <a:off x="905137" y="3818801"/>
                        <a:ext cx="7638788" cy="2392357"/>
                      </a:xfrm>
                      <a:prstGeom prst="rect">
                        <a:avLst/>
                      </a:prstGeom>
                      <a:noFill/>
                    </p:spPr>
                  </p:pic>
                </p:oleObj>
              </mc:Fallback>
            </mc:AlternateContent>
          </a:graphicData>
        </a:graphic>
      </p:graphicFrame>
    </p:spTree>
    <p:extLst>
      <p:ext uri="{BB962C8B-B14F-4D97-AF65-F5344CB8AC3E}">
        <p14:creationId xmlns:p14="http://schemas.microsoft.com/office/powerpoint/2010/main" val="705433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C72FCF-FDA6-42A4-9BC5-356E7F838961}"/>
              </a:ext>
            </a:extLst>
          </p:cNvPr>
          <p:cNvSpPr>
            <a:spLocks noGrp="1"/>
          </p:cNvSpPr>
          <p:nvPr>
            <p:ph type="title"/>
          </p:nvPr>
        </p:nvSpPr>
        <p:spPr/>
        <p:txBody>
          <a:bodyPr/>
          <a:lstStyle/>
          <a:p>
            <a:r>
              <a:rPr lang="en-US" altLang="zh-CN" dirty="0"/>
              <a:t>Issues</a:t>
            </a:r>
            <a:endParaRPr lang="zh-CN" altLang="en-US" dirty="0"/>
          </a:p>
        </p:txBody>
      </p:sp>
      <p:sp>
        <p:nvSpPr>
          <p:cNvPr id="3" name="内容占位符 2">
            <a:extLst>
              <a:ext uri="{FF2B5EF4-FFF2-40B4-BE49-F238E27FC236}">
                <a16:creationId xmlns:a16="http://schemas.microsoft.com/office/drawing/2014/main" id="{00643A83-E784-4D17-A5E1-9D81F9DF6D3D}"/>
              </a:ext>
            </a:extLst>
          </p:cNvPr>
          <p:cNvSpPr>
            <a:spLocks noGrp="1"/>
          </p:cNvSpPr>
          <p:nvPr>
            <p:ph idx="1"/>
          </p:nvPr>
        </p:nvSpPr>
        <p:spPr>
          <a:xfrm>
            <a:off x="685800" y="1761402"/>
            <a:ext cx="8153400" cy="2269265"/>
          </a:xfrm>
        </p:spPr>
        <p:txBody>
          <a:bodyPr/>
          <a:lstStyle/>
          <a:p>
            <a:pPr algn="just">
              <a:buFont typeface="Wingdings" panose="05000000000000000000" pitchFamily="2" charset="2"/>
              <a:buChar char="p"/>
            </a:pPr>
            <a:r>
              <a:rPr lang="en-US" altLang="zh-CN" sz="1600" dirty="0"/>
              <a:t>When the sequential blindness periods caused by the transmission of multiple PPDUs happen, some issues need to be considered to be handled in order to implement medium access recovery.</a:t>
            </a:r>
          </a:p>
          <a:p>
            <a:pPr algn="just">
              <a:buFont typeface="+mj-ea"/>
              <a:buAutoNum type="circleNumDbPlain"/>
            </a:pPr>
            <a:r>
              <a:rPr lang="en-US" altLang="zh-CN" sz="1600" b="0" dirty="0"/>
              <a:t>when the MediumSyncDelay timer has started due to the transmission of PPDU1 and the transmission of  PPDU2 begins, the MediumSyncDelay timer doesn’t expire</a:t>
            </a:r>
          </a:p>
          <a:p>
            <a:pPr algn="just">
              <a:buFont typeface="+mj-ea"/>
              <a:buAutoNum type="circleNumDbPlain"/>
            </a:pPr>
            <a:r>
              <a:rPr lang="en-US" altLang="zh-CN" sz="1600" b="0" dirty="0"/>
              <a:t>When the transmission of  PPDU2 ends the MediumSyncDelay timer is NOT restarted even if the transmission event of PPDU2 is longer than </a:t>
            </a:r>
            <a:r>
              <a:rPr lang="en-US" altLang="zh-CN" sz="1600" b="0" dirty="0" err="1"/>
              <a:t>aMediumSyncThreshold</a:t>
            </a:r>
            <a:r>
              <a:rPr lang="en-US" altLang="zh-CN" sz="1600" b="0" dirty="0"/>
              <a:t>.</a:t>
            </a:r>
          </a:p>
          <a:p>
            <a:pPr algn="just">
              <a:buFont typeface="+mj-ea"/>
              <a:buAutoNum type="circleNumDbPlain"/>
            </a:pPr>
            <a:r>
              <a:rPr lang="en-US" altLang="zh-CN" sz="1600" b="0" dirty="0"/>
              <a:t>This would </a:t>
            </a:r>
            <a:r>
              <a:rPr lang="en-US" altLang="zh-CN" sz="1600" b="0" dirty="0">
                <a:solidFill>
                  <a:srgbClr val="FF0000"/>
                </a:solidFill>
              </a:rPr>
              <a:t>lead to the inadequate protection provided for the channel in Link2</a:t>
            </a:r>
          </a:p>
        </p:txBody>
      </p:sp>
      <p:sp>
        <p:nvSpPr>
          <p:cNvPr id="4" name="页脚占位符 3">
            <a:extLst>
              <a:ext uri="{FF2B5EF4-FFF2-40B4-BE49-F238E27FC236}">
                <a16:creationId xmlns:a16="http://schemas.microsoft.com/office/drawing/2014/main" id="{D2651A27-906A-4A7E-B7C4-3C10F40526B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D85F398-427D-4F87-9D33-90EB3575DEC8}"/>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6" name="Rectangle 2">
            <a:extLst>
              <a:ext uri="{FF2B5EF4-FFF2-40B4-BE49-F238E27FC236}">
                <a16:creationId xmlns:a16="http://schemas.microsoft.com/office/drawing/2014/main" id="{2A44EA0A-E42D-444B-9ED2-09BB10C08D29}"/>
              </a:ext>
            </a:extLst>
          </p:cNvPr>
          <p:cNvSpPr>
            <a:spLocks noChangeArrowheads="1"/>
          </p:cNvSpPr>
          <p:nvPr/>
        </p:nvSpPr>
        <p:spPr bwMode="auto">
          <a:xfrm>
            <a:off x="990600" y="32464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2">
            <a:extLst>
              <a:ext uri="{FF2B5EF4-FFF2-40B4-BE49-F238E27FC236}">
                <a16:creationId xmlns:a16="http://schemas.microsoft.com/office/drawing/2014/main" id="{F0D36D25-254E-47A8-B224-02D71CC343AE}"/>
              </a:ext>
            </a:extLst>
          </p:cNvPr>
          <p:cNvSpPr>
            <a:spLocks noChangeArrowheads="1"/>
          </p:cNvSpPr>
          <p:nvPr/>
        </p:nvSpPr>
        <p:spPr bwMode="auto">
          <a:xfrm>
            <a:off x="1377156" y="405289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9" name="对象 8">
            <a:extLst>
              <a:ext uri="{FF2B5EF4-FFF2-40B4-BE49-F238E27FC236}">
                <a16:creationId xmlns:a16="http://schemas.microsoft.com/office/drawing/2014/main" id="{8BE8013B-2833-400E-AF76-C045E6D67F46}"/>
              </a:ext>
            </a:extLst>
          </p:cNvPr>
          <p:cNvGraphicFramePr>
            <a:graphicFrameLocks noChangeAspect="1"/>
          </p:cNvGraphicFramePr>
          <p:nvPr>
            <p:extLst>
              <p:ext uri="{D42A27DB-BD31-4B8C-83A1-F6EECF244321}">
                <p14:modId xmlns:p14="http://schemas.microsoft.com/office/powerpoint/2010/main" val="689608456"/>
              </p:ext>
            </p:extLst>
          </p:nvPr>
        </p:nvGraphicFramePr>
        <p:xfrm>
          <a:off x="961514" y="4075112"/>
          <a:ext cx="6766947" cy="2119309"/>
        </p:xfrm>
        <a:graphic>
          <a:graphicData uri="http://schemas.openxmlformats.org/presentationml/2006/ole">
            <mc:AlternateContent xmlns:mc="http://schemas.openxmlformats.org/markup-compatibility/2006">
              <mc:Choice xmlns:v="urn:schemas-microsoft-com:vml" Requires="v">
                <p:oleObj spid="_x0000_s3090" name="Visio" r:id="rId3" imgW="17244459" imgH="5410253" progId="Visio.Drawing.15">
                  <p:embed/>
                </p:oleObj>
              </mc:Choice>
              <mc:Fallback>
                <p:oleObj name="Visio" r:id="rId3" imgW="17244459" imgH="5410253" progId="Visio.Drawing.15">
                  <p:embed/>
                  <p:pic>
                    <p:nvPicPr>
                      <p:cNvPr id="0" name="Object 1"/>
                      <p:cNvPicPr>
                        <a:picLocks noChangeAspect="1" noChangeArrowheads="1"/>
                      </p:cNvPicPr>
                      <p:nvPr/>
                    </p:nvPicPr>
                    <p:blipFill>
                      <a:blip r:embed="rId4"/>
                      <a:srcRect/>
                      <a:stretch>
                        <a:fillRect/>
                      </a:stretch>
                    </p:blipFill>
                    <p:spPr bwMode="auto">
                      <a:xfrm>
                        <a:off x="961514" y="4075112"/>
                        <a:ext cx="6766947" cy="2119309"/>
                      </a:xfrm>
                      <a:prstGeom prst="rect">
                        <a:avLst/>
                      </a:prstGeom>
                      <a:noFill/>
                    </p:spPr>
                  </p:pic>
                </p:oleObj>
              </mc:Fallback>
            </mc:AlternateContent>
          </a:graphicData>
        </a:graphic>
      </p:graphicFrame>
    </p:spTree>
    <p:extLst>
      <p:ext uri="{BB962C8B-B14F-4D97-AF65-F5344CB8AC3E}">
        <p14:creationId xmlns:p14="http://schemas.microsoft.com/office/powerpoint/2010/main" val="1778774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3235AB-C4DA-4B18-861F-3A0024ECBDDA}"/>
              </a:ext>
            </a:extLst>
          </p:cNvPr>
          <p:cNvSpPr>
            <a:spLocks noGrp="1"/>
          </p:cNvSpPr>
          <p:nvPr>
            <p:ph type="title"/>
          </p:nvPr>
        </p:nvSpPr>
        <p:spPr/>
        <p:txBody>
          <a:bodyPr/>
          <a:lstStyle/>
          <a:p>
            <a:r>
              <a:rPr lang="en-US" altLang="zh-CN" dirty="0"/>
              <a:t>Proposals</a:t>
            </a:r>
            <a:endParaRPr lang="zh-CN" altLang="en-US" dirty="0"/>
          </a:p>
        </p:txBody>
      </p:sp>
      <p:sp>
        <p:nvSpPr>
          <p:cNvPr id="3" name="内容占位符 2">
            <a:extLst>
              <a:ext uri="{FF2B5EF4-FFF2-40B4-BE49-F238E27FC236}">
                <a16:creationId xmlns:a16="http://schemas.microsoft.com/office/drawing/2014/main" id="{48365287-887B-4277-9CB8-CD9C54C44CCC}"/>
              </a:ext>
            </a:extLst>
          </p:cNvPr>
          <p:cNvSpPr>
            <a:spLocks noGrp="1"/>
          </p:cNvSpPr>
          <p:nvPr>
            <p:ph idx="1"/>
          </p:nvPr>
        </p:nvSpPr>
        <p:spPr>
          <a:xfrm>
            <a:off x="685800" y="1981200"/>
            <a:ext cx="7772400" cy="1447800"/>
          </a:xfrm>
        </p:spPr>
        <p:txBody>
          <a:bodyPr/>
          <a:lstStyle/>
          <a:p>
            <a:pPr algn="just">
              <a:buFont typeface="+mj-ea"/>
              <a:buAutoNum type="circleNumDbPlain"/>
            </a:pPr>
            <a:r>
              <a:rPr lang="en-US" altLang="zh-CN" sz="1600" b="0" dirty="0"/>
              <a:t>When the MediumSyncDelay timer has started due to the transmission of PPDU1 and the transmission of  PPDU2 begins, the MediumSyncDelay timer expires or resets to zero if the transmission event of PPDU2 is longer than </a:t>
            </a:r>
            <a:r>
              <a:rPr lang="en-US" altLang="zh-CN" sz="1600" b="0" dirty="0" err="1"/>
              <a:t>aMediumSyncThreshold</a:t>
            </a:r>
            <a:r>
              <a:rPr lang="en-US" altLang="zh-CN" sz="1600" b="0" dirty="0"/>
              <a:t>.</a:t>
            </a:r>
          </a:p>
          <a:p>
            <a:pPr algn="just">
              <a:buFont typeface="+mj-ea"/>
              <a:buAutoNum type="circleNumDbPlain"/>
            </a:pPr>
            <a:r>
              <a:rPr lang="en-US" altLang="zh-CN" sz="1600" b="0" dirty="0"/>
              <a:t>When the transmission of  PPDU2 ends the MediumSyncDelay timer is restarted</a:t>
            </a:r>
          </a:p>
          <a:p>
            <a:pPr algn="just"/>
            <a:endParaRPr lang="zh-CN" altLang="zh-CN" sz="1600" b="0" dirty="0"/>
          </a:p>
          <a:p>
            <a:pPr algn="just"/>
            <a:endParaRPr lang="zh-CN" altLang="en-US" sz="1600" b="0" dirty="0"/>
          </a:p>
        </p:txBody>
      </p:sp>
      <p:sp>
        <p:nvSpPr>
          <p:cNvPr id="4" name="页脚占位符 3">
            <a:extLst>
              <a:ext uri="{FF2B5EF4-FFF2-40B4-BE49-F238E27FC236}">
                <a16:creationId xmlns:a16="http://schemas.microsoft.com/office/drawing/2014/main" id="{19A7F58B-18A1-4E7C-8D72-AB10DFF82C7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773B721-29F8-4A11-9FDD-6374A07FB43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Rectangle 2">
            <a:extLst>
              <a:ext uri="{FF2B5EF4-FFF2-40B4-BE49-F238E27FC236}">
                <a16:creationId xmlns:a16="http://schemas.microsoft.com/office/drawing/2014/main" id="{CE48D80C-375F-4534-8306-ED7F8122925A}"/>
              </a:ext>
            </a:extLst>
          </p:cNvPr>
          <p:cNvSpPr>
            <a:spLocks noChangeArrowheads="1"/>
          </p:cNvSpPr>
          <p:nvPr/>
        </p:nvSpPr>
        <p:spPr bwMode="auto">
          <a:xfrm>
            <a:off x="676275" y="3771899"/>
            <a:ext cx="1126920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8" name="Rectangle 4">
            <a:extLst>
              <a:ext uri="{FF2B5EF4-FFF2-40B4-BE49-F238E27FC236}">
                <a16:creationId xmlns:a16="http://schemas.microsoft.com/office/drawing/2014/main" id="{23A0C55E-D09F-49DB-AEAA-2A60868CE15C}"/>
              </a:ext>
            </a:extLst>
          </p:cNvPr>
          <p:cNvSpPr>
            <a:spLocks noChangeArrowheads="1"/>
          </p:cNvSpPr>
          <p:nvPr/>
        </p:nvSpPr>
        <p:spPr bwMode="auto">
          <a:xfrm>
            <a:off x="914400" y="3762373"/>
            <a:ext cx="1175342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9" name="对象 8">
            <a:extLst>
              <a:ext uri="{FF2B5EF4-FFF2-40B4-BE49-F238E27FC236}">
                <a16:creationId xmlns:a16="http://schemas.microsoft.com/office/drawing/2014/main" id="{051590BF-FA43-4F76-A112-A3DE7CF3D57B}"/>
              </a:ext>
            </a:extLst>
          </p:cNvPr>
          <p:cNvGraphicFramePr>
            <a:graphicFrameLocks noChangeAspect="1"/>
          </p:cNvGraphicFramePr>
          <p:nvPr>
            <p:extLst>
              <p:ext uri="{D42A27DB-BD31-4B8C-83A1-F6EECF244321}">
                <p14:modId xmlns:p14="http://schemas.microsoft.com/office/powerpoint/2010/main" val="3930832908"/>
              </p:ext>
            </p:extLst>
          </p:nvPr>
        </p:nvGraphicFramePr>
        <p:xfrm>
          <a:off x="914400" y="3638550"/>
          <a:ext cx="7629525" cy="2389456"/>
        </p:xfrm>
        <a:graphic>
          <a:graphicData uri="http://schemas.openxmlformats.org/presentationml/2006/ole">
            <mc:AlternateContent xmlns:mc="http://schemas.openxmlformats.org/markup-compatibility/2006">
              <mc:Choice xmlns:v="urn:schemas-microsoft-com:vml" Requires="v">
                <p:oleObj spid="_x0000_s4112" name="Visio" r:id="rId3" imgW="17244459" imgH="5410253" progId="Visio.Drawing.15">
                  <p:embed/>
                </p:oleObj>
              </mc:Choice>
              <mc:Fallback>
                <p:oleObj name="Visio" r:id="rId3" imgW="17244459" imgH="5410253" progId="Visio.Drawing.15">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3638550"/>
                        <a:ext cx="7629525" cy="2389456"/>
                      </a:xfrm>
                      <a:prstGeom prst="rect">
                        <a:avLst/>
                      </a:prstGeom>
                      <a:noFill/>
                    </p:spPr>
                  </p:pic>
                </p:oleObj>
              </mc:Fallback>
            </mc:AlternateContent>
          </a:graphicData>
        </a:graphic>
      </p:graphicFrame>
    </p:spTree>
    <p:extLst>
      <p:ext uri="{BB962C8B-B14F-4D97-AF65-F5344CB8AC3E}">
        <p14:creationId xmlns:p14="http://schemas.microsoft.com/office/powerpoint/2010/main" val="3898528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3235AB-C4DA-4B18-861F-3A0024ECBDDA}"/>
              </a:ext>
            </a:extLst>
          </p:cNvPr>
          <p:cNvSpPr>
            <a:spLocks noGrp="1"/>
          </p:cNvSpPr>
          <p:nvPr>
            <p:ph type="title"/>
          </p:nvPr>
        </p:nvSpPr>
        <p:spPr/>
        <p:txBody>
          <a:bodyPr/>
          <a:lstStyle/>
          <a:p>
            <a:r>
              <a:rPr lang="en-US" altLang="zh-CN" dirty="0"/>
              <a:t>Proposals</a:t>
            </a:r>
            <a:endParaRPr lang="zh-CN" altLang="en-US" dirty="0"/>
          </a:p>
        </p:txBody>
      </p:sp>
      <p:sp>
        <p:nvSpPr>
          <p:cNvPr id="3" name="内容占位符 2">
            <a:extLst>
              <a:ext uri="{FF2B5EF4-FFF2-40B4-BE49-F238E27FC236}">
                <a16:creationId xmlns:a16="http://schemas.microsoft.com/office/drawing/2014/main" id="{48365287-887B-4277-9CB8-CD9C54C44CCC}"/>
              </a:ext>
            </a:extLst>
          </p:cNvPr>
          <p:cNvSpPr>
            <a:spLocks noGrp="1"/>
          </p:cNvSpPr>
          <p:nvPr>
            <p:ph idx="1"/>
          </p:nvPr>
        </p:nvSpPr>
        <p:spPr>
          <a:xfrm>
            <a:off x="685800" y="1981199"/>
            <a:ext cx="7924800" cy="1562101"/>
          </a:xfrm>
        </p:spPr>
        <p:txBody>
          <a:bodyPr/>
          <a:lstStyle/>
          <a:p>
            <a:pPr algn="just">
              <a:buFont typeface="+mj-ea"/>
              <a:buAutoNum type="circleNumDbPlain"/>
            </a:pPr>
            <a:r>
              <a:rPr lang="en-US" altLang="zh-CN" sz="1600" b="0" dirty="0"/>
              <a:t>If the MediumSyncDelay timer has started due to the transmission of PPDU1, the MediumSyncDelay timer doesn’t expire  when the transmission of  PPDU2 begins or ends if the transmission event of PPDU2 is not longer than </a:t>
            </a:r>
            <a:r>
              <a:rPr lang="en-US" altLang="zh-CN" sz="1600" b="0" dirty="0" err="1"/>
              <a:t>aMediumSyncThreshold</a:t>
            </a:r>
            <a:r>
              <a:rPr lang="en-US" altLang="zh-CN" sz="1600" b="0" dirty="0"/>
              <a:t>.</a:t>
            </a:r>
          </a:p>
          <a:p>
            <a:pPr algn="just">
              <a:buFont typeface="+mj-ea"/>
              <a:buAutoNum type="circleNumDbPlain"/>
            </a:pPr>
            <a:r>
              <a:rPr lang="en-US" altLang="zh-CN" sz="1600" b="0" dirty="0"/>
              <a:t>When the transmission of  PPDU2 ends the MediumSyncDelay timer is NOT restarted.</a:t>
            </a:r>
          </a:p>
          <a:p>
            <a:pPr algn="just"/>
            <a:endParaRPr lang="zh-CN" altLang="zh-CN" sz="1600" b="0" dirty="0"/>
          </a:p>
          <a:p>
            <a:pPr algn="just"/>
            <a:endParaRPr lang="zh-CN" altLang="en-US" sz="1600" b="0" dirty="0"/>
          </a:p>
        </p:txBody>
      </p:sp>
      <p:sp>
        <p:nvSpPr>
          <p:cNvPr id="4" name="页脚占位符 3">
            <a:extLst>
              <a:ext uri="{FF2B5EF4-FFF2-40B4-BE49-F238E27FC236}">
                <a16:creationId xmlns:a16="http://schemas.microsoft.com/office/drawing/2014/main" id="{19A7F58B-18A1-4E7C-8D72-AB10DFF82C7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773B721-29F8-4A11-9FDD-6374A07FB439}"/>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Rectangle 2">
            <a:extLst>
              <a:ext uri="{FF2B5EF4-FFF2-40B4-BE49-F238E27FC236}">
                <a16:creationId xmlns:a16="http://schemas.microsoft.com/office/drawing/2014/main" id="{CE48D80C-375F-4534-8306-ED7F8122925A}"/>
              </a:ext>
            </a:extLst>
          </p:cNvPr>
          <p:cNvSpPr>
            <a:spLocks noChangeArrowheads="1"/>
          </p:cNvSpPr>
          <p:nvPr/>
        </p:nvSpPr>
        <p:spPr bwMode="auto">
          <a:xfrm>
            <a:off x="676275" y="3771899"/>
            <a:ext cx="1126920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8" name="Rectangle 4">
            <a:extLst>
              <a:ext uri="{FF2B5EF4-FFF2-40B4-BE49-F238E27FC236}">
                <a16:creationId xmlns:a16="http://schemas.microsoft.com/office/drawing/2014/main" id="{23A0C55E-D09F-49DB-AEAA-2A60868CE15C}"/>
              </a:ext>
            </a:extLst>
          </p:cNvPr>
          <p:cNvSpPr>
            <a:spLocks noChangeArrowheads="1"/>
          </p:cNvSpPr>
          <p:nvPr/>
        </p:nvSpPr>
        <p:spPr bwMode="auto">
          <a:xfrm>
            <a:off x="914400" y="3762373"/>
            <a:ext cx="1175342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7" name="Rectangle 2">
            <a:extLst>
              <a:ext uri="{FF2B5EF4-FFF2-40B4-BE49-F238E27FC236}">
                <a16:creationId xmlns:a16="http://schemas.microsoft.com/office/drawing/2014/main" id="{920FF765-41E8-4150-A32C-3EA4561CFBB2}"/>
              </a:ext>
            </a:extLst>
          </p:cNvPr>
          <p:cNvSpPr>
            <a:spLocks noChangeArrowheads="1"/>
          </p:cNvSpPr>
          <p:nvPr/>
        </p:nvSpPr>
        <p:spPr bwMode="auto">
          <a:xfrm>
            <a:off x="816031" y="3657600"/>
            <a:ext cx="1079965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10" name="对象 9">
            <a:extLst>
              <a:ext uri="{FF2B5EF4-FFF2-40B4-BE49-F238E27FC236}">
                <a16:creationId xmlns:a16="http://schemas.microsoft.com/office/drawing/2014/main" id="{F18375C3-AC99-487C-8BA6-84EE9F2F41A4}"/>
              </a:ext>
            </a:extLst>
          </p:cNvPr>
          <p:cNvGraphicFramePr>
            <a:graphicFrameLocks noChangeAspect="1"/>
          </p:cNvGraphicFramePr>
          <p:nvPr>
            <p:extLst>
              <p:ext uri="{D42A27DB-BD31-4B8C-83A1-F6EECF244321}">
                <p14:modId xmlns:p14="http://schemas.microsoft.com/office/powerpoint/2010/main" val="4077759568"/>
              </p:ext>
            </p:extLst>
          </p:nvPr>
        </p:nvGraphicFramePr>
        <p:xfrm>
          <a:off x="816031" y="3543300"/>
          <a:ext cx="7642169" cy="2354581"/>
        </p:xfrm>
        <a:graphic>
          <a:graphicData uri="http://schemas.openxmlformats.org/presentationml/2006/ole">
            <mc:AlternateContent xmlns:mc="http://schemas.openxmlformats.org/markup-compatibility/2006">
              <mc:Choice xmlns:v="urn:schemas-microsoft-com:vml" Requires="v">
                <p:oleObj spid="_x0000_s5134" name="Visio" r:id="rId3" imgW="17244459" imgH="5318970" progId="Visio.Drawing.15">
                  <p:embed/>
                </p:oleObj>
              </mc:Choice>
              <mc:Fallback>
                <p:oleObj name="Visio" r:id="rId3" imgW="17244459" imgH="5318970"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031" y="3543300"/>
                        <a:ext cx="7642169" cy="2354581"/>
                      </a:xfrm>
                      <a:prstGeom prst="rect">
                        <a:avLst/>
                      </a:prstGeom>
                      <a:noFill/>
                    </p:spPr>
                  </p:pic>
                </p:oleObj>
              </mc:Fallback>
            </mc:AlternateContent>
          </a:graphicData>
        </a:graphic>
      </p:graphicFrame>
    </p:spTree>
    <p:extLst>
      <p:ext uri="{BB962C8B-B14F-4D97-AF65-F5344CB8AC3E}">
        <p14:creationId xmlns:p14="http://schemas.microsoft.com/office/powerpoint/2010/main" val="1381396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p:txBody>
          <a:bodyPr/>
          <a:lstStyle/>
          <a:p>
            <a:pPr algn="just"/>
            <a:r>
              <a:rPr lang="en-US" altLang="zh-CN" sz="2000" b="0" dirty="0"/>
              <a:t>This contribution provides the potential issues lying in the sequential blindness periods caused by the NSTR-based interference from the continuous transmissions, and proposes the method to handle the sequential blindness periods, which can be considered to improve the specification of “35.3.14.7 Medium access recovery procedure” .</a:t>
            </a:r>
            <a:endParaRPr lang="zh-CN" altLang="en-US" sz="2000" b="0" dirty="0"/>
          </a:p>
          <a:p>
            <a:pPr algn="just"/>
            <a:endParaRPr lang="en-US" altLang="zh-CN" sz="2000" kern="1200" dirty="0">
              <a:solidFill>
                <a:schemeClr val="tx2"/>
              </a:solidFill>
            </a:endParaRPr>
          </a:p>
          <a:p>
            <a:pPr algn="just"/>
            <a:endParaRPr lang="en-US" altLang="zh-CN" sz="2000" kern="1200" dirty="0">
              <a:solidFill>
                <a:schemeClr val="tx2"/>
              </a:solidFill>
            </a:endParaRPr>
          </a:p>
          <a:p>
            <a:pPr algn="just"/>
            <a:endParaRPr lang="zh-CN" altLang="en-US" sz="200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dirty="0"/>
              <a:t>[1]  IEEE 802.11be Draft 1.0</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4226</TotalTime>
  <Words>689</Words>
  <Application>Microsoft Office PowerPoint</Application>
  <PresentationFormat>全屏显示(4:3)</PresentationFormat>
  <Paragraphs>69</Paragraphs>
  <Slides>9</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4" baseType="lpstr">
      <vt:lpstr>Arial</vt:lpstr>
      <vt:lpstr>Times New Roman</vt:lpstr>
      <vt:lpstr>Wingdings</vt:lpstr>
      <vt:lpstr>802-11-Submission</vt:lpstr>
      <vt:lpstr>Visio</vt:lpstr>
      <vt:lpstr>Discussion on the handling of sequential blindness periods for NSTR MLD </vt:lpstr>
      <vt:lpstr>Introduction</vt:lpstr>
      <vt:lpstr>Issues</vt:lpstr>
      <vt:lpstr>Issues</vt:lpstr>
      <vt:lpstr>Issues</vt:lpstr>
      <vt:lpstr>Proposals</vt:lpstr>
      <vt:lpstr>Proposals</vt:lpstr>
      <vt:lpstr>Summary</vt:lpstr>
      <vt:lpstr>Reference</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3293</cp:revision>
  <cp:lastPrinted>2014-11-04T15:04:00Z</cp:lastPrinted>
  <dcterms:created xsi:type="dcterms:W3CDTF">2007-04-17T18:10:00Z</dcterms:created>
  <dcterms:modified xsi:type="dcterms:W3CDTF">2021-06-30T15:23:03Z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