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57" r:id="rId3"/>
    <p:sldId id="262" r:id="rId4"/>
    <p:sldId id="272" r:id="rId5"/>
    <p:sldId id="564" r:id="rId6"/>
    <p:sldId id="563" r:id="rId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tthias Wendt" initials="MW" lastIdx="16" clrIdx="0">
    <p:extLst>
      <p:ext uri="{19B8F6BF-5375-455C-9EA6-DF929625EA0E}">
        <p15:presenceInfo xmlns:p15="http://schemas.microsoft.com/office/powerpoint/2012/main" userId="S::matthias.wendt@signify.com::45456d93-762d-4c4e-992a-3e5d825d22aa" providerId="AD"/>
      </p:ext>
    </p:extLst>
  </p:cmAuthor>
  <p:cmAuthor id="2" name="Nancy Lee" initials="NL" lastIdx="22" clrIdx="1">
    <p:extLst>
      <p:ext uri="{19B8F6BF-5375-455C-9EA6-DF929625EA0E}">
        <p15:presenceInfo xmlns:p15="http://schemas.microsoft.com/office/powerpoint/2012/main" userId="S::nancy.lee@signify.com::a2decf2a-10d0-44d4-9057-d0b4efae164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C9D94C-C1A1-477B-B2CD-2FFE35186E3C}" v="23" dt="2021-06-28T08:34:13.699"/>
    <p1510:client id="{C1D195E2-70B2-43F1-B9CD-BA140455E8C5}" v="17" dt="2021-06-28T13:09:49.6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053" autoAdjust="0"/>
    <p:restoredTop sz="94660"/>
  </p:normalViewPr>
  <p:slideViewPr>
    <p:cSldViewPr>
      <p:cViewPr varScale="1">
        <p:scale>
          <a:sx n="77" d="100"/>
          <a:sy n="77" d="100"/>
        </p:scale>
        <p:origin x="572" y="5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ncy Lee" userId="a2decf2a-10d0-44d4-9057-d0b4efae164d" providerId="ADAL" clId="{C1D195E2-70B2-43F1-B9CD-BA140455E8C5}"/>
    <pc:docChg chg="custSel modSld">
      <pc:chgData name="Nancy Lee" userId="a2decf2a-10d0-44d4-9057-d0b4efae164d" providerId="ADAL" clId="{C1D195E2-70B2-43F1-B9CD-BA140455E8C5}" dt="2021-06-28T13:28:40.525" v="12" actId="478"/>
      <pc:docMkLst>
        <pc:docMk/>
      </pc:docMkLst>
      <pc:sldChg chg="modSp mod">
        <pc:chgData name="Nancy Lee" userId="a2decf2a-10d0-44d4-9057-d0b4efae164d" providerId="ADAL" clId="{C1D195E2-70B2-43F1-B9CD-BA140455E8C5}" dt="2021-06-28T10:53:33.884" v="10" actId="1076"/>
        <pc:sldMkLst>
          <pc:docMk/>
          <pc:sldMk cId="0" sldId="256"/>
        </pc:sldMkLst>
        <pc:graphicFrameChg chg="mod">
          <ac:chgData name="Nancy Lee" userId="a2decf2a-10d0-44d4-9057-d0b4efae164d" providerId="ADAL" clId="{C1D195E2-70B2-43F1-B9CD-BA140455E8C5}" dt="2021-06-28T10:53:33.884" v="10" actId="1076"/>
          <ac:graphicFrameMkLst>
            <pc:docMk/>
            <pc:sldMk cId="0" sldId="256"/>
            <ac:graphicFrameMk id="3075" creationId="{00000000-0000-0000-0000-000000000000}"/>
          </ac:graphicFrameMkLst>
        </pc:graphicFrameChg>
      </pc:sldChg>
      <pc:sldChg chg="delSp modSp mod">
        <pc:chgData name="Nancy Lee" userId="a2decf2a-10d0-44d4-9057-d0b4efae164d" providerId="ADAL" clId="{C1D195E2-70B2-43F1-B9CD-BA140455E8C5}" dt="2021-06-28T13:28:40.525" v="12" actId="478"/>
        <pc:sldMkLst>
          <pc:docMk/>
          <pc:sldMk cId="1352874577" sldId="564"/>
        </pc:sldMkLst>
        <pc:spChg chg="del mod">
          <ac:chgData name="Nancy Lee" userId="a2decf2a-10d0-44d4-9057-d0b4efae164d" providerId="ADAL" clId="{C1D195E2-70B2-43F1-B9CD-BA140455E8C5}" dt="2021-06-28T13:28:40.525" v="12" actId="478"/>
          <ac:spMkLst>
            <pc:docMk/>
            <pc:sldMk cId="1352874577" sldId="564"/>
            <ac:spMk id="3" creationId="{03E2CCDD-62B3-4456-885A-872843263B3A}"/>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802.11-21/1016r0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NL"/>
              <a:t>June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Nancy Lee, Signify</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802.11-21/1016r0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NL"/>
              <a:t>June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Nancy Lee, Signify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802.11-21/1016r0</a:t>
            </a:r>
          </a:p>
        </p:txBody>
      </p:sp>
      <p:sp>
        <p:nvSpPr>
          <p:cNvPr id="5" name="Rectangle 3"/>
          <p:cNvSpPr>
            <a:spLocks noGrp="1" noChangeArrowheads="1"/>
          </p:cNvSpPr>
          <p:nvPr>
            <p:ph type="dt"/>
          </p:nvPr>
        </p:nvSpPr>
        <p:spPr>
          <a:ln/>
        </p:spPr>
        <p:txBody>
          <a:bodyPr/>
          <a:lstStyle/>
          <a:p>
            <a:r>
              <a:rPr lang="en-NL"/>
              <a:t>June 2021</a:t>
            </a:r>
            <a:endParaRPr lang="en-US"/>
          </a:p>
        </p:txBody>
      </p:sp>
      <p:sp>
        <p:nvSpPr>
          <p:cNvPr id="6" name="Rectangle 6"/>
          <p:cNvSpPr>
            <a:spLocks noGrp="1" noChangeArrowheads="1"/>
          </p:cNvSpPr>
          <p:nvPr>
            <p:ph type="ftr"/>
          </p:nvPr>
        </p:nvSpPr>
        <p:spPr>
          <a:ln/>
        </p:spPr>
        <p:txBody>
          <a:bodyPr/>
          <a:lstStyle/>
          <a:p>
            <a:r>
              <a:rPr lang="en-US"/>
              <a:t>Nancy Lee, Signify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802.11-21/1016r0</a:t>
            </a:r>
          </a:p>
        </p:txBody>
      </p:sp>
      <p:sp>
        <p:nvSpPr>
          <p:cNvPr id="5" name="Rectangle 3"/>
          <p:cNvSpPr>
            <a:spLocks noGrp="1" noChangeArrowheads="1"/>
          </p:cNvSpPr>
          <p:nvPr>
            <p:ph type="dt"/>
          </p:nvPr>
        </p:nvSpPr>
        <p:spPr>
          <a:ln/>
        </p:spPr>
        <p:txBody>
          <a:bodyPr/>
          <a:lstStyle/>
          <a:p>
            <a:r>
              <a:rPr lang="en-NL"/>
              <a:t>June 2021</a:t>
            </a:r>
            <a:endParaRPr lang="en-US"/>
          </a:p>
        </p:txBody>
      </p:sp>
      <p:sp>
        <p:nvSpPr>
          <p:cNvPr id="6" name="Rectangle 6"/>
          <p:cNvSpPr>
            <a:spLocks noGrp="1" noChangeArrowheads="1"/>
          </p:cNvSpPr>
          <p:nvPr>
            <p:ph type="ftr"/>
          </p:nvPr>
        </p:nvSpPr>
        <p:spPr>
          <a:ln/>
        </p:spPr>
        <p:txBody>
          <a:bodyPr/>
          <a:lstStyle/>
          <a:p>
            <a:r>
              <a:rPr lang="en-US"/>
              <a:t>Nancy Lee, Signify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802.11-21/1016r0</a:t>
            </a:r>
          </a:p>
        </p:txBody>
      </p:sp>
      <p:sp>
        <p:nvSpPr>
          <p:cNvPr id="5" name="Rectangle 3"/>
          <p:cNvSpPr>
            <a:spLocks noGrp="1" noChangeArrowheads="1"/>
          </p:cNvSpPr>
          <p:nvPr>
            <p:ph type="dt"/>
          </p:nvPr>
        </p:nvSpPr>
        <p:spPr>
          <a:ln/>
        </p:spPr>
        <p:txBody>
          <a:bodyPr/>
          <a:lstStyle/>
          <a:p>
            <a:r>
              <a:rPr lang="en-NL"/>
              <a:t>June 2021</a:t>
            </a:r>
            <a:endParaRPr lang="en-US"/>
          </a:p>
        </p:txBody>
      </p:sp>
      <p:sp>
        <p:nvSpPr>
          <p:cNvPr id="6" name="Rectangle 6"/>
          <p:cNvSpPr>
            <a:spLocks noGrp="1" noChangeArrowheads="1"/>
          </p:cNvSpPr>
          <p:nvPr>
            <p:ph type="ftr"/>
          </p:nvPr>
        </p:nvSpPr>
        <p:spPr>
          <a:ln/>
        </p:spPr>
        <p:txBody>
          <a:bodyPr/>
          <a:lstStyle/>
          <a:p>
            <a:r>
              <a:rPr lang="en-US"/>
              <a:t>Nancy Lee, Signify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802.11-21/1016r0</a:t>
            </a:r>
          </a:p>
        </p:txBody>
      </p:sp>
      <p:sp>
        <p:nvSpPr>
          <p:cNvPr id="5" name="Rectangle 3"/>
          <p:cNvSpPr>
            <a:spLocks noGrp="1" noChangeArrowheads="1"/>
          </p:cNvSpPr>
          <p:nvPr>
            <p:ph type="dt"/>
          </p:nvPr>
        </p:nvSpPr>
        <p:spPr>
          <a:ln/>
        </p:spPr>
        <p:txBody>
          <a:bodyPr/>
          <a:lstStyle/>
          <a:p>
            <a:r>
              <a:rPr lang="en-NL"/>
              <a:t>June 2021</a:t>
            </a:r>
            <a:endParaRPr lang="en-US"/>
          </a:p>
        </p:txBody>
      </p:sp>
      <p:sp>
        <p:nvSpPr>
          <p:cNvPr id="6" name="Rectangle 6"/>
          <p:cNvSpPr>
            <a:spLocks noGrp="1" noChangeArrowheads="1"/>
          </p:cNvSpPr>
          <p:nvPr>
            <p:ph type="ftr"/>
          </p:nvPr>
        </p:nvSpPr>
        <p:spPr>
          <a:ln/>
        </p:spPr>
        <p:txBody>
          <a:bodyPr/>
          <a:lstStyle/>
          <a:p>
            <a:r>
              <a:rPr lang="en-US"/>
              <a:t>Nancy Lee, Signify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386809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a:xfrm>
            <a:off x="914400" y="304800"/>
            <a:ext cx="2514581" cy="301625"/>
          </a:xfrm>
        </p:spPr>
        <p:txBody>
          <a:bodyPr/>
          <a:lstStyle>
            <a:lvl1pPr>
              <a:defRPr/>
            </a:lvl1pPr>
          </a:lstStyle>
          <a:p>
            <a:r>
              <a:rPr lang="en-NL"/>
              <a:t>June 2021</a:t>
            </a:r>
            <a:endParaRPr lang="en-GB" dirty="0"/>
          </a:p>
        </p:txBody>
      </p:sp>
      <p:sp>
        <p:nvSpPr>
          <p:cNvPr id="5" name="Footer Placeholder 4"/>
          <p:cNvSpPr>
            <a:spLocks noGrp="1"/>
          </p:cNvSpPr>
          <p:nvPr>
            <p:ph type="ftr" idx="11"/>
          </p:nvPr>
        </p:nvSpPr>
        <p:spPr/>
        <p:txBody>
          <a:bodyPr/>
          <a:lstStyle>
            <a:lvl1pPr>
              <a:defRPr/>
            </a:lvl1pPr>
          </a:lstStyle>
          <a:p>
            <a:r>
              <a:rPr lang="en-GB"/>
              <a:t>Nancy Lee, Signify</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Agenda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10881" y="1521184"/>
            <a:ext cx="6178855" cy="3817442"/>
          </a:xfrm>
        </p:spPr>
        <p:txBody>
          <a:bodyPr anchor="ctr"/>
          <a:lstStyle>
            <a:lvl1pPr marL="0" indent="0">
              <a:buNone/>
              <a:defRPr sz="1800" b="1">
                <a:solidFill>
                  <a:schemeClr val="tx2"/>
                </a:solidFill>
              </a:defRPr>
            </a:lvl1pPr>
            <a:lvl2pPr marL="342722" indent="0">
              <a:buNone/>
              <a:defRPr sz="1499">
                <a:solidFill>
                  <a:schemeClr val="tx1">
                    <a:tint val="75000"/>
                  </a:schemeClr>
                </a:solidFill>
              </a:defRPr>
            </a:lvl2pPr>
            <a:lvl3pPr marL="685442" indent="0">
              <a:buNone/>
              <a:defRPr sz="1349">
                <a:solidFill>
                  <a:schemeClr val="tx1">
                    <a:tint val="75000"/>
                  </a:schemeClr>
                </a:solidFill>
              </a:defRPr>
            </a:lvl3pPr>
            <a:lvl4pPr marL="1028167" indent="0">
              <a:buNone/>
              <a:defRPr sz="1199">
                <a:solidFill>
                  <a:schemeClr val="tx1">
                    <a:tint val="75000"/>
                  </a:schemeClr>
                </a:solidFill>
              </a:defRPr>
            </a:lvl4pPr>
            <a:lvl5pPr marL="1370889" indent="0">
              <a:buNone/>
              <a:defRPr sz="1199">
                <a:solidFill>
                  <a:schemeClr val="tx1">
                    <a:tint val="75000"/>
                  </a:schemeClr>
                </a:solidFill>
              </a:defRPr>
            </a:lvl5pPr>
            <a:lvl6pPr marL="1713609" indent="0">
              <a:buNone/>
              <a:defRPr sz="1199">
                <a:solidFill>
                  <a:schemeClr val="tx1">
                    <a:tint val="75000"/>
                  </a:schemeClr>
                </a:solidFill>
              </a:defRPr>
            </a:lvl6pPr>
            <a:lvl7pPr marL="2056331" indent="0">
              <a:buNone/>
              <a:defRPr sz="1199">
                <a:solidFill>
                  <a:schemeClr val="tx1">
                    <a:tint val="75000"/>
                  </a:schemeClr>
                </a:solidFill>
              </a:defRPr>
            </a:lvl7pPr>
            <a:lvl8pPr marL="2399055" indent="0">
              <a:buNone/>
              <a:defRPr sz="1199">
                <a:solidFill>
                  <a:schemeClr val="tx1">
                    <a:tint val="75000"/>
                  </a:schemeClr>
                </a:solidFill>
              </a:defRPr>
            </a:lvl8pPr>
            <a:lvl9pPr marL="2741777" indent="0">
              <a:buNone/>
              <a:defRPr sz="1199">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2B354EE-31EA-4FC2-9496-7B6202183237}" type="slidenum">
              <a:rPr lang="en-US" smtClean="0"/>
              <a:t>‹#›</a:t>
            </a:fld>
            <a:endParaRPr lang="en-US" dirty="0"/>
          </a:p>
        </p:txBody>
      </p:sp>
      <p:sp>
        <p:nvSpPr>
          <p:cNvPr id="19" name="Title 18">
            <a:extLst>
              <a:ext uri="{FF2B5EF4-FFF2-40B4-BE49-F238E27FC236}">
                <a16:creationId xmlns:a16="http://schemas.microsoft.com/office/drawing/2014/main" id="{B47DF7D0-E13C-497A-8A71-C5A8B4D7F67C}"/>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384115906"/>
      </p:ext>
    </p:extLst>
  </p:cSld>
  <p:clrMapOvr>
    <a:masterClrMapping/>
  </p:clrMapOvr>
  <p:transition>
    <p:fade/>
  </p:transition>
  <p:extLst>
    <p:ext uri="{DCECCB84-F9BA-43D5-87BE-67443E8EF086}">
      <p15:sldGuideLst xmlns:p15="http://schemas.microsoft.com/office/powerpoint/2012/main">
        <p15:guide id="1" pos="415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Nancy Lee, Signify</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NL"/>
              <a:t>June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NL"/>
              <a:t>June 2021</a:t>
            </a:r>
            <a:endParaRPr lang="en-GB"/>
          </a:p>
        </p:txBody>
      </p:sp>
      <p:sp>
        <p:nvSpPr>
          <p:cNvPr id="5" name="Footer Placeholder 4"/>
          <p:cNvSpPr>
            <a:spLocks noGrp="1"/>
          </p:cNvSpPr>
          <p:nvPr>
            <p:ph type="ftr" idx="11"/>
          </p:nvPr>
        </p:nvSpPr>
        <p:spPr/>
        <p:txBody>
          <a:bodyPr/>
          <a:lstStyle>
            <a:lvl1pPr>
              <a:defRPr/>
            </a:lvl1pPr>
          </a:lstStyle>
          <a:p>
            <a:r>
              <a:rPr lang="en-GB"/>
              <a:t>Nancy Lee, Signify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NL"/>
              <a:t>June 2021</a:t>
            </a:r>
            <a:endParaRPr lang="en-GB"/>
          </a:p>
        </p:txBody>
      </p:sp>
      <p:sp>
        <p:nvSpPr>
          <p:cNvPr id="6" name="Footer Placeholder 5"/>
          <p:cNvSpPr>
            <a:spLocks noGrp="1"/>
          </p:cNvSpPr>
          <p:nvPr>
            <p:ph type="ftr" idx="11"/>
          </p:nvPr>
        </p:nvSpPr>
        <p:spPr/>
        <p:txBody>
          <a:bodyPr/>
          <a:lstStyle>
            <a:lvl1pPr>
              <a:defRPr/>
            </a:lvl1pPr>
          </a:lstStyle>
          <a:p>
            <a:r>
              <a:rPr lang="en-GB"/>
              <a:t>Nancy Lee, Signify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NL"/>
              <a:t>June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Nancy Lee, Signify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NL"/>
              <a:t>June 2021</a:t>
            </a:r>
            <a:endParaRPr lang="en-GB"/>
          </a:p>
        </p:txBody>
      </p:sp>
      <p:sp>
        <p:nvSpPr>
          <p:cNvPr id="4" name="Footer Placeholder 3"/>
          <p:cNvSpPr>
            <a:spLocks noGrp="1"/>
          </p:cNvSpPr>
          <p:nvPr>
            <p:ph type="ftr" idx="11"/>
          </p:nvPr>
        </p:nvSpPr>
        <p:spPr/>
        <p:txBody>
          <a:bodyPr/>
          <a:lstStyle>
            <a:lvl1pPr>
              <a:defRPr/>
            </a:lvl1pPr>
          </a:lstStyle>
          <a:p>
            <a:r>
              <a:rPr lang="en-GB"/>
              <a:t>Nancy Lee, Signify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NL"/>
              <a:t>June 2021</a:t>
            </a:r>
            <a:endParaRPr lang="en-GB"/>
          </a:p>
        </p:txBody>
      </p:sp>
      <p:sp>
        <p:nvSpPr>
          <p:cNvPr id="3" name="Footer Placeholder 2"/>
          <p:cNvSpPr>
            <a:spLocks noGrp="1"/>
          </p:cNvSpPr>
          <p:nvPr>
            <p:ph type="ftr" idx="11"/>
          </p:nvPr>
        </p:nvSpPr>
        <p:spPr/>
        <p:txBody>
          <a:bodyPr/>
          <a:lstStyle>
            <a:lvl1pPr>
              <a:defRPr/>
            </a:lvl1pPr>
          </a:lstStyle>
          <a:p>
            <a:r>
              <a:rPr lang="en-GB"/>
              <a:t>Nancy Lee, Signify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NL"/>
              <a:t>June 2021</a:t>
            </a:r>
            <a:endParaRPr lang="en-GB"/>
          </a:p>
        </p:txBody>
      </p:sp>
      <p:sp>
        <p:nvSpPr>
          <p:cNvPr id="5" name="Footer Placeholder 4"/>
          <p:cNvSpPr>
            <a:spLocks noGrp="1"/>
          </p:cNvSpPr>
          <p:nvPr>
            <p:ph type="ftr" idx="11"/>
          </p:nvPr>
        </p:nvSpPr>
        <p:spPr/>
        <p:txBody>
          <a:bodyPr/>
          <a:lstStyle>
            <a:lvl1pPr>
              <a:defRPr/>
            </a:lvl1pPr>
          </a:lstStyle>
          <a:p>
            <a:r>
              <a:rPr lang="en-GB"/>
              <a:t>Nancy Lee, Signify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NL"/>
              <a:t>June 2021</a:t>
            </a:r>
            <a:endParaRPr lang="en-GB"/>
          </a:p>
        </p:txBody>
      </p:sp>
      <p:sp>
        <p:nvSpPr>
          <p:cNvPr id="5" name="Footer Placeholder 4"/>
          <p:cNvSpPr>
            <a:spLocks noGrp="1"/>
          </p:cNvSpPr>
          <p:nvPr>
            <p:ph type="ftr" idx="11"/>
          </p:nvPr>
        </p:nvSpPr>
        <p:spPr/>
        <p:txBody>
          <a:bodyPr/>
          <a:lstStyle>
            <a:lvl1pPr>
              <a:defRPr/>
            </a:lvl1pPr>
          </a:lstStyle>
          <a:p>
            <a:r>
              <a:rPr lang="en-GB"/>
              <a:t>Nancy Lee, Signify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NL"/>
              <a:t>June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Nancy Lee, Signify</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802.11-21/1016r0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w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21/11-21-0382-00-00bb-discussion-on-lc-optimized-mode-coexistence-with-other-11bb-phys.ppt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mentor.ieee.org/802.11/dcn/21/11-21-0812-00-00bb-coexistence-of-common-mode-and-optional-phys-for-light-communications.ppt"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11bb current status and way forward</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2021-06-28</a:t>
            </a:r>
            <a:endParaRPr lang="en-GB" sz="2000" b="0" dirty="0"/>
          </a:p>
        </p:txBody>
      </p:sp>
      <p:sp>
        <p:nvSpPr>
          <p:cNvPr id="6" name="Date Placeholder 3"/>
          <p:cNvSpPr>
            <a:spLocks noGrp="1"/>
          </p:cNvSpPr>
          <p:nvPr>
            <p:ph type="dt" idx="10"/>
          </p:nvPr>
        </p:nvSpPr>
        <p:spPr/>
        <p:txBody>
          <a:bodyPr/>
          <a:lstStyle/>
          <a:p>
            <a:r>
              <a:rPr lang="en-NL"/>
              <a:t>June 2021</a:t>
            </a:r>
            <a:endParaRPr lang="en-GB" dirty="0"/>
          </a:p>
        </p:txBody>
      </p:sp>
      <p:sp>
        <p:nvSpPr>
          <p:cNvPr id="7" name="Footer Placeholder 4"/>
          <p:cNvSpPr>
            <a:spLocks noGrp="1"/>
          </p:cNvSpPr>
          <p:nvPr>
            <p:ph type="ftr" idx="11"/>
          </p:nvPr>
        </p:nvSpPr>
        <p:spPr/>
        <p:txBody>
          <a:bodyPr/>
          <a:lstStyle/>
          <a:p>
            <a:r>
              <a:rPr lang="en-GB"/>
              <a:t>Nancy Lee, Signify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986517974"/>
              </p:ext>
            </p:extLst>
          </p:nvPr>
        </p:nvGraphicFramePr>
        <p:xfrm>
          <a:off x="609600" y="1701800"/>
          <a:ext cx="11901488" cy="4244975"/>
        </p:xfrm>
        <a:graphic>
          <a:graphicData uri="http://schemas.openxmlformats.org/presentationml/2006/ole">
            <mc:AlternateContent xmlns:mc="http://schemas.openxmlformats.org/markup-compatibility/2006">
              <mc:Choice xmlns:v="urn:schemas-microsoft-com:vml" Requires="v">
                <p:oleObj name="Document" r:id="rId3" imgW="11089080" imgH="3963600" progId="Word.Document.8">
                  <p:embed/>
                </p:oleObj>
              </mc:Choice>
              <mc:Fallback>
                <p:oleObj name="Document" r:id="rId3" imgW="11089080" imgH="3963600" progId="Word.Document.8">
                  <p:embed/>
                  <p:pic>
                    <p:nvPicPr>
                      <p:cNvPr id="3075" name="Object 3"/>
                      <p:cNvPicPr>
                        <a:picLocks noChangeAspect="1" noChangeArrowheads="1"/>
                      </p:cNvPicPr>
                      <p:nvPr/>
                    </p:nvPicPr>
                    <p:blipFill>
                      <a:blip r:embed="rId4"/>
                      <a:srcRect/>
                      <a:stretch>
                        <a:fillRect/>
                      </a:stretch>
                    </p:blipFill>
                    <p:spPr bwMode="auto">
                      <a:xfrm>
                        <a:off x="609600" y="1701800"/>
                        <a:ext cx="11901488" cy="42449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contribution assesses 11bb D0.5 and recommends a way forward.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Nancy Lee, Signify</a:t>
            </a:r>
            <a:endParaRPr lang="en-GB" dirty="0"/>
          </a:p>
        </p:txBody>
      </p:sp>
      <p:sp>
        <p:nvSpPr>
          <p:cNvPr id="4" name="Date Placeholder 3"/>
          <p:cNvSpPr>
            <a:spLocks noGrp="1"/>
          </p:cNvSpPr>
          <p:nvPr>
            <p:ph type="dt" idx="15"/>
          </p:nvPr>
        </p:nvSpPr>
        <p:spPr/>
        <p:txBody>
          <a:bodyPr/>
          <a:lstStyle/>
          <a:p>
            <a:r>
              <a:rPr lang="en-NL"/>
              <a:t>June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Current situation</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dirty="0"/>
              <a:t>LC PHY has 3 “modes”:</a:t>
            </a:r>
          </a:p>
          <a:p>
            <a:pPr lvl="1">
              <a:buFont typeface="Times New Roman" pitchFamily="16" charset="0"/>
              <a:buChar char="•"/>
            </a:pPr>
            <a:r>
              <a:rPr lang="en-GB" dirty="0"/>
              <a:t>32.3.3 LC Common mode (CM), mandatory to support</a:t>
            </a:r>
          </a:p>
          <a:p>
            <a:pPr lvl="1">
              <a:buFont typeface="Times New Roman" pitchFamily="16" charset="0"/>
              <a:buChar char="•"/>
            </a:pPr>
            <a:r>
              <a:rPr lang="en-GB" dirty="0"/>
              <a:t>32.3.4 LC High Efficiency (HE) mode, optional to support</a:t>
            </a:r>
          </a:p>
          <a:p>
            <a:pPr lvl="1">
              <a:buFont typeface="Times New Roman" pitchFamily="16" charset="0"/>
              <a:buChar char="•"/>
            </a:pPr>
            <a:r>
              <a:rPr lang="en-GB" dirty="0"/>
              <a:t>32.3.6 LC Optimized (LCO) mode based on ITU G.vlc, optional to support</a:t>
            </a:r>
          </a:p>
          <a:p>
            <a:pPr>
              <a:buFont typeface="Times New Roman" pitchFamily="16" charset="0"/>
              <a:buChar char="•"/>
            </a:pPr>
            <a:r>
              <a:rPr lang="en-GB" dirty="0"/>
              <a:t>We have learned that defining an LC Optimized PHY within the existing 11bb LC PHY framework is more complex than anticipated</a:t>
            </a:r>
          </a:p>
          <a:p>
            <a:pPr lvl="1">
              <a:buFont typeface="Times New Roman" pitchFamily="16" charset="0"/>
              <a:buChar char="•"/>
            </a:pPr>
            <a:r>
              <a:rPr lang="en-GB" dirty="0"/>
              <a:t>See e.g. </a:t>
            </a:r>
            <a:r>
              <a:rPr lang="en-GB" dirty="0">
                <a:hlinkClick r:id="rId3"/>
              </a:rPr>
              <a:t>11-21/382r0</a:t>
            </a:r>
            <a:r>
              <a:rPr lang="en-GB" dirty="0"/>
              <a:t>, </a:t>
            </a:r>
            <a:r>
              <a:rPr lang="en-GB" dirty="0">
                <a:hlinkClick r:id="rId4"/>
              </a:rPr>
              <a:t>11-21/812r0</a:t>
            </a:r>
            <a:r>
              <a:rPr lang="en-GB" dirty="0"/>
              <a:t>, backup slide</a:t>
            </a:r>
          </a:p>
          <a:p>
            <a:pPr>
              <a:buFont typeface="Times New Roman" pitchFamily="16" charset="0"/>
              <a:buChar char="•"/>
            </a:pPr>
            <a:r>
              <a:rPr lang="en-GB" dirty="0"/>
              <a:t>We do not see any realistic path to complete an LC Optimized PHY in the 11bb framework</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Nancy Lee, Signify</a:t>
            </a:r>
            <a:endParaRPr lang="en-GB" dirty="0"/>
          </a:p>
        </p:txBody>
      </p:sp>
      <p:sp>
        <p:nvSpPr>
          <p:cNvPr id="4" name="Date Placeholder 3"/>
          <p:cNvSpPr>
            <a:spLocks noGrp="1"/>
          </p:cNvSpPr>
          <p:nvPr>
            <p:ph type="dt" idx="15"/>
          </p:nvPr>
        </p:nvSpPr>
        <p:spPr/>
        <p:txBody>
          <a:bodyPr/>
          <a:lstStyle/>
          <a:p>
            <a:r>
              <a:rPr lang="en-NL"/>
              <a:t>June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Recommendations</a:t>
            </a:r>
            <a:endParaRPr lang="en-GB" dirty="0"/>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dirty="0">
                <a:solidFill>
                  <a:schemeClr val="tx1"/>
                </a:solidFill>
              </a:rPr>
              <a:t>We should remove LCO PHY from 11bb draft to allow commercialization now</a:t>
            </a:r>
          </a:p>
          <a:p>
            <a:pPr>
              <a:buFont typeface="Times New Roman" pitchFamily="16" charset="0"/>
              <a:buChar char="•"/>
            </a:pPr>
            <a:r>
              <a:rPr lang="en-US" dirty="0">
                <a:solidFill>
                  <a:schemeClr val="tx1"/>
                </a:solidFill>
              </a:rPr>
              <a:t>We should postpone investigations of a PHY optimized for LC until P802.11be provides a firm base and consider using a different framework such as Multi-Link Operation (MLO)</a:t>
            </a:r>
          </a:p>
          <a:p>
            <a:pPr>
              <a:buFont typeface="Times New Roman" pitchFamily="16" charset="0"/>
              <a:buChar char="•"/>
            </a:pPr>
            <a:r>
              <a:rPr lang="en-US" dirty="0">
                <a:solidFill>
                  <a:schemeClr val="tx1"/>
                </a:solidFill>
              </a:rPr>
              <a:t>Start discussions on the new project not earlier than when 11bb goes to Sponsor Ballot</a:t>
            </a:r>
          </a:p>
          <a:p>
            <a:pPr lvl="1">
              <a:buFont typeface="Times New Roman" pitchFamily="16" charset="0"/>
              <a:buChar char="•"/>
            </a:pPr>
            <a:r>
              <a:rPr lang="en-US" dirty="0">
                <a:solidFill>
                  <a:schemeClr val="tx1"/>
                </a:solidFill>
              </a:rPr>
              <a:t>Focus efforts to get 11bb </a:t>
            </a:r>
            <a:r>
              <a:rPr lang="en-US">
                <a:solidFill>
                  <a:schemeClr val="tx1"/>
                </a:solidFill>
              </a:rPr>
              <a:t>done!</a:t>
            </a:r>
            <a:endParaRPr lang="en-US" dirty="0">
              <a:solidFill>
                <a:schemeClr val="tx1"/>
              </a:solidFill>
            </a:endParaRPr>
          </a:p>
          <a:p>
            <a:pPr>
              <a:buFont typeface="Times New Roman" pitchFamily="16" charset="0"/>
              <a:buChar char="•"/>
            </a:pPr>
            <a:endParaRPr lang="en-GB" dirty="0">
              <a:solidFill>
                <a:schemeClr val="tx1"/>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Nancy Lee, Signify</a:t>
            </a:r>
            <a:endParaRPr lang="en-GB" dirty="0"/>
          </a:p>
        </p:txBody>
      </p:sp>
      <p:sp>
        <p:nvSpPr>
          <p:cNvPr id="4" name="Date Placeholder 3"/>
          <p:cNvSpPr>
            <a:spLocks noGrp="1"/>
          </p:cNvSpPr>
          <p:nvPr>
            <p:ph type="dt" idx="15"/>
          </p:nvPr>
        </p:nvSpPr>
        <p:spPr/>
        <p:txBody>
          <a:bodyPr/>
          <a:lstStyle/>
          <a:p>
            <a:r>
              <a:rPr lang="en-NL"/>
              <a:t>June 2021</a:t>
            </a:r>
            <a:endParaRPr lang="en-GB"/>
          </a:p>
        </p:txBody>
      </p:sp>
    </p:spTree>
    <p:extLst>
      <p:ext uri="{BB962C8B-B14F-4D97-AF65-F5344CB8AC3E}">
        <p14:creationId xmlns:p14="http://schemas.microsoft.com/office/powerpoint/2010/main" val="17300636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06B32-8D21-49E1-AEA9-45122DA2C0A7}"/>
              </a:ext>
            </a:extLst>
          </p:cNvPr>
          <p:cNvSpPr>
            <a:spLocks noGrp="1"/>
          </p:cNvSpPr>
          <p:nvPr>
            <p:ph type="title"/>
          </p:nvPr>
        </p:nvSpPr>
        <p:spPr/>
        <p:txBody>
          <a:bodyPr/>
          <a:lstStyle/>
          <a:p>
            <a:r>
              <a:rPr lang="en-GB" dirty="0"/>
              <a:t>Backup</a:t>
            </a:r>
            <a:endParaRPr lang="en-NL" dirty="0"/>
          </a:p>
        </p:txBody>
      </p:sp>
      <p:sp>
        <p:nvSpPr>
          <p:cNvPr id="4" name="Date Placeholder 3">
            <a:extLst>
              <a:ext uri="{FF2B5EF4-FFF2-40B4-BE49-F238E27FC236}">
                <a16:creationId xmlns:a16="http://schemas.microsoft.com/office/drawing/2014/main" id="{B1D3B0E0-62E5-4341-8FC7-253B2C0930B9}"/>
              </a:ext>
            </a:extLst>
          </p:cNvPr>
          <p:cNvSpPr>
            <a:spLocks noGrp="1"/>
          </p:cNvSpPr>
          <p:nvPr>
            <p:ph type="dt" idx="10"/>
          </p:nvPr>
        </p:nvSpPr>
        <p:spPr/>
        <p:txBody>
          <a:bodyPr/>
          <a:lstStyle/>
          <a:p>
            <a:r>
              <a:rPr lang="en-NL"/>
              <a:t>June 2021</a:t>
            </a:r>
            <a:endParaRPr lang="en-GB"/>
          </a:p>
        </p:txBody>
      </p:sp>
      <p:sp>
        <p:nvSpPr>
          <p:cNvPr id="5" name="Footer Placeholder 4">
            <a:extLst>
              <a:ext uri="{FF2B5EF4-FFF2-40B4-BE49-F238E27FC236}">
                <a16:creationId xmlns:a16="http://schemas.microsoft.com/office/drawing/2014/main" id="{B23DBE63-7AED-4E61-8F78-0A28521CEAC0}"/>
              </a:ext>
            </a:extLst>
          </p:cNvPr>
          <p:cNvSpPr>
            <a:spLocks noGrp="1"/>
          </p:cNvSpPr>
          <p:nvPr>
            <p:ph type="ftr" idx="11"/>
          </p:nvPr>
        </p:nvSpPr>
        <p:spPr/>
        <p:txBody>
          <a:bodyPr/>
          <a:lstStyle/>
          <a:p>
            <a:r>
              <a:rPr lang="en-GB"/>
              <a:t>Nancy Lee, Signify</a:t>
            </a:r>
          </a:p>
        </p:txBody>
      </p:sp>
      <p:sp>
        <p:nvSpPr>
          <p:cNvPr id="6" name="Slide Number Placeholder 5">
            <a:extLst>
              <a:ext uri="{FF2B5EF4-FFF2-40B4-BE49-F238E27FC236}">
                <a16:creationId xmlns:a16="http://schemas.microsoft.com/office/drawing/2014/main" id="{BE65B3E1-12EA-4329-B0A3-527ACFD9DFA0}"/>
              </a:ext>
            </a:extLst>
          </p:cNvPr>
          <p:cNvSpPr>
            <a:spLocks noGrp="1"/>
          </p:cNvSpPr>
          <p:nvPr>
            <p:ph type="sldNum" idx="12"/>
          </p:nvPr>
        </p:nvSpPr>
        <p:spPr/>
        <p:txBody>
          <a:bodyPr/>
          <a:lstStyle/>
          <a:p>
            <a:r>
              <a:rPr lang="en-GB"/>
              <a:t>Slide </a:t>
            </a:r>
            <a:fld id="{3ABCC52B-A3F7-440B-BBF2-55191E6E7773}" type="slidenum">
              <a:rPr lang="en-GB" smtClean="0"/>
              <a:pPr/>
              <a:t>5</a:t>
            </a:fld>
            <a:endParaRPr lang="en-GB"/>
          </a:p>
        </p:txBody>
      </p:sp>
    </p:spTree>
    <p:extLst>
      <p:ext uri="{BB962C8B-B14F-4D97-AF65-F5344CB8AC3E}">
        <p14:creationId xmlns:p14="http://schemas.microsoft.com/office/powerpoint/2010/main" val="1352874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Content Placeholder 1"/>
          <p:cNvSpPr>
            <a:spLocks noGrp="1"/>
          </p:cNvSpPr>
          <p:nvPr>
            <p:ph type="body" idx="1"/>
            <p:custDataLst>
              <p:tags r:id="rId2"/>
            </p:custDataLst>
          </p:nvPr>
        </p:nvSpPr>
        <p:spPr>
          <a:xfrm>
            <a:off x="351705" y="1297333"/>
            <a:ext cx="11249745" cy="4684017"/>
          </a:xfrm>
        </p:spPr>
        <p:txBody>
          <a:bodyPr anchor="t"/>
          <a:lstStyle/>
          <a:p>
            <a:pPr marL="685622" lvl="1" indent="-342900">
              <a:buFont typeface="Wingdings" panose="05000000000000000000" pitchFamily="2" charset="2"/>
              <a:buChar char="§"/>
            </a:pPr>
            <a:r>
              <a:rPr lang="en-US" sz="2000" b="0" kern="0" dirty="0">
                <a:solidFill>
                  <a:srgbClr val="000000"/>
                </a:solidFill>
              </a:rPr>
              <a:t>MAC text (clauses 9 Frame formats, 10 MAC sublayer, and 11 MLME)</a:t>
            </a:r>
          </a:p>
          <a:p>
            <a:pPr marL="685622" lvl="1" indent="-342900">
              <a:buFont typeface="Wingdings" panose="05000000000000000000" pitchFamily="2" charset="2"/>
              <a:buChar char="§"/>
            </a:pPr>
            <a:r>
              <a:rPr lang="en-US" sz="2000" b="0" kern="0" dirty="0">
                <a:solidFill>
                  <a:srgbClr val="000000"/>
                </a:solidFill>
              </a:rPr>
              <a:t>Service primitive specifications for PHY SAP (8 PHY service specification), PLME SAP (6.5 PLME SAP interface), and MLME SAP (6.3 MLME SAP interface) interfaces</a:t>
            </a:r>
          </a:p>
          <a:p>
            <a:pPr marL="685622" lvl="1" indent="-342900">
              <a:buFont typeface="Wingdings" panose="05000000000000000000" pitchFamily="2" charset="2"/>
              <a:buChar char="§"/>
            </a:pPr>
            <a:r>
              <a:rPr lang="en-US" sz="2000" b="0" kern="0" dirty="0">
                <a:solidFill>
                  <a:srgbClr val="000000"/>
                </a:solidFill>
              </a:rPr>
              <a:t>MIB specification</a:t>
            </a:r>
          </a:p>
          <a:p>
            <a:pPr marL="685622" lvl="1" indent="-342900">
              <a:buFont typeface="Wingdings" panose="05000000000000000000" pitchFamily="2" charset="2"/>
              <a:buChar char="§"/>
            </a:pPr>
            <a:r>
              <a:rPr lang="en-US" sz="2000" b="0" kern="0" dirty="0">
                <a:solidFill>
                  <a:srgbClr val="000000"/>
                </a:solidFill>
              </a:rPr>
              <a:t>Channel numbering for Optimized PHY</a:t>
            </a:r>
          </a:p>
          <a:p>
            <a:pPr marL="685622" lvl="1" indent="-342900">
              <a:buFont typeface="Wingdings" panose="05000000000000000000" pitchFamily="2" charset="2"/>
              <a:buChar char="§"/>
            </a:pPr>
            <a:r>
              <a:rPr lang="en-US" sz="2000" b="0" kern="0" dirty="0">
                <a:solidFill>
                  <a:srgbClr val="000000"/>
                </a:solidFill>
              </a:rPr>
              <a:t>Integrating use of Optimized PHY + CM PHY</a:t>
            </a:r>
          </a:p>
          <a:p>
            <a:pPr marL="971192" lvl="2" indent="-285750">
              <a:buFont typeface="Courier New" panose="02070309020205020404" pitchFamily="49" charset="0"/>
              <a:buChar char="o"/>
            </a:pPr>
            <a:r>
              <a:rPr lang="en-US" sz="1800" b="0" kern="0" dirty="0">
                <a:solidFill>
                  <a:srgbClr val="000000"/>
                </a:solidFill>
              </a:rPr>
              <a:t>How to explain “switching” between CM PHY and Optimized PHY: in the 802.11 model, there is no switching. An HE STA uses HE PHY only but is allowed to send 11a PPDUs</a:t>
            </a:r>
            <a:endParaRPr lang="en-US" sz="2400" b="0" kern="0" dirty="0">
              <a:solidFill>
                <a:srgbClr val="000000"/>
              </a:solidFill>
            </a:endParaRPr>
          </a:p>
          <a:p>
            <a:pPr marL="685622" lvl="1" indent="-342900">
              <a:buFont typeface="Wingdings" panose="05000000000000000000" pitchFamily="2" charset="2"/>
              <a:buChar char="§"/>
            </a:pPr>
            <a:r>
              <a:rPr lang="en-US" sz="2000" b="0" kern="0" dirty="0">
                <a:solidFill>
                  <a:srgbClr val="000000"/>
                </a:solidFill>
              </a:rPr>
              <a:t>Coexistence between LC Optimized mode PHY and the other PHYs</a:t>
            </a:r>
          </a:p>
          <a:p>
            <a:pPr marL="971192" lvl="2" indent="-285750">
              <a:buFont typeface="Courier New" panose="02070309020205020404" pitchFamily="49" charset="0"/>
              <a:buChar char="o"/>
            </a:pPr>
            <a:r>
              <a:rPr lang="en-US" sz="1800" kern="0" dirty="0">
                <a:solidFill>
                  <a:srgbClr val="000000"/>
                </a:solidFill>
              </a:rPr>
              <a:t>for Clear Channel Assessment to work, Optimized PHY PPDUs must begin with legacy preamble and Signal field of the legacy preamble must use 11a modulation and coding, but the subcarrier spacing of the legacy preamble is different from  that of the LC optimized PHY</a:t>
            </a:r>
          </a:p>
          <a:p>
            <a:pPr marL="971192" lvl="2" indent="-285750">
              <a:buFont typeface="Courier New" panose="02070309020205020404" pitchFamily="49" charset="0"/>
              <a:buChar char="o"/>
            </a:pPr>
            <a:r>
              <a:rPr lang="en-US" sz="1800" b="0" kern="0" dirty="0">
                <a:solidFill>
                  <a:srgbClr val="000000"/>
                </a:solidFill>
              </a:rPr>
              <a:t>See 11-21-0382-00-00bb-discussion-on-lc-optimized-mode-coexistence-with-other-11bb-phys.pptx for details</a:t>
            </a:r>
            <a:endParaRPr lang="en-US" sz="1800" kern="0" dirty="0">
              <a:solidFill>
                <a:srgbClr val="000000"/>
              </a:solidFill>
            </a:endParaRPr>
          </a:p>
          <a:p>
            <a:pPr marL="971192" lvl="2" indent="-285750">
              <a:buFont typeface="Courier New" panose="02070309020205020404" pitchFamily="49" charset="0"/>
              <a:buChar char="o"/>
            </a:pPr>
            <a:endParaRPr lang="en-US" sz="2000" kern="0" dirty="0">
              <a:solidFill>
                <a:srgbClr val="000000"/>
              </a:solidFill>
            </a:endParaRPr>
          </a:p>
        </p:txBody>
      </p:sp>
      <p:sp>
        <p:nvSpPr>
          <p:cNvPr id="1029" name="Title 2"/>
          <p:cNvSpPr>
            <a:spLocks noGrp="1"/>
          </p:cNvSpPr>
          <p:nvPr>
            <p:ph type="title"/>
            <p:custDataLst>
              <p:tags r:id="rId3"/>
            </p:custDataLst>
          </p:nvPr>
        </p:nvSpPr>
        <p:spPr>
          <a:xfrm>
            <a:off x="351700" y="876650"/>
            <a:ext cx="10925899" cy="400110"/>
          </a:xfrm>
        </p:spPr>
        <p:txBody>
          <a:bodyPr/>
          <a:lstStyle/>
          <a:p>
            <a:pPr marL="342722" lvl="1"/>
            <a:r>
              <a:rPr lang="en-US" sz="3200" b="1" kern="1200" dirty="0">
                <a:solidFill>
                  <a:schemeClr val="tx1"/>
                </a:solidFill>
                <a:latin typeface="Calibri" panose="020F0502020204030204" pitchFamily="34" charset="0"/>
                <a:cs typeface="+mj-cs"/>
              </a:rPr>
              <a:t>Open points to complete integration of LCO PHY into 802.11bb</a:t>
            </a:r>
          </a:p>
        </p:txBody>
      </p:sp>
      <p:sp>
        <p:nvSpPr>
          <p:cNvPr id="1030" name="Rectangle 2"/>
          <p:cNvSpPr>
            <a:spLocks noChangeArrowheads="1"/>
          </p:cNvSpPr>
          <p:nvPr/>
        </p:nvSpPr>
        <p:spPr bwMode="auto">
          <a:xfrm>
            <a:off x="1524001" y="-200055"/>
            <a:ext cx="184731" cy="400110"/>
          </a:xfrm>
          <a:prstGeom prst="rect">
            <a:avLst/>
          </a:prstGeom>
          <a:noFill/>
          <a:ln w="9525">
            <a:noFill/>
            <a:miter lim="800000"/>
            <a:headEnd/>
            <a:tailEnd/>
          </a:ln>
        </p:spPr>
        <p:txBody>
          <a:bodyPr wrap="none" anchor="ctr">
            <a:spAutoFit/>
          </a:bodyPr>
          <a:lstStyle/>
          <a:p>
            <a:pPr defTabSz="914400" fontAlgn="base">
              <a:spcBef>
                <a:spcPct val="0"/>
              </a:spcBef>
              <a:spcAft>
                <a:spcPct val="0"/>
              </a:spcAft>
            </a:pPr>
            <a:endParaRPr lang="de-DE" sz="2000">
              <a:solidFill>
                <a:srgbClr val="000000"/>
              </a:solidFill>
              <a:latin typeface="Arial" charset="0"/>
            </a:endParaRPr>
          </a:p>
        </p:txBody>
      </p:sp>
      <p:sp>
        <p:nvSpPr>
          <p:cNvPr id="1031" name="Rectangle 4"/>
          <p:cNvSpPr>
            <a:spLocks noChangeArrowheads="1"/>
          </p:cNvSpPr>
          <p:nvPr/>
        </p:nvSpPr>
        <p:spPr bwMode="auto">
          <a:xfrm>
            <a:off x="1524001" y="-200055"/>
            <a:ext cx="184731" cy="400110"/>
          </a:xfrm>
          <a:prstGeom prst="rect">
            <a:avLst/>
          </a:prstGeom>
          <a:noFill/>
          <a:ln w="9525">
            <a:noFill/>
            <a:miter lim="800000"/>
            <a:headEnd/>
            <a:tailEnd/>
          </a:ln>
        </p:spPr>
        <p:txBody>
          <a:bodyPr wrap="none" anchor="ctr">
            <a:spAutoFit/>
          </a:bodyPr>
          <a:lstStyle/>
          <a:p>
            <a:pPr defTabSz="914400" fontAlgn="base">
              <a:spcBef>
                <a:spcPct val="0"/>
              </a:spcBef>
              <a:spcAft>
                <a:spcPct val="0"/>
              </a:spcAft>
            </a:pPr>
            <a:endParaRPr lang="de-DE" sz="2000">
              <a:solidFill>
                <a:srgbClr val="000000"/>
              </a:solidFill>
              <a:latin typeface="Arial" charset="0"/>
            </a:endParaRPr>
          </a:p>
        </p:txBody>
      </p:sp>
      <p:sp>
        <p:nvSpPr>
          <p:cNvPr id="1033" name="Rectangle 11"/>
          <p:cNvSpPr>
            <a:spLocks noChangeArrowheads="1"/>
          </p:cNvSpPr>
          <p:nvPr/>
        </p:nvSpPr>
        <p:spPr bwMode="auto">
          <a:xfrm>
            <a:off x="1524001" y="-200055"/>
            <a:ext cx="184731" cy="400110"/>
          </a:xfrm>
          <a:prstGeom prst="rect">
            <a:avLst/>
          </a:prstGeom>
          <a:noFill/>
          <a:ln w="9525">
            <a:noFill/>
            <a:miter lim="800000"/>
            <a:headEnd/>
            <a:tailEnd/>
          </a:ln>
        </p:spPr>
        <p:txBody>
          <a:bodyPr wrap="none" anchor="ctr">
            <a:spAutoFit/>
          </a:bodyPr>
          <a:lstStyle/>
          <a:p>
            <a:pPr defTabSz="914400" fontAlgn="base">
              <a:spcBef>
                <a:spcPct val="0"/>
              </a:spcBef>
              <a:spcAft>
                <a:spcPct val="0"/>
              </a:spcAft>
            </a:pPr>
            <a:endParaRPr lang="de-DE" sz="2000">
              <a:solidFill>
                <a:srgbClr val="000000"/>
              </a:solidFill>
              <a:latin typeface="Arial" charset="0"/>
            </a:endParaRPr>
          </a:p>
        </p:txBody>
      </p:sp>
      <p:sp>
        <p:nvSpPr>
          <p:cNvPr id="1032" name="Rectangle 9"/>
          <p:cNvSpPr>
            <a:spLocks noChangeArrowheads="1"/>
          </p:cNvSpPr>
          <p:nvPr/>
        </p:nvSpPr>
        <p:spPr bwMode="auto">
          <a:xfrm>
            <a:off x="1524001" y="-200055"/>
            <a:ext cx="184731" cy="400110"/>
          </a:xfrm>
          <a:prstGeom prst="rect">
            <a:avLst/>
          </a:prstGeom>
          <a:noFill/>
          <a:ln w="9525">
            <a:noFill/>
            <a:miter lim="800000"/>
            <a:headEnd/>
            <a:tailEnd/>
          </a:ln>
        </p:spPr>
        <p:txBody>
          <a:bodyPr wrap="none" anchor="ctr">
            <a:spAutoFit/>
          </a:bodyPr>
          <a:lstStyle/>
          <a:p>
            <a:pPr defTabSz="914400" fontAlgn="base">
              <a:spcBef>
                <a:spcPct val="0"/>
              </a:spcBef>
              <a:spcAft>
                <a:spcPct val="0"/>
              </a:spcAft>
            </a:pPr>
            <a:endParaRPr lang="de-DE" sz="2000">
              <a:solidFill>
                <a:srgbClr val="000000"/>
              </a:solidFill>
              <a:latin typeface="Arial" charset="0"/>
            </a:endParaRPr>
          </a:p>
        </p:txBody>
      </p:sp>
      <p:sp>
        <p:nvSpPr>
          <p:cNvPr id="1035" name="Rectangle 13"/>
          <p:cNvSpPr>
            <a:spLocks noChangeArrowheads="1"/>
          </p:cNvSpPr>
          <p:nvPr/>
        </p:nvSpPr>
        <p:spPr bwMode="auto">
          <a:xfrm>
            <a:off x="1524001" y="-200055"/>
            <a:ext cx="184731" cy="400110"/>
          </a:xfrm>
          <a:prstGeom prst="rect">
            <a:avLst/>
          </a:prstGeom>
          <a:noFill/>
          <a:ln w="9525">
            <a:noFill/>
            <a:miter lim="800000"/>
            <a:headEnd/>
            <a:tailEnd/>
          </a:ln>
        </p:spPr>
        <p:txBody>
          <a:bodyPr wrap="none" anchor="ctr">
            <a:spAutoFit/>
          </a:bodyPr>
          <a:lstStyle/>
          <a:p>
            <a:pPr defTabSz="914400" fontAlgn="base">
              <a:spcBef>
                <a:spcPct val="0"/>
              </a:spcBef>
              <a:spcAft>
                <a:spcPct val="0"/>
              </a:spcAft>
            </a:pPr>
            <a:endParaRPr lang="en-US" sz="2000">
              <a:solidFill>
                <a:srgbClr val="000000"/>
              </a:solidFill>
              <a:latin typeface="Arial" charset="0"/>
            </a:endParaRPr>
          </a:p>
        </p:txBody>
      </p:sp>
      <p:sp>
        <p:nvSpPr>
          <p:cNvPr id="1034" name="Rectangle 11_"/>
          <p:cNvSpPr>
            <a:spLocks noChangeArrowheads="1"/>
          </p:cNvSpPr>
          <p:nvPr/>
        </p:nvSpPr>
        <p:spPr bwMode="auto">
          <a:xfrm>
            <a:off x="1524001" y="-200055"/>
            <a:ext cx="184731" cy="400110"/>
          </a:xfrm>
          <a:prstGeom prst="rect">
            <a:avLst/>
          </a:prstGeom>
          <a:noFill/>
          <a:ln w="9525">
            <a:noFill/>
            <a:miter lim="800000"/>
            <a:headEnd/>
            <a:tailEnd/>
          </a:ln>
        </p:spPr>
        <p:txBody>
          <a:bodyPr wrap="none" anchor="ctr">
            <a:spAutoFit/>
          </a:bodyPr>
          <a:lstStyle/>
          <a:p>
            <a:pPr defTabSz="914400" fontAlgn="base">
              <a:spcBef>
                <a:spcPct val="0"/>
              </a:spcBef>
              <a:spcAft>
                <a:spcPct val="0"/>
              </a:spcAft>
            </a:pPr>
            <a:endParaRPr lang="en-US" sz="2000">
              <a:solidFill>
                <a:srgbClr val="000000"/>
              </a:solidFill>
              <a:latin typeface="Arial" charset="0"/>
            </a:endParaRPr>
          </a:p>
        </p:txBody>
      </p:sp>
      <p:sp>
        <p:nvSpPr>
          <p:cNvPr id="1037" name="Rectangle 13_"/>
          <p:cNvSpPr>
            <a:spLocks noChangeArrowheads="1"/>
          </p:cNvSpPr>
          <p:nvPr/>
        </p:nvSpPr>
        <p:spPr bwMode="auto">
          <a:xfrm>
            <a:off x="1524001" y="-200055"/>
            <a:ext cx="184731"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defTabSz="914400" fontAlgn="base">
              <a:spcBef>
                <a:spcPct val="0"/>
              </a:spcBef>
              <a:spcAft>
                <a:spcPct val="0"/>
              </a:spcAft>
            </a:pPr>
            <a:endParaRPr lang="en-US" sz="2000">
              <a:solidFill>
                <a:srgbClr val="000000"/>
              </a:solidFill>
              <a:latin typeface="Arial" charset="0"/>
            </a:endParaRPr>
          </a:p>
        </p:txBody>
      </p:sp>
      <p:sp>
        <p:nvSpPr>
          <p:cNvPr id="1039" name="Rectangle 15"/>
          <p:cNvSpPr>
            <a:spLocks noChangeArrowheads="1"/>
          </p:cNvSpPr>
          <p:nvPr/>
        </p:nvSpPr>
        <p:spPr bwMode="auto">
          <a:xfrm>
            <a:off x="1524001" y="-200055"/>
            <a:ext cx="184731"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defTabSz="914400" fontAlgn="base">
              <a:spcBef>
                <a:spcPct val="0"/>
              </a:spcBef>
              <a:spcAft>
                <a:spcPct val="0"/>
              </a:spcAft>
            </a:pPr>
            <a:endParaRPr lang="en-US" sz="2000">
              <a:solidFill>
                <a:srgbClr val="000000"/>
              </a:solidFill>
              <a:latin typeface="Arial" charset="0"/>
            </a:endParaRPr>
          </a:p>
        </p:txBody>
      </p:sp>
      <p:sp>
        <p:nvSpPr>
          <p:cNvPr id="2" name="Rectangle 5"/>
          <p:cNvSpPr>
            <a:spLocks noChangeArrowheads="1"/>
          </p:cNvSpPr>
          <p:nvPr/>
        </p:nvSpPr>
        <p:spPr bwMode="auto">
          <a:xfrm>
            <a:off x="1524001" y="-200055"/>
            <a:ext cx="184731"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defTabSz="914400" fontAlgn="base">
              <a:spcBef>
                <a:spcPct val="0"/>
              </a:spcBef>
              <a:spcAft>
                <a:spcPct val="0"/>
              </a:spcAft>
            </a:pPr>
            <a:endParaRPr lang="en-US" sz="2000">
              <a:solidFill>
                <a:srgbClr val="000000"/>
              </a:solidFill>
              <a:latin typeface="Arial" charset="0"/>
            </a:endParaRPr>
          </a:p>
        </p:txBody>
      </p:sp>
      <p:sp>
        <p:nvSpPr>
          <p:cNvPr id="4" name="Rectangle 7"/>
          <p:cNvSpPr>
            <a:spLocks noChangeArrowheads="1"/>
          </p:cNvSpPr>
          <p:nvPr/>
        </p:nvSpPr>
        <p:spPr bwMode="auto">
          <a:xfrm>
            <a:off x="1524001" y="-200055"/>
            <a:ext cx="184731"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defTabSz="914400" fontAlgn="base">
              <a:spcBef>
                <a:spcPct val="0"/>
              </a:spcBef>
              <a:spcAft>
                <a:spcPct val="0"/>
              </a:spcAft>
            </a:pPr>
            <a:endParaRPr lang="en-US" sz="2000">
              <a:solidFill>
                <a:srgbClr val="000000"/>
              </a:solidFill>
              <a:latin typeface="Arial" charset="0"/>
            </a:endParaRPr>
          </a:p>
        </p:txBody>
      </p:sp>
    </p:spTree>
    <p:custDataLst>
      <p:tags r:id="rId1"/>
    </p:custDataLst>
    <p:extLst>
      <p:ext uri="{BB962C8B-B14F-4D97-AF65-F5344CB8AC3E}">
        <p14:creationId xmlns:p14="http://schemas.microsoft.com/office/powerpoint/2010/main" val="1976802789"/>
      </p:ext>
    </p:extLst>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ML_1" val="PHI"/>
  <p:tag name="FIELDS.INITIALIZED" val="1"/>
  <p:tag name="SHAPESETGROUPCLASSNAME" val="ShapeSetGroup2"/>
  <p:tag name="SHAPESETCLASSNAME" val="Custom"/>
  <p:tag name="COLORSETGROUPCLASSNAME" val="ColorSetGroupLight"/>
  <p:tag name="COLORSETCLASSNAME" val="ColorSet1"/>
  <p:tag name="FONTSETGROUPCLASSNAME" val="FontSetGroup2"/>
  <p:tag name="STYLESETGROUPCLASSNAME" val="StyleSetGroup1"/>
  <p:tag name="MAPNAME" val="Map1"/>
  <p:tag name="CFG.LAYOUT" val="Default"/>
  <p:tag name="MLI" val="1"/>
</p:tagLst>
</file>

<file path=ppt/tags/tag2.xml><?xml version="1.0" encoding="utf-8"?>
<p:tagLst xmlns:a="http://schemas.openxmlformats.org/drawingml/2006/main" xmlns:r="http://schemas.openxmlformats.org/officeDocument/2006/relationships" xmlns:p="http://schemas.openxmlformats.org/presentationml/2006/main">
  <p:tag name="COLORSETCLASSNAME" val="ColorSet1"/>
  <p:tag name="COLORS" val="-2;-2;-2;-2;SlideTextFontColor;-2"/>
</p:tagLst>
</file>

<file path=ppt/tags/tag3.xml><?xml version="1.0" encoding="utf-8"?>
<p:tagLst xmlns:a="http://schemas.openxmlformats.org/drawingml/2006/main" xmlns:r="http://schemas.openxmlformats.org/officeDocument/2006/relationships" xmlns:p="http://schemas.openxmlformats.org/presentationml/2006/main">
  <p:tag name="COLORSETCLASSNAME" val="ColorSet1"/>
  <p:tag name="COLORS" val="-2;-2;-2;-2;SlideTextFontColor;-2"/>
</p:tagLst>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1583</TotalTime>
  <Words>443</Words>
  <Application>Microsoft Office PowerPoint</Application>
  <PresentationFormat>Widescreen</PresentationFormat>
  <Paragraphs>60</Paragraphs>
  <Slides>6</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3" baseType="lpstr">
      <vt:lpstr>Arial</vt:lpstr>
      <vt:lpstr>Calibri</vt:lpstr>
      <vt:lpstr>Courier New</vt:lpstr>
      <vt:lpstr>Times New Roman</vt:lpstr>
      <vt:lpstr>Wingdings</vt:lpstr>
      <vt:lpstr>Office Theme</vt:lpstr>
      <vt:lpstr>Document</vt:lpstr>
      <vt:lpstr>11bb current status and way forward</vt:lpstr>
      <vt:lpstr>Abstract</vt:lpstr>
      <vt:lpstr>Current situation</vt:lpstr>
      <vt:lpstr>Recommendations</vt:lpstr>
      <vt:lpstr>Backup</vt:lpstr>
      <vt:lpstr>Open points to complete integration of LCO PHY into 802.11bb</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11bb current status and way forward</dc:title>
  <dc:creator>Nancy Lee</dc:creator>
  <cp:lastModifiedBy>Nancy Lee</cp:lastModifiedBy>
  <cp:revision>9</cp:revision>
  <cp:lastPrinted>1601-01-01T00:00:00Z</cp:lastPrinted>
  <dcterms:created xsi:type="dcterms:W3CDTF">2021-03-04T15:07:11Z</dcterms:created>
  <dcterms:modified xsi:type="dcterms:W3CDTF">2021-06-28T13:28:53Z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b027a58-0b8b-4b38-933d-36c79ab5a9a6_Enabled">
    <vt:lpwstr>true</vt:lpwstr>
  </property>
  <property fmtid="{D5CDD505-2E9C-101B-9397-08002B2CF9AE}" pid="3" name="MSIP_Label_cb027a58-0b8b-4b38-933d-36c79ab5a9a6_SetDate">
    <vt:lpwstr>2021-06-17T16:23:44Z</vt:lpwstr>
  </property>
  <property fmtid="{D5CDD505-2E9C-101B-9397-08002B2CF9AE}" pid="4" name="MSIP_Label_cb027a58-0b8b-4b38-933d-36c79ab5a9a6_Method">
    <vt:lpwstr>Privileged</vt:lpwstr>
  </property>
  <property fmtid="{D5CDD505-2E9C-101B-9397-08002B2CF9AE}" pid="5" name="MSIP_Label_cb027a58-0b8b-4b38-933d-36c79ab5a9a6_Name">
    <vt:lpwstr>cb027a58-0b8b-4b38-933d-36c79ab5a9a6</vt:lpwstr>
  </property>
  <property fmtid="{D5CDD505-2E9C-101B-9397-08002B2CF9AE}" pid="6" name="MSIP_Label_cb027a58-0b8b-4b38-933d-36c79ab5a9a6_SiteId">
    <vt:lpwstr>75b2f54b-feff-400d-8e0b-67102edb9a23</vt:lpwstr>
  </property>
  <property fmtid="{D5CDD505-2E9C-101B-9397-08002B2CF9AE}" pid="7" name="MSIP_Label_cb027a58-0b8b-4b38-933d-36c79ab5a9a6_ActionId">
    <vt:lpwstr>95a3340f-f299-4d9a-9009-74cc7002fdd5</vt:lpwstr>
  </property>
  <property fmtid="{D5CDD505-2E9C-101B-9397-08002B2CF9AE}" pid="8" name="MSIP_Label_cb027a58-0b8b-4b38-933d-36c79ab5a9a6_ContentBits">
    <vt:lpwstr>0</vt:lpwstr>
  </property>
</Properties>
</file>