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70" r:id="rId5"/>
    <p:sldId id="266" r:id="rId6"/>
    <p:sldId id="267" r:id="rId7"/>
    <p:sldId id="268" r:id="rId8"/>
    <p:sldId id="26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8C8A4-5CB4-40C5-ACE9-1F662C1C192A}" v="179" dt="2021-06-23T00:47:37.364"/>
    <p1510:client id="{36F94EAB-4818-4807-8C03-7B0CDAC2E593}" v="22" dt="2021-06-23T02:34:57.458"/>
    <p1510:client id="{EB17AA0D-E672-4F45-89AE-D1182AE01D28}" v="614" dt="2021-06-23T01:39:16.440"/>
    <p1510:client id="{EEEDDA6C-CA42-4275-8E99-446E370F2ECF}" v="5" dt="2021-06-22T14:38:31.5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76" autoAdjust="0"/>
  </p:normalViewPr>
  <p:slideViewPr>
    <p:cSldViewPr snapToGrid="0">
      <p:cViewPr varScale="1">
        <p:scale>
          <a:sx n="97" d="100"/>
          <a:sy n="97" d="100"/>
        </p:scale>
        <p:origin x="10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802.11-21/1008r0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Mahmoud Kamel,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802.11-21/1008r0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Mahmoud Kamel, InterDigital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802.11-21/1008r0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802.11-21/1008r0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802.11-21/1008r0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8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802.11-21/1008r0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69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802.11-21/1008r0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69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802.11-21/1008r0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43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29E8A65-E9B3-4E37-82BA-4AA08C9E0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100965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Setting of USIG Disregard Bits in TB-PPDU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38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2021-06-21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540490"/>
              </p:ext>
            </p:extLst>
          </p:nvPr>
        </p:nvGraphicFramePr>
        <p:xfrm>
          <a:off x="998538" y="3079750"/>
          <a:ext cx="1026318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920" imgH="2540160" progId="Word.Document.8">
                  <p:embed/>
                </p:oleObj>
              </mc:Choice>
              <mc:Fallback>
                <p:oleObj name="Document" r:id="rId3" imgW="10429920" imgH="25401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3079750"/>
                        <a:ext cx="1026318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6365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A0EA1-981E-42CE-84AB-E401C5D0F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USIG carries important information crucial for the successful decoding of a packet.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reliability of USIG reception shall be much higher than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USIG design is different for MU-PPDU and TB-PPDU.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Our focus in this contribution is on TB-PPDU.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USIG in TB-PPDU has 11 Disregard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setting of these bits has not been decided yet [1]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A320EC7-1582-425B-810E-1D49D22029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7973" b="4064"/>
          <a:stretch/>
        </p:blipFill>
        <p:spPr>
          <a:xfrm>
            <a:off x="1334613" y="4620127"/>
            <a:ext cx="9330138" cy="180525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6F18F-8030-4774-9333-00D1EF564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368301"/>
            <a:ext cx="10361084" cy="1065213"/>
          </a:xfrm>
        </p:spPr>
        <p:txBody>
          <a:bodyPr/>
          <a:lstStyle/>
          <a:p>
            <a:r>
              <a:rPr lang="en-US"/>
              <a:t>Recap of the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A490B-4A1C-4179-83A6-7E0ECB6129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DC4F4-0655-466E-8CB5-3D876124C1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DFE75F-0A50-4995-8404-C115B9D75A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E6E483-5052-47DD-B362-CB5B58F4CCB1}"/>
              </a:ext>
            </a:extLst>
          </p:cNvPr>
          <p:cNvSpPr txBox="1"/>
          <p:nvPr/>
        </p:nvSpPr>
        <p:spPr>
          <a:xfrm>
            <a:off x="8573971" y="5308711"/>
            <a:ext cx="219669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Cambria"/>
                <a:ea typeface="Cambria" panose="02040503050406030204" pitchFamily="18" charset="0"/>
              </a:rPr>
              <a:t>X0      X1    X2     X3    X4    X5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4D29C3-EBD6-4DF9-BF18-A41BCB151386}"/>
              </a:ext>
            </a:extLst>
          </p:cNvPr>
          <p:cNvSpPr txBox="1"/>
          <p:nvPr/>
        </p:nvSpPr>
        <p:spPr>
          <a:xfrm>
            <a:off x="5610243" y="6134800"/>
            <a:ext cx="1904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X6   X7    X8     X9   X10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8DFD09C-5BEE-42CE-A0E3-D67BA6AF7977}"/>
              </a:ext>
            </a:extLst>
          </p:cNvPr>
          <p:cNvSpPr txBox="1">
            <a:spLocks/>
          </p:cNvSpPr>
          <p:nvPr/>
        </p:nvSpPr>
        <p:spPr bwMode="auto">
          <a:xfrm>
            <a:off x="448735" y="1168372"/>
            <a:ext cx="1139401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200" kern="0" dirty="0">
                <a:ea typeface="+mn-lt"/>
                <a:cs typeface="+mn-lt"/>
              </a:rPr>
              <a:t>Those bits are currently undefined. Leaving them completely random is not desirable: </a:t>
            </a:r>
            <a:endParaRPr lang="en-US" sz="2200" kern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>
                <a:ea typeface="+mn-lt"/>
                <a:cs typeface="+mn-lt"/>
              </a:rPr>
              <a:t>For example, if some of those bits are defined for R2 feature(s), R2 devices may read them and make unexpected behavior in R1-only environment </a:t>
            </a:r>
            <a:endParaRPr lang="en-US" sz="16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kern="0" dirty="0">
                <a:ea typeface="+mn-lt"/>
                <a:cs typeface="+mn-lt"/>
              </a:rPr>
              <a:t>There have been two proposals for how to set those Disregard bits: </a:t>
            </a:r>
            <a:endParaRPr lang="en-US" sz="2200" b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>
                <a:ea typeface="+mn-lt"/>
                <a:cs typeface="+mn-lt"/>
              </a:rPr>
              <a:t>Set all bits to “1” for implementation simplicity [2]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>
                <a:ea typeface="+mn-lt"/>
                <a:cs typeface="+mn-lt"/>
              </a:rPr>
              <a:t>Set those bits to a fixed sequence for PAPR reduction for all puncturing patterns and other settings (e.g., BSS color) in the USIG [3]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kern="0" dirty="0">
                <a:ea typeface="+mn-lt"/>
                <a:cs typeface="+mn-lt"/>
              </a:rPr>
              <a:t>Both proposals should work for R1 indication, but both have PAPR issue.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kern="0" dirty="0">
                <a:ea typeface="+mn-lt"/>
                <a:cs typeface="+mn-lt"/>
              </a:rPr>
              <a:t>Setting of other bits (e.g., BSS Color, ESR1, ESR2, etc.) has a significant impact on the PAPR performance.</a:t>
            </a:r>
          </a:p>
          <a:p>
            <a:pPr marL="0" indent="0"/>
            <a:endParaRPr lang="en-US" sz="2200" kern="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0" dirty="0">
              <a:cs typeface="Times New Roman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kern="0" dirty="0">
              <a:cs typeface="Times New Roman"/>
            </a:endParaRPr>
          </a:p>
          <a:p>
            <a:pPr marL="914400" lvl="2" indent="0"/>
            <a:endParaRPr lang="en-US" sz="1600" kern="0" dirty="0">
              <a:cs typeface="Times New Roman"/>
            </a:endParaRPr>
          </a:p>
          <a:p>
            <a:pPr marL="914400" lvl="2" indent="0"/>
            <a:endParaRPr lang="en-US" sz="1400" kern="0" dirty="0">
              <a:cs typeface="Times New Roman"/>
            </a:endParaRPr>
          </a:p>
          <a:p>
            <a:pPr marL="914400" lvl="2" indent="0"/>
            <a:endParaRPr lang="en-US" kern="0" dirty="0">
              <a:cs typeface="Times New Roman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24E6BA-9939-40E9-BF47-951BC287BB51}"/>
              </a:ext>
            </a:extLst>
          </p:cNvPr>
          <p:cNvSpPr/>
          <p:nvPr/>
        </p:nvSpPr>
        <p:spPr bwMode="auto">
          <a:xfrm>
            <a:off x="4816375" y="5069789"/>
            <a:ext cx="999068" cy="23038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495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965BE-88E1-4C8A-B9F5-FC5785535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USIG Design in TB-PPDU</a:t>
            </a:r>
            <a:r>
              <a:rPr lang="en-US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F279-5A24-4D59-A0C5-21976E679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An alternative setting of the Disregard bits in USIG (TB-PPDU) 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One bit, e.g., X0, is used to differentiate between R1 and R2 devices (maybe named as R-bit)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The remaining 10 bits are chosen to minimize the PAPR of the USIG (Implementation-Dependent)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The Disregard sequence to minimize the PAPR will be a function of: 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Operating Bandwidth 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BSS Color 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Spatial Reuse (ESR1 and ESR2) 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Puncturing patterns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114300" lvl="1" indent="0">
              <a:spcBef>
                <a:spcPts val="0"/>
              </a:spcBef>
              <a:spcAft>
                <a:spcPts val="0"/>
              </a:spcAft>
            </a:pP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2E3BF-0EC3-4778-96A0-D4A1488324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C30B6-DA1E-40BB-84FD-46D603B3BF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FB4A6C-F5B8-4FB4-9116-B891259CD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49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4F539-21EB-4305-BD49-0BA1EFACC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0F37F-C8FA-4CAA-B8E1-4B18006DF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>
                <a:effectLst/>
                <a:ea typeface="Times New Roman" panose="02020603050405020304" pitchFamily="18" charset="0"/>
              </a:rPr>
              <a:t>Transmission mode:</a:t>
            </a:r>
            <a:r>
              <a:rPr lang="en-US">
                <a:effectLst/>
                <a:ea typeface="Times New Roman" panose="02020603050405020304" pitchFamily="18" charset="0"/>
              </a:rPr>
              <a:t> </a:t>
            </a:r>
            <a:r>
              <a:rPr lang="en-US" b="0">
                <a:effectLst/>
                <a:ea typeface="Times New Roman" panose="02020603050405020304" pitchFamily="18" charset="0"/>
              </a:rPr>
              <a:t>non-OFDMA</a:t>
            </a:r>
            <a:endParaRPr lang="en-US" b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>
                <a:effectLst/>
                <a:ea typeface="Times New Roman" panose="02020603050405020304" pitchFamily="18" charset="0"/>
              </a:rPr>
              <a:t>PPDU format</a:t>
            </a:r>
            <a:r>
              <a:rPr lang="en-US" b="0">
                <a:effectLst/>
                <a:ea typeface="Times New Roman" panose="02020603050405020304" pitchFamily="18" charset="0"/>
              </a:rPr>
              <a:t>: TB-PPDU</a:t>
            </a:r>
            <a:endParaRPr lang="en-US" b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>
                <a:effectLst/>
                <a:ea typeface="Times New Roman" panose="02020603050405020304" pitchFamily="18" charset="0"/>
              </a:rPr>
              <a:t>Bandwidth:</a:t>
            </a:r>
            <a:r>
              <a:rPr lang="en-US">
                <a:effectLst/>
                <a:ea typeface="Times New Roman" panose="02020603050405020304" pitchFamily="18" charset="0"/>
              </a:rPr>
              <a:t> </a:t>
            </a:r>
            <a:r>
              <a:rPr lang="en-US" b="0">
                <a:effectLst/>
                <a:ea typeface="Times New Roman" panose="02020603050405020304" pitchFamily="18" charset="0"/>
              </a:rPr>
              <a:t>320-1 MHz</a:t>
            </a:r>
            <a:endParaRPr lang="en-US" b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>
                <a:effectLst/>
                <a:ea typeface="Times New Roman" panose="02020603050405020304" pitchFamily="18" charset="0"/>
              </a:rPr>
              <a:t>SR:</a:t>
            </a:r>
            <a:r>
              <a:rPr lang="en-US">
                <a:effectLst/>
                <a:ea typeface="Times New Roman" panose="02020603050405020304" pitchFamily="18" charset="0"/>
              </a:rPr>
              <a:t> </a:t>
            </a:r>
            <a:r>
              <a:rPr lang="en-US" b="0">
                <a:effectLst/>
                <a:ea typeface="Times New Roman" panose="02020603050405020304" pitchFamily="18" charset="0"/>
              </a:rPr>
              <a:t>Disallowed</a:t>
            </a:r>
            <a:endParaRPr lang="en-US" b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>
                <a:effectLst/>
                <a:ea typeface="Times New Roman" panose="02020603050405020304" pitchFamily="18" charset="0"/>
              </a:rPr>
              <a:t>Validate Bit:</a:t>
            </a:r>
            <a:r>
              <a:rPr lang="en-US">
                <a:effectLst/>
                <a:ea typeface="Times New Roman" panose="02020603050405020304" pitchFamily="18" charset="0"/>
              </a:rPr>
              <a:t> </a:t>
            </a:r>
            <a:r>
              <a:rPr lang="en-US" b="0">
                <a:effectLst/>
                <a:ea typeface="Times New Roman" panose="02020603050405020304" pitchFamily="18" charset="0"/>
              </a:rPr>
              <a:t>Set to 1</a:t>
            </a:r>
            <a:endParaRPr lang="en-US" b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>
                <a:effectLst/>
                <a:ea typeface="Times New Roman" panose="02020603050405020304" pitchFamily="18" charset="0"/>
              </a:rPr>
              <a:t>CRC:</a:t>
            </a:r>
            <a:r>
              <a:rPr lang="en-US">
                <a:effectLst/>
                <a:ea typeface="Times New Roman" panose="02020603050405020304" pitchFamily="18" charset="0"/>
              </a:rPr>
              <a:t> </a:t>
            </a:r>
            <a:r>
              <a:rPr lang="en-US" b="0">
                <a:effectLst/>
                <a:ea typeface="Times New Roman" panose="02020603050405020304" pitchFamily="18" charset="0"/>
              </a:rPr>
              <a:t>computed according to the specs (27.3.11.7.3 CRC computation [4])</a:t>
            </a:r>
            <a:endParaRPr lang="en-US" b="0">
              <a:effectLst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8A3F1-6428-4A45-A8B4-5471C99868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2A9F2-549E-462B-B16F-AB6820AF65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7120-32BF-4572-B984-EA9464C715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5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58342-2D5F-448F-8A76-586B04848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PAPR for Different BSS Colors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6FC69-74BD-4C19-9F8C-CE43F9CCC0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05F16-7F0A-4B0C-AB66-8F2E35A2AE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821939-C9F2-43C3-847C-823AEE552A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F6EE2B0-DBCB-41F1-931A-DEDE192F36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4813057"/>
              </p:ext>
            </p:extLst>
          </p:nvPr>
        </p:nvGraphicFramePr>
        <p:xfrm>
          <a:off x="2438400" y="1911502"/>
          <a:ext cx="7525544" cy="2615009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632420">
                  <a:extLst>
                    <a:ext uri="{9D8B030D-6E8A-4147-A177-3AD203B41FA5}">
                      <a16:colId xmlns:a16="http://schemas.microsoft.com/office/drawing/2014/main" val="1888627876"/>
                    </a:ext>
                  </a:extLst>
                </a:gridCol>
                <a:gridCol w="1473281">
                  <a:extLst>
                    <a:ext uri="{9D8B030D-6E8A-4147-A177-3AD203B41FA5}">
                      <a16:colId xmlns:a16="http://schemas.microsoft.com/office/drawing/2014/main" val="4227635172"/>
                    </a:ext>
                  </a:extLst>
                </a:gridCol>
                <a:gridCol w="1473281">
                  <a:extLst>
                    <a:ext uri="{9D8B030D-6E8A-4147-A177-3AD203B41FA5}">
                      <a16:colId xmlns:a16="http://schemas.microsoft.com/office/drawing/2014/main" val="1111227048"/>
                    </a:ext>
                  </a:extLst>
                </a:gridCol>
                <a:gridCol w="1473281">
                  <a:extLst>
                    <a:ext uri="{9D8B030D-6E8A-4147-A177-3AD203B41FA5}">
                      <a16:colId xmlns:a16="http://schemas.microsoft.com/office/drawing/2014/main" val="2188849188"/>
                    </a:ext>
                  </a:extLst>
                </a:gridCol>
                <a:gridCol w="1473281">
                  <a:extLst>
                    <a:ext uri="{9D8B030D-6E8A-4147-A177-3AD203B41FA5}">
                      <a16:colId xmlns:a16="http://schemas.microsoft.com/office/drawing/2014/main" val="645796073"/>
                    </a:ext>
                  </a:extLst>
                </a:gridCol>
              </a:tblGrid>
              <a:tr h="260154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 grid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R = 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R = 1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808307"/>
                  </a:ext>
                </a:extLst>
              </a:tr>
              <a:tr h="513120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BSS  Color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u="none" strike="noStrike">
                          <a:effectLst/>
                        </a:rPr>
                        <a:t>Max PAPR(dB)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u="none" strike="noStrike" err="1">
                          <a:effectLst/>
                        </a:rPr>
                        <a:t>Disregard</a:t>
                      </a:r>
                      <a:r>
                        <a:rPr lang="de-DE" sz="1400" b="1" u="none" strike="noStrike">
                          <a:effectLst/>
                        </a:rPr>
                        <a:t> Bits</a:t>
                      </a:r>
                      <a:endParaRPr lang="de-DE" sz="1400" b="1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>
                          <a:effectLst/>
                        </a:rPr>
                        <a:t>Min PAPR(dB)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>
                          <a:effectLst/>
                        </a:rPr>
                        <a:t>Disregard Bits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u="none" strike="noStrike">
                          <a:effectLst/>
                        </a:rPr>
                        <a:t>Max PAPR(dB)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u="none" strike="noStrike" err="1">
                          <a:effectLst/>
                        </a:rPr>
                        <a:t>Disregard</a:t>
                      </a:r>
                      <a:r>
                        <a:rPr lang="de-DE" sz="1400" b="1" u="none" strike="noStrike">
                          <a:effectLst/>
                        </a:rPr>
                        <a:t> Bits</a:t>
                      </a:r>
                      <a:endParaRPr lang="de-DE" sz="1400" b="1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>
                          <a:effectLst/>
                        </a:rPr>
                        <a:t>Min PAPR(dB)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>
                          <a:effectLst/>
                        </a:rPr>
                        <a:t>Disregard Bits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extLst>
                  <a:ext uri="{0D108BD9-81ED-4DB2-BD59-A6C34878D82A}">
                    <a16:rowId xmlns:a16="http://schemas.microsoft.com/office/drawing/2014/main" val="2577690783"/>
                  </a:ext>
                </a:extLst>
              </a:tr>
              <a:tr h="766086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17.7 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0110100000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10.5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1000111111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18.3 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1011000000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9.8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1011110100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extLst>
                  <a:ext uri="{0D108BD9-81ED-4DB2-BD59-A6C34878D82A}">
                    <a16:rowId xmlns:a16="http://schemas.microsoft.com/office/drawing/2014/main" val="1428816005"/>
                  </a:ext>
                </a:extLst>
              </a:tr>
              <a:tr h="513120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18.3 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1000100000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10.1 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1000001010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17.9 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0101000000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10.7 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0111110011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extLst>
                  <a:ext uri="{0D108BD9-81ED-4DB2-BD59-A6C34878D82A}">
                    <a16:rowId xmlns:a16="http://schemas.microsoft.com/office/drawing/2014/main" val="482877298"/>
                  </a:ext>
                </a:extLst>
              </a:tr>
              <a:tr h="513120">
                <a:tc gridSpan="5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* These results are for the non-OFDMA puncturing pattern  11111111 (no puncturing)</a:t>
                      </a:r>
                    </a:p>
                  </a:txBody>
                  <a:tcPr marL="68580" marR="68580" marT="4763" marB="0" anchor="ctr"/>
                </a:tc>
                <a:tc hMerge="1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 hMerge="1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 hMerge="1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tc hMerge="1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4763" marB="0" anchor="ctr"/>
                </a:tc>
                <a:extLst>
                  <a:ext uri="{0D108BD9-81ED-4DB2-BD59-A6C34878D82A}">
                    <a16:rowId xmlns:a16="http://schemas.microsoft.com/office/drawing/2014/main" val="11737385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8CB9182-8392-4203-9B1A-806907ADAE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7126651"/>
              </p:ext>
            </p:extLst>
          </p:nvPr>
        </p:nvGraphicFramePr>
        <p:xfrm>
          <a:off x="2438400" y="4680514"/>
          <a:ext cx="7467599" cy="1127777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59301">
                  <a:extLst>
                    <a:ext uri="{9D8B030D-6E8A-4147-A177-3AD203B41FA5}">
                      <a16:colId xmlns:a16="http://schemas.microsoft.com/office/drawing/2014/main" val="2543477947"/>
                    </a:ext>
                  </a:extLst>
                </a:gridCol>
                <a:gridCol w="3054149">
                  <a:extLst>
                    <a:ext uri="{9D8B030D-6E8A-4147-A177-3AD203B41FA5}">
                      <a16:colId xmlns:a16="http://schemas.microsoft.com/office/drawing/2014/main" val="3692040922"/>
                    </a:ext>
                  </a:extLst>
                </a:gridCol>
                <a:gridCol w="3054149">
                  <a:extLst>
                    <a:ext uri="{9D8B030D-6E8A-4147-A177-3AD203B41FA5}">
                      <a16:colId xmlns:a16="http://schemas.microsoft.com/office/drawing/2014/main" val="289479295"/>
                    </a:ext>
                  </a:extLst>
                </a:gridCol>
              </a:tblGrid>
              <a:tr h="508651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BSS  Color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u="none" strike="noStrike" dirty="0" err="1">
                          <a:effectLst/>
                        </a:rPr>
                        <a:t>Disregard</a:t>
                      </a:r>
                      <a:r>
                        <a:rPr lang="fr-FR" sz="1600" u="none" strike="noStrike" dirty="0">
                          <a:effectLst/>
                        </a:rPr>
                        <a:t> = (1)1111111111 [2]</a:t>
                      </a:r>
                      <a:endParaRPr lang="fr-FR" sz="2800" u="none" strike="noStrike" dirty="0">
                        <a:effectLst/>
                      </a:endParaRP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u="none" strike="noStrike" dirty="0">
                          <a:effectLst/>
                        </a:rPr>
                        <a:t>(min , max) (dB)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u="none" strike="noStrike">
                          <a:effectLst/>
                        </a:rPr>
                        <a:t>Disregard = (0) 1111011011[3]</a:t>
                      </a:r>
                      <a:endParaRPr lang="fr-FR" sz="2800" u="none" strike="noStrike">
                        <a:effectLst/>
                      </a:endParaRPr>
                    </a:p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u="none" strike="noStrike">
                          <a:effectLst/>
                        </a:rPr>
                        <a:t>(min , max) (dB)</a:t>
                      </a:r>
                      <a:endParaRPr lang="fr-FR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/>
                </a:tc>
                <a:extLst>
                  <a:ext uri="{0D108BD9-81ED-4DB2-BD59-A6C34878D82A}">
                    <a16:rowId xmlns:a16="http://schemas.microsoft.com/office/drawing/2014/main" val="3923310671"/>
                  </a:ext>
                </a:extLst>
              </a:tr>
              <a:tr h="243656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(11.4 , 14.5)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(9.88 , 13)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7794791"/>
                  </a:ext>
                </a:extLst>
              </a:tr>
              <a:tr h="243656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(10.6 , 13.8)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4763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(9.25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,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12.42)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297334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381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44EE9-8BF2-46BF-986A-82A8F837E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5F06A-1080-4184-A6DE-C7FAE0403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Setting of Disregard bits in the USIG significantly impacts the PAPR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There is no single Disregard bits sequence that would minimize the PAPR for all BSS Colors, Bandwidths, and Puncturing Patterns.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One bit is enough to signal R1/R2 devices and the setting of the remaining 10 bits of the Disregard bits may be left for implementation.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59733-38C0-4BD9-B12B-DC27574442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1BECA-E20D-41FE-9606-E586383E68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DC8BCF-2FB6-451D-8649-65A6D3FFD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95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631D-B840-4574-8A38-A7F8BE75C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732E1-7368-413C-A2AE-D138C480B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+mn-lt"/>
                <a:cs typeface="+mn-lt"/>
              </a:rPr>
              <a:t>Do you agree to define one of the 11 Disregard bits in USIG of TB-PPDU for differentiating R1 and R2?</a:t>
            </a:r>
            <a:endParaRPr lang="en-US"/>
          </a:p>
          <a:p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position of the bit is TBD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setting of the remaining Disregard bits are left for implementation.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This is for R1 only.</a:t>
            </a:r>
          </a:p>
          <a:p>
            <a:pPr marL="457200" lvl="1" indent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21BEF-5E75-43AE-BCA6-A19C1AAD4F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58AA8-2FED-47DB-9D84-3D41C995B0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4468B2-CF71-4B7F-A9F0-E974CA8B3D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002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/>
              <a:t>[1] 802.11-20/1982r25, </a:t>
            </a:r>
            <a:r>
              <a:rPr lang="en-US" sz="2000" err="1"/>
              <a:t>TGbe</a:t>
            </a:r>
            <a:r>
              <a:rPr lang="en-US" sz="2000"/>
              <a:t> Motions List For Teleconferences-part 2, Alfred </a:t>
            </a:r>
            <a:r>
              <a:rPr lang="en-US" sz="2000" err="1"/>
              <a:t>Asterjadhi</a:t>
            </a:r>
            <a:r>
              <a:rPr lang="en-US" sz="2000"/>
              <a:t> (Qualcomm Inc.)</a:t>
            </a:r>
            <a:endParaRPr lang="en-GB" sz="2000"/>
          </a:p>
          <a:p>
            <a:r>
              <a:rPr lang="en-GB" sz="2000"/>
              <a:t>[2] 802.11-21/0729r2, </a:t>
            </a:r>
            <a:r>
              <a:rPr lang="en-US" sz="2000"/>
              <a:t>Disregard bits in TB PPDU, Ron </a:t>
            </a:r>
            <a:r>
              <a:rPr lang="en-US" sz="2000" err="1"/>
              <a:t>Porat</a:t>
            </a:r>
            <a:r>
              <a:rPr lang="en-US" sz="2000"/>
              <a:t> (Broadcom)</a:t>
            </a:r>
          </a:p>
          <a:p>
            <a:r>
              <a:rPr lang="en-US" sz="2000"/>
              <a:t>[3] </a:t>
            </a:r>
            <a:r>
              <a:rPr lang="en-GB" sz="2000"/>
              <a:t>802.11-21/0093r4, </a:t>
            </a:r>
            <a:r>
              <a:rPr lang="en-US" sz="2000"/>
              <a:t>Reducing USIG PAPR via Disregard Bit Value, </a:t>
            </a:r>
            <a:r>
              <a:rPr lang="en-US" sz="2000" err="1"/>
              <a:t>Shimi</a:t>
            </a:r>
            <a:r>
              <a:rPr lang="en-US" sz="2000"/>
              <a:t> </a:t>
            </a:r>
            <a:r>
              <a:rPr lang="en-US" sz="2000" err="1"/>
              <a:t>Shilo</a:t>
            </a:r>
            <a:r>
              <a:rPr lang="en-US" sz="2000"/>
              <a:t> (Huawei)</a:t>
            </a:r>
          </a:p>
          <a:p>
            <a:r>
              <a:rPr lang="en-US" sz="2000"/>
              <a:t>[4] “IEEE P802.11ax™/D8.0, Amendment 1: Enhancements for High Efficiency WLAN”, 2020. </a:t>
            </a:r>
          </a:p>
          <a:p>
            <a:endParaRPr lang="en-US" sz="2000"/>
          </a:p>
          <a:p>
            <a:endParaRPr lang="en-US" sz="2400" b="0" i="0" u="none" strike="noStrike">
              <a:effectLst/>
              <a:latin typeface="Arial" panose="020B0604020202020204" pitchFamily="34" charset="0"/>
            </a:endParaRPr>
          </a:p>
          <a:p>
            <a:r>
              <a:rPr lang="en-GB"/>
              <a:t>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xxxxrx Disregard Bits in TB-PPDU</Template>
  <TotalTime>0</TotalTime>
  <Words>814</Words>
  <Application>Microsoft Office PowerPoint</Application>
  <PresentationFormat>Widescreen</PresentationFormat>
  <Paragraphs>154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Cambria</vt:lpstr>
      <vt:lpstr>Symbol</vt:lpstr>
      <vt:lpstr>Times New Roman</vt:lpstr>
      <vt:lpstr>Office Theme</vt:lpstr>
      <vt:lpstr>Document</vt:lpstr>
      <vt:lpstr>Setting of USIG Disregard Bits in TB-PPDU</vt:lpstr>
      <vt:lpstr>Abstract</vt:lpstr>
      <vt:lpstr>Recap of the Issues</vt:lpstr>
      <vt:lpstr>USIG Design in TB-PPDU </vt:lpstr>
      <vt:lpstr>Simulation Setup</vt:lpstr>
      <vt:lpstr>PAPR for Different BSS Colors</vt:lpstr>
      <vt:lpstr>Conclusions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2021-06-23T02:23:07Z</dcterms:created>
  <dcterms:modified xsi:type="dcterms:W3CDTF">2021-06-23T14:22:55Z</dcterms:modified>
</cp:coreProperties>
</file>