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64" r:id="rId21"/>
    <p:sldId id="358" r:id="rId22"/>
    <p:sldId id="361" r:id="rId23"/>
    <p:sldId id="362" r:id="rId24"/>
    <p:sldId id="357" r:id="rId25"/>
    <p:sldId id="360" r:id="rId26"/>
    <p:sldId id="356" r:id="rId27"/>
    <p:sldId id="351" r:id="rId28"/>
    <p:sldId id="346" r:id="rId29"/>
    <p:sldId id="347" r:id="rId30"/>
    <p:sldId id="344" r:id="rId31"/>
    <p:sldId id="333" r:id="rId32"/>
    <p:sldId id="322" r:id="rId33"/>
    <p:sldId id="320" r:id="rId34"/>
    <p:sldId id="327" r:id="rId3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32" d="100"/>
          <a:sy n="132" d="100"/>
        </p:scale>
        <p:origin x="126" y="39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802.11-21/0999r2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802.11-21/0999r2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802.11-21/0999r2</a:t>
            </a:r>
            <a:endParaRPr lang="en-US"/>
          </a:p>
        </p:txBody>
      </p:sp>
      <p:sp>
        <p:nvSpPr>
          <p:cNvPr id="5" name="Rectangle 3"/>
          <p:cNvSpPr>
            <a:spLocks noGrp="1" noChangeArrowheads="1"/>
          </p:cNvSpPr>
          <p:nvPr>
            <p:ph type="dt"/>
          </p:nvPr>
        </p:nvSpPr>
        <p:spPr>
          <a:ln/>
        </p:spPr>
        <p:txBody>
          <a:bodyPr/>
          <a:lstStyle/>
          <a:p>
            <a:r>
              <a:rPr lang="en-GB"/>
              <a:t>June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802.11-21/0999r2</a:t>
            </a:r>
            <a:endParaRPr lang="en-US"/>
          </a:p>
        </p:txBody>
      </p:sp>
      <p:sp>
        <p:nvSpPr>
          <p:cNvPr id="5" name="Rectangle 3"/>
          <p:cNvSpPr>
            <a:spLocks noGrp="1" noChangeArrowheads="1"/>
          </p:cNvSpPr>
          <p:nvPr>
            <p:ph type="dt"/>
          </p:nvPr>
        </p:nvSpPr>
        <p:spPr>
          <a:ln/>
        </p:spPr>
        <p:txBody>
          <a:bodyPr/>
          <a:lstStyle/>
          <a:p>
            <a:r>
              <a:rPr lang="en-GB"/>
              <a:t>June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802.11-21/0999r2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dirty="0"/>
              <a:t>June 2021</a:t>
            </a:r>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June 22,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2021-06-22</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66636306"/>
              </p:ext>
            </p:extLst>
          </p:nvPr>
        </p:nvGraphicFramePr>
        <p:xfrm>
          <a:off x="820738" y="1881188"/>
          <a:ext cx="7577138" cy="2212975"/>
        </p:xfrm>
        <a:graphic>
          <a:graphicData uri="http://schemas.openxmlformats.org/presentationml/2006/ole">
            <mc:AlternateContent xmlns:mc="http://schemas.openxmlformats.org/markup-compatibility/2006">
              <mc:Choice xmlns:v="urn:schemas-microsoft-com:vml" Requires="v">
                <p:oleObj name="Document" r:id="rId3" imgW="8439175" imgH="2458761" progId="Word.Document.8">
                  <p:embed/>
                </p:oleObj>
              </mc:Choice>
              <mc:Fallback>
                <p:oleObj name="Document" r:id="rId3" imgW="8439175" imgH="2458761"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0738" y="1881188"/>
                        <a:ext cx="7577138" cy="2212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dirty="0"/>
              <a:t>June 2021</a:t>
            </a:r>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June 22,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FF339-486A-C048-95B1-2FCF02C5215C}"/>
              </a:ext>
            </a:extLst>
          </p:cNvPr>
          <p:cNvSpPr>
            <a:spLocks noGrp="1"/>
          </p:cNvSpPr>
          <p:nvPr>
            <p:ph type="title"/>
          </p:nvPr>
        </p:nvSpPr>
        <p:spPr/>
        <p:txBody>
          <a:bodyPr/>
          <a:lstStyle/>
          <a:p>
            <a:r>
              <a:rPr lang="en-US" dirty="0"/>
              <a:t>Status D1.03</a:t>
            </a:r>
          </a:p>
        </p:txBody>
      </p:sp>
      <p:sp>
        <p:nvSpPr>
          <p:cNvPr id="3" name="Content Placeholder 2">
            <a:extLst>
              <a:ext uri="{FF2B5EF4-FFF2-40B4-BE49-F238E27FC236}">
                <a16:creationId xmlns:a16="http://schemas.microsoft.com/office/drawing/2014/main" id="{2A4A87DC-1DDC-1446-A317-52849F110699}"/>
              </a:ext>
            </a:extLst>
          </p:cNvPr>
          <p:cNvSpPr>
            <a:spLocks noGrp="1"/>
          </p:cNvSpPr>
          <p:nvPr>
            <p:ph idx="1"/>
          </p:nvPr>
        </p:nvSpPr>
        <p:spPr/>
        <p:txBody>
          <a:bodyPr/>
          <a:lstStyle/>
          <a:p>
            <a:pPr marL="285750" indent="-285750">
              <a:buFont typeface="Arial" panose="020B0604020202020204" pitchFamily="34" charset="0"/>
              <a:buChar char="•"/>
            </a:pPr>
            <a:r>
              <a:rPr lang="en-US" dirty="0"/>
              <a:t>Draft and redline versions are available in the members’ area</a:t>
            </a:r>
          </a:p>
        </p:txBody>
      </p:sp>
      <p:sp>
        <p:nvSpPr>
          <p:cNvPr id="4" name="Slide Number Placeholder 3">
            <a:extLst>
              <a:ext uri="{FF2B5EF4-FFF2-40B4-BE49-F238E27FC236}">
                <a16:creationId xmlns:a16="http://schemas.microsoft.com/office/drawing/2014/main" id="{7C43EC63-37A8-924E-8C0D-52D65D79D1B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8EBD647-F928-6D4C-B390-23A6CA16E8D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5D2DFA4-99DC-3A4B-8EE3-C92B22D5EB5E}"/>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460466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Discussion of </a:t>
            </a:r>
            <a:r>
              <a:rPr lang="en-US" dirty="0" err="1"/>
              <a:t>TGbc</a:t>
            </a:r>
            <a:r>
              <a:rPr lang="en-US" dirty="0"/>
              <a:t> Timeline</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162133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July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2941917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Plan for upcoming </a:t>
            </a:r>
            <a:r>
              <a:rPr lang="en-US" dirty="0" err="1"/>
              <a:t>telcos</a:t>
            </a:r>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June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=mb74a219db1411847a58bfe2667899596</a:t>
            </a:r>
          </a:p>
          <a:p>
            <a:endParaRPr lang="en-GB" sz="1600" dirty="0"/>
          </a:p>
          <a:p>
            <a:r>
              <a:rPr lang="en-GB" sz="1600" dirty="0"/>
              <a:t>Meeting number: 173 509 9830</a:t>
            </a:r>
          </a:p>
          <a:p>
            <a:r>
              <a:rPr lang="en-GB" sz="1600" dirty="0"/>
              <a:t>Meeting password: wireless (94735377 from phones and video systems)</a:t>
            </a:r>
          </a:p>
          <a:p>
            <a:endParaRPr lang="en-GB" sz="1600" dirty="0"/>
          </a:p>
          <a:p>
            <a:endParaRPr lang="en-GB" sz="1600" dirty="0"/>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June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32</a:t>
            </a:fld>
            <a:endParaRPr lang="en-GB"/>
          </a:p>
        </p:txBody>
      </p:sp>
    </p:spTree>
    <p:extLst>
      <p:ext uri="{BB962C8B-B14F-4D97-AF65-F5344CB8AC3E}">
        <p14:creationId xmlns:p14="http://schemas.microsoft.com/office/powerpoint/2010/main" val="34387422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Editor’s report</a:t>
            </a:r>
          </a:p>
          <a:p>
            <a:pPr>
              <a:buFont typeface="Arial" panose="020B0604020202020204" pitchFamily="34" charset="0"/>
              <a:buChar char="•"/>
            </a:pPr>
            <a:r>
              <a:rPr lang="en-US" dirty="0"/>
              <a:t>Submissions (see next slide)</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Submissions</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June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E093CA64-CD9E-D04D-B180-FA33233089FE}"/>
              </a:ext>
            </a:extLst>
          </p:cNvPr>
          <p:cNvGraphicFramePr>
            <a:graphicFrameLocks noGrp="1"/>
          </p:cNvGraphicFramePr>
          <p:nvPr>
            <p:extLst>
              <p:ext uri="{D42A27DB-BD31-4B8C-83A1-F6EECF244321}">
                <p14:modId xmlns:p14="http://schemas.microsoft.com/office/powerpoint/2010/main" val="645132564"/>
              </p:ext>
            </p:extLst>
          </p:nvPr>
        </p:nvGraphicFramePr>
        <p:xfrm>
          <a:off x="696913" y="1256832"/>
          <a:ext cx="7770814" cy="2951938"/>
        </p:xfrm>
        <a:graphic>
          <a:graphicData uri="http://schemas.openxmlformats.org/drawingml/2006/table">
            <a:tbl>
              <a:tblPr>
                <a:tableStyleId>{5C22544A-7EE6-4342-B048-85BDC9FD1C3A}</a:tableStyleId>
              </a:tblPr>
              <a:tblGrid>
                <a:gridCol w="644252">
                  <a:extLst>
                    <a:ext uri="{9D8B030D-6E8A-4147-A177-3AD203B41FA5}">
                      <a16:colId xmlns:a16="http://schemas.microsoft.com/office/drawing/2014/main" val="1482929785"/>
                    </a:ext>
                  </a:extLst>
                </a:gridCol>
                <a:gridCol w="264295">
                  <a:extLst>
                    <a:ext uri="{9D8B030D-6E8A-4147-A177-3AD203B41FA5}">
                      <a16:colId xmlns:a16="http://schemas.microsoft.com/office/drawing/2014/main" val="1409520744"/>
                    </a:ext>
                  </a:extLst>
                </a:gridCol>
                <a:gridCol w="354047">
                  <a:extLst>
                    <a:ext uri="{9D8B030D-6E8A-4147-A177-3AD203B41FA5}">
                      <a16:colId xmlns:a16="http://schemas.microsoft.com/office/drawing/2014/main" val="800333081"/>
                    </a:ext>
                  </a:extLst>
                </a:gridCol>
                <a:gridCol w="354047">
                  <a:extLst>
                    <a:ext uri="{9D8B030D-6E8A-4147-A177-3AD203B41FA5}">
                      <a16:colId xmlns:a16="http://schemas.microsoft.com/office/drawing/2014/main" val="3448685367"/>
                    </a:ext>
                  </a:extLst>
                </a:gridCol>
                <a:gridCol w="541484">
                  <a:extLst>
                    <a:ext uri="{9D8B030D-6E8A-4147-A177-3AD203B41FA5}">
                      <a16:colId xmlns:a16="http://schemas.microsoft.com/office/drawing/2014/main" val="2560859790"/>
                    </a:ext>
                  </a:extLst>
                </a:gridCol>
                <a:gridCol w="1916020">
                  <a:extLst>
                    <a:ext uri="{9D8B030D-6E8A-4147-A177-3AD203B41FA5}">
                      <a16:colId xmlns:a16="http://schemas.microsoft.com/office/drawing/2014/main" val="2789855727"/>
                    </a:ext>
                  </a:extLst>
                </a:gridCol>
                <a:gridCol w="1916020">
                  <a:extLst>
                    <a:ext uri="{9D8B030D-6E8A-4147-A177-3AD203B41FA5}">
                      <a16:colId xmlns:a16="http://schemas.microsoft.com/office/drawing/2014/main" val="3375107353"/>
                    </a:ext>
                  </a:extLst>
                </a:gridCol>
                <a:gridCol w="1780649">
                  <a:extLst>
                    <a:ext uri="{9D8B030D-6E8A-4147-A177-3AD203B41FA5}">
                      <a16:colId xmlns:a16="http://schemas.microsoft.com/office/drawing/2014/main" val="59194915"/>
                    </a:ext>
                  </a:extLst>
                </a:gridCol>
              </a:tblGrid>
              <a:tr h="347287">
                <a:tc>
                  <a:txBody>
                    <a:bodyPr/>
                    <a:lstStyle/>
                    <a:p>
                      <a:pPr algn="l" fontAlgn="t"/>
                      <a:r>
                        <a:rPr lang="en-GB" sz="1050" b="1" u="none" strike="noStrike">
                          <a:effectLst/>
                        </a:rPr>
                        <a:t>Discussion Order</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dirty="0">
                          <a:effectLst/>
                        </a:rPr>
                        <a:t>Year</a:t>
                      </a:r>
                      <a:endParaRPr lang="en-GB" sz="1050" b="1" i="0" u="none" strike="noStrike" dirty="0">
                        <a:effectLst/>
                        <a:latin typeface="Arial" panose="020B0604020202020204" pitchFamily="34" charset="0"/>
                      </a:endParaRPr>
                    </a:p>
                  </a:txBody>
                  <a:tcPr marL="7812" marR="7812" marT="7812" marB="0"/>
                </a:tc>
                <a:tc>
                  <a:txBody>
                    <a:bodyPr/>
                    <a:lstStyle/>
                    <a:p>
                      <a:pPr algn="l" fontAlgn="t"/>
                      <a:r>
                        <a:rPr lang="en-GB" sz="1050" b="1" u="none" strike="noStrike">
                          <a:effectLst/>
                        </a:rPr>
                        <a:t>DCN</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a:effectLst/>
                        </a:rPr>
                        <a:t>Rev</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a:effectLst/>
                        </a:rPr>
                        <a:t>Group</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a:effectLst/>
                        </a:rPr>
                        <a:t>Title</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a:effectLst/>
                        </a:rPr>
                        <a:t>Author (Affiliation)</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dirty="0">
                          <a:effectLst/>
                        </a:rPr>
                        <a:t>Notes</a:t>
                      </a:r>
                      <a:endParaRPr lang="en-GB" sz="1050" b="1" i="0" u="none" strike="noStrike" dirty="0">
                        <a:effectLst/>
                        <a:latin typeface="Arial" panose="020B0604020202020204" pitchFamily="34" charset="0"/>
                      </a:endParaRPr>
                    </a:p>
                  </a:txBody>
                  <a:tcPr marL="7812" marR="7812" marT="7812" marB="0"/>
                </a:tc>
                <a:extLst>
                  <a:ext uri="{0D108BD9-81ED-4DB2-BD59-A6C34878D82A}">
                    <a16:rowId xmlns:a16="http://schemas.microsoft.com/office/drawing/2014/main" val="1805935420"/>
                  </a:ext>
                </a:extLst>
              </a:tr>
              <a:tr h="173643">
                <a:tc>
                  <a:txBody>
                    <a:bodyPr/>
                    <a:lstStyle/>
                    <a:p>
                      <a:pPr algn="l" fontAlgn="t"/>
                      <a:r>
                        <a:rPr lang="en-GB" sz="800" u="none" strike="noStrike">
                          <a:effectLst/>
                        </a:rPr>
                        <a:t>10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900</a:t>
                      </a:r>
                      <a:endParaRPr lang="en-GB" sz="800" b="0" i="0" u="none" strike="noStrike">
                        <a:effectLst/>
                        <a:latin typeface="Arial" panose="020B0604020202020204" pitchFamily="34" charset="0"/>
                      </a:endParaRPr>
                    </a:p>
                  </a:txBody>
                  <a:tcPr marL="7812" marR="7812" marT="7812" marB="0"/>
                </a:tc>
                <a:tc>
                  <a:txBody>
                    <a:bodyPr/>
                    <a:lstStyle/>
                    <a:p>
                      <a:pPr algn="l" fontAlgn="t"/>
                      <a:r>
                        <a:rPr lang="en-US" sz="800" b="0" i="0" u="none" strike="noStrike" dirty="0">
                          <a:effectLst/>
                          <a:latin typeface="Arial" panose="020B0604020202020204" pitchFamily="34" charset="0"/>
                        </a:rPr>
                        <a:t>4</a:t>
                      </a:r>
                      <a:endParaRPr lang="en-GB" sz="800" b="0" i="0" u="none" strike="noStrike" dirty="0">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EBCS Architecture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 </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4192450120"/>
                  </a:ext>
                </a:extLst>
              </a:tr>
              <a:tr h="347287">
                <a:tc>
                  <a:txBody>
                    <a:bodyPr/>
                    <a:lstStyle/>
                    <a:p>
                      <a:pPr algn="l" fontAlgn="t"/>
                      <a:r>
                        <a:rPr lang="en-GB" sz="800" u="none" strike="noStrike" dirty="0">
                          <a:effectLst/>
                        </a:rPr>
                        <a:t>20</a:t>
                      </a:r>
                      <a:endParaRPr lang="en-GB" sz="800" b="0" i="0" u="none" strike="noStrike" dirty="0">
                        <a:effectLst/>
                        <a:latin typeface="Arial" panose="020B0604020202020204" pitchFamily="34" charset="0"/>
                      </a:endParaRPr>
                    </a:p>
                  </a:txBody>
                  <a:tcPr marL="7812" marR="7812" marT="7812" marB="0"/>
                </a:tc>
                <a:tc>
                  <a:txBody>
                    <a:bodyPr/>
                    <a:lstStyle/>
                    <a:p>
                      <a:pPr algn="l" fontAlgn="t"/>
                      <a:r>
                        <a:rPr lang="en-GB" sz="800" u="none" strike="noStrike" dirty="0">
                          <a:effectLst/>
                        </a:rPr>
                        <a:t>2021</a:t>
                      </a:r>
                      <a:endParaRPr lang="en-GB" sz="800" b="0" i="0" u="none" strike="noStrike" dirty="0">
                        <a:effectLst/>
                        <a:latin typeface="Arial" panose="020B0604020202020204" pitchFamily="34" charset="0"/>
                      </a:endParaRPr>
                    </a:p>
                  </a:txBody>
                  <a:tcPr marL="7812" marR="7812" marT="7812" marB="0"/>
                </a:tc>
                <a:tc>
                  <a:txBody>
                    <a:bodyPr/>
                    <a:lstStyle/>
                    <a:p>
                      <a:pPr algn="l" fontAlgn="t"/>
                      <a:r>
                        <a:rPr lang="en-GB" sz="800" u="none" strike="noStrike">
                          <a:effectLst/>
                        </a:rPr>
                        <a:t>979</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dirty="0" err="1">
                          <a:effectLst/>
                        </a:rPr>
                        <a:t>TGbc</a:t>
                      </a:r>
                      <a:endParaRPr lang="en-GB" sz="800" b="0" i="0" u="none" strike="noStrike" dirty="0">
                        <a:effectLst/>
                        <a:latin typeface="Arial" panose="020B0604020202020204" pitchFamily="34" charset="0"/>
                      </a:endParaRPr>
                    </a:p>
                  </a:txBody>
                  <a:tcPr marL="7812" marR="7812" marT="7812" marB="0"/>
                </a:tc>
                <a:tc>
                  <a:txBody>
                    <a:bodyPr/>
                    <a:lstStyle/>
                    <a:p>
                      <a:pPr algn="l" fontAlgn="t"/>
                      <a:r>
                        <a:rPr lang="en-GB" sz="800" u="none" strike="noStrike" dirty="0">
                          <a:effectLst/>
                        </a:rPr>
                        <a:t>Message sequence diagrams for arc discussion</a:t>
                      </a:r>
                      <a:endParaRPr lang="en-GB" sz="800" b="0" i="0" u="none" strike="noStrike" dirty="0">
                        <a:effectLst/>
                        <a:latin typeface="Arial" panose="020B0604020202020204" pitchFamily="34" charset="0"/>
                      </a:endParaRPr>
                    </a:p>
                  </a:txBody>
                  <a:tcPr marL="7812" marR="7812" marT="7812" marB="0"/>
                </a:tc>
                <a:tc>
                  <a:txBody>
                    <a:bodyPr/>
                    <a:lstStyle/>
                    <a:p>
                      <a:pPr algn="l" fontAlgn="t"/>
                      <a:r>
                        <a:rPr lang="en-GB" sz="800" u="none" strike="noStrike" dirty="0">
                          <a:effectLst/>
                        </a:rPr>
                        <a:t>Antonio de la Oliva (</a:t>
                      </a:r>
                      <a:r>
                        <a:rPr lang="en-GB" sz="800" u="none" strike="noStrike" dirty="0" err="1">
                          <a:effectLst/>
                        </a:rPr>
                        <a:t>InterDigital</a:t>
                      </a:r>
                      <a:r>
                        <a:rPr lang="en-GB" sz="800" u="none" strike="noStrike" dirty="0">
                          <a:effectLst/>
                        </a:rPr>
                        <a:t>, UC3M)</a:t>
                      </a:r>
                      <a:endParaRPr lang="en-GB" sz="800" b="0" i="0" u="none" strike="noStrike" dirty="0">
                        <a:effectLst/>
                        <a:latin typeface="Arial" panose="020B0604020202020204" pitchFamily="34" charset="0"/>
                      </a:endParaRPr>
                    </a:p>
                  </a:txBody>
                  <a:tcPr marL="7812" marR="7812" marT="7812" marB="0"/>
                </a:tc>
                <a:tc>
                  <a:txBody>
                    <a:bodyPr/>
                    <a:lstStyle/>
                    <a:p>
                      <a:pPr algn="l" fontAlgn="t"/>
                      <a:r>
                        <a:rPr lang="en-GB" sz="800" u="none" strike="noStrike" dirty="0">
                          <a:effectLst/>
                        </a:rPr>
                        <a:t> Not to be presented. Just for informational purposes for ARC</a:t>
                      </a:r>
                      <a:endParaRPr lang="en-GB" sz="800" b="0" i="0" u="none" strike="noStrike" dirty="0">
                        <a:effectLst/>
                        <a:latin typeface="Arial" panose="020B0604020202020204" pitchFamily="34" charset="0"/>
                      </a:endParaRPr>
                    </a:p>
                  </a:txBody>
                  <a:tcPr marL="7812" marR="7812" marT="7812" marB="0"/>
                </a:tc>
                <a:extLst>
                  <a:ext uri="{0D108BD9-81ED-4DB2-BD59-A6C34878D82A}">
                    <a16:rowId xmlns:a16="http://schemas.microsoft.com/office/drawing/2014/main" val="4129182363"/>
                  </a:ext>
                </a:extLst>
              </a:tr>
              <a:tr h="347287">
                <a:tc>
                  <a:txBody>
                    <a:bodyPr/>
                    <a:lstStyle/>
                    <a:p>
                      <a:pPr algn="l" fontAlgn="t"/>
                      <a:r>
                        <a:rPr lang="en-GB" sz="800" u="none" strike="sngStrike">
                          <a:effectLst/>
                        </a:rPr>
                        <a:t>21</a:t>
                      </a:r>
                      <a:endParaRPr lang="en-GB" sz="800" b="0" i="0" u="none" strike="sngStrike">
                        <a:effectLst/>
                        <a:latin typeface="Arial" panose="020B0604020202020204" pitchFamily="34" charset="0"/>
                      </a:endParaRPr>
                    </a:p>
                  </a:txBody>
                  <a:tcPr marL="7812" marR="7812" marT="7812" marB="0"/>
                </a:tc>
                <a:tc>
                  <a:txBody>
                    <a:bodyPr/>
                    <a:lstStyle/>
                    <a:p>
                      <a:pPr algn="l" fontAlgn="t"/>
                      <a:r>
                        <a:rPr lang="en-GB" sz="800" u="none" strike="sngStrike">
                          <a:effectLst/>
                        </a:rPr>
                        <a:t>2021</a:t>
                      </a:r>
                      <a:endParaRPr lang="en-GB" sz="800" b="0" i="0" u="none" strike="sngStrike">
                        <a:effectLst/>
                        <a:latin typeface="Arial" panose="020B0604020202020204" pitchFamily="34" charset="0"/>
                      </a:endParaRPr>
                    </a:p>
                  </a:txBody>
                  <a:tcPr marL="7812" marR="7812" marT="7812" marB="0"/>
                </a:tc>
                <a:tc>
                  <a:txBody>
                    <a:bodyPr/>
                    <a:lstStyle/>
                    <a:p>
                      <a:pPr algn="l" fontAlgn="t"/>
                      <a:r>
                        <a:rPr lang="en-GB" sz="800" u="none" strike="sngStrike">
                          <a:effectLst/>
                        </a:rPr>
                        <a:t>948</a:t>
                      </a:r>
                      <a:endParaRPr lang="en-GB" sz="800" b="0" i="0" u="none" strike="sngStrike">
                        <a:effectLst/>
                        <a:latin typeface="Arial" panose="020B0604020202020204" pitchFamily="34" charset="0"/>
                      </a:endParaRPr>
                    </a:p>
                  </a:txBody>
                  <a:tcPr marL="7812" marR="7812" marT="7812" marB="0"/>
                </a:tc>
                <a:tc>
                  <a:txBody>
                    <a:bodyPr/>
                    <a:lstStyle/>
                    <a:p>
                      <a:pPr algn="l" fontAlgn="t"/>
                      <a:r>
                        <a:rPr lang="en-GB" sz="800" u="none" strike="sngStrike">
                          <a:effectLst/>
                        </a:rPr>
                        <a:t>0</a:t>
                      </a:r>
                      <a:endParaRPr lang="en-GB" sz="800" b="0" i="0" u="none" strike="sngStrike">
                        <a:effectLst/>
                        <a:latin typeface="Arial" panose="020B0604020202020204" pitchFamily="34" charset="0"/>
                      </a:endParaRPr>
                    </a:p>
                  </a:txBody>
                  <a:tcPr marL="7812" marR="7812" marT="7812" marB="0"/>
                </a:tc>
                <a:tc>
                  <a:txBody>
                    <a:bodyPr/>
                    <a:lstStyle/>
                    <a:p>
                      <a:pPr algn="l" fontAlgn="t"/>
                      <a:r>
                        <a:rPr lang="en-GB" sz="800" u="none" strike="sngStrike">
                          <a:effectLst/>
                        </a:rPr>
                        <a:t>TGbc</a:t>
                      </a:r>
                      <a:endParaRPr lang="en-GB" sz="800" b="0" i="0" u="none" strike="sngStrike">
                        <a:effectLst/>
                        <a:latin typeface="Arial" panose="020B0604020202020204" pitchFamily="34" charset="0"/>
                      </a:endParaRPr>
                    </a:p>
                  </a:txBody>
                  <a:tcPr marL="7812" marR="7812" marT="7812" marB="0"/>
                </a:tc>
                <a:tc>
                  <a:txBody>
                    <a:bodyPr/>
                    <a:lstStyle/>
                    <a:p>
                      <a:pPr algn="l" fontAlgn="t"/>
                      <a:r>
                        <a:rPr lang="en-GB" sz="800" u="none" strike="sngStrike">
                          <a:effectLst/>
                        </a:rPr>
                        <a:t>EBCS arch, types of traffic</a:t>
                      </a:r>
                      <a:endParaRPr lang="en-GB" sz="800" b="0" i="0" u="none" strike="sngStrike">
                        <a:effectLst/>
                        <a:latin typeface="Arial" panose="020B0604020202020204" pitchFamily="34" charset="0"/>
                      </a:endParaRPr>
                    </a:p>
                  </a:txBody>
                  <a:tcPr marL="7812" marR="7812" marT="7812" marB="0"/>
                </a:tc>
                <a:tc>
                  <a:txBody>
                    <a:bodyPr/>
                    <a:lstStyle/>
                    <a:p>
                      <a:pPr algn="l" fontAlgn="t"/>
                      <a:r>
                        <a:rPr lang="en-GB" sz="800" u="none" strike="sngStrike">
                          <a:effectLst/>
                        </a:rPr>
                        <a:t>Antonio de la Oliva (InterDigital, UC3M)</a:t>
                      </a:r>
                      <a:endParaRPr lang="en-GB" sz="800" b="0" i="0" u="none" strike="sngStrike">
                        <a:effectLst/>
                        <a:latin typeface="Arial" panose="020B0604020202020204" pitchFamily="34" charset="0"/>
                      </a:endParaRPr>
                    </a:p>
                  </a:txBody>
                  <a:tcPr marL="7812" marR="7812" marT="7812" marB="0"/>
                </a:tc>
                <a:tc>
                  <a:txBody>
                    <a:bodyPr/>
                    <a:lstStyle/>
                    <a:p>
                      <a:pPr algn="l" fontAlgn="t"/>
                      <a:r>
                        <a:rPr lang="en-GB" sz="800" u="none" strike="sngStrike" dirty="0">
                          <a:effectLst/>
                        </a:rPr>
                        <a:t>Potentially revisit after discussion of MSCs</a:t>
                      </a:r>
                      <a:endParaRPr lang="en-GB" sz="800" b="0" i="0" u="none" strike="sngStrike" dirty="0">
                        <a:effectLst/>
                        <a:latin typeface="Arial" panose="020B0604020202020204" pitchFamily="34" charset="0"/>
                      </a:endParaRPr>
                    </a:p>
                  </a:txBody>
                  <a:tcPr marL="7812" marR="7812" marT="7812" marB="0"/>
                </a:tc>
                <a:extLst>
                  <a:ext uri="{0D108BD9-81ED-4DB2-BD59-A6C34878D82A}">
                    <a16:rowId xmlns:a16="http://schemas.microsoft.com/office/drawing/2014/main" val="1206335604"/>
                  </a:ext>
                </a:extLst>
              </a:tr>
              <a:tr h="173643">
                <a:tc>
                  <a:txBody>
                    <a:bodyPr/>
                    <a:lstStyle/>
                    <a:p>
                      <a:pPr algn="l" fontAlgn="t"/>
                      <a:r>
                        <a:rPr lang="en-GB" sz="800" u="none" strike="noStrike">
                          <a:effectLst/>
                        </a:rPr>
                        <a:t>1010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sngStrike" dirty="0">
                          <a:effectLst/>
                        </a:rPr>
                        <a:t>768</a:t>
                      </a:r>
                      <a:endParaRPr lang="en-GB" sz="800" b="0" i="0" u="none" strike="sngStrike" dirty="0">
                        <a:effectLst/>
                        <a:latin typeface="Arial" panose="020B0604020202020204" pitchFamily="34" charset="0"/>
                      </a:endParaRPr>
                    </a:p>
                  </a:txBody>
                  <a:tcPr marL="7812" marR="7812" marT="7812" marB="0"/>
                </a:tc>
                <a:tc>
                  <a:txBody>
                    <a:bodyPr/>
                    <a:lstStyle/>
                    <a:p>
                      <a:pPr algn="l" fontAlgn="t"/>
                      <a:r>
                        <a:rPr lang="en-GB" sz="800" u="none" strike="noStrike">
                          <a:effectLst/>
                        </a:rPr>
                        <a:t>6</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dirty="0">
                          <a:effectLst/>
                        </a:rPr>
                        <a:t>Resolutions for Clause 11.100.2</a:t>
                      </a:r>
                      <a:endParaRPr lang="en-GB" sz="800" b="0" i="0" u="none" strike="noStrike" dirty="0">
                        <a:effectLst/>
                        <a:latin typeface="Arial" panose="020B0604020202020204" pitchFamily="34" charset="0"/>
                      </a:endParaRPr>
                    </a:p>
                  </a:txBody>
                  <a:tcPr marL="7812" marR="7812" marT="7812"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 </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2881243207"/>
                  </a:ext>
                </a:extLst>
              </a:tr>
              <a:tr h="173643">
                <a:tc>
                  <a:txBody>
                    <a:bodyPr/>
                    <a:lstStyle/>
                    <a:p>
                      <a:pPr algn="l" fontAlgn="t"/>
                      <a:r>
                        <a:rPr lang="en-GB" sz="800" u="none" strike="noStrike">
                          <a:effectLst/>
                        </a:rPr>
                        <a:t>1020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sngStrike" dirty="0">
                          <a:effectLst/>
                        </a:rPr>
                        <a:t>239</a:t>
                      </a:r>
                      <a:endParaRPr lang="en-GB" sz="800" b="0" i="0" u="none" strike="sngStrike" dirty="0">
                        <a:effectLst/>
                        <a:latin typeface="Arial" panose="020B0604020202020204" pitchFamily="34" charset="0"/>
                      </a:endParaRPr>
                    </a:p>
                  </a:txBody>
                  <a:tcPr marL="7812" marR="7812" marT="7812" marB="0"/>
                </a:tc>
                <a:tc>
                  <a:txBody>
                    <a:bodyPr/>
                    <a:lstStyle/>
                    <a:p>
                      <a:pPr algn="l" fontAlgn="t"/>
                      <a:r>
                        <a:rPr lang="en-GB" sz="800" u="none" strike="noStrike">
                          <a:effectLst/>
                        </a:rPr>
                        <a:t>3</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Resolutions for Clause 11.100.2</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 </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4229566925"/>
                  </a:ext>
                </a:extLst>
              </a:tr>
              <a:tr h="347287">
                <a:tc>
                  <a:txBody>
                    <a:bodyPr/>
                    <a:lstStyle/>
                    <a:p>
                      <a:pPr algn="l" fontAlgn="t"/>
                      <a:r>
                        <a:rPr lang="en-GB" sz="800" u="none" strike="noStrike">
                          <a:effectLst/>
                        </a:rPr>
                        <a:t>1030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891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Handover topics</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 </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1475389642"/>
                  </a:ext>
                </a:extLst>
              </a:tr>
              <a:tr h="347287">
                <a:tc>
                  <a:txBody>
                    <a:bodyPr/>
                    <a:lstStyle/>
                    <a:p>
                      <a:pPr algn="l" fontAlgn="t"/>
                      <a:r>
                        <a:rPr lang="en-GB" sz="800" u="none" strike="noStrike">
                          <a:effectLst/>
                        </a:rPr>
                        <a:t>1990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sngStrike" dirty="0">
                          <a:effectLst/>
                        </a:rPr>
                        <a:t>897</a:t>
                      </a:r>
                      <a:endParaRPr lang="en-GB" sz="800" b="0" i="0" u="none" strike="sngStrike" dirty="0">
                        <a:effectLst/>
                        <a:latin typeface="Arial" panose="020B0604020202020204" pitchFamily="34" charset="0"/>
                      </a:endParaRPr>
                    </a:p>
                  </a:txBody>
                  <a:tcPr marL="7812" marR="7812" marT="7812" marB="0"/>
                </a:tc>
                <a:tc>
                  <a:txBody>
                    <a:bodyPr/>
                    <a:lstStyle/>
                    <a:p>
                      <a:pPr algn="l" fontAlgn="t"/>
                      <a:r>
                        <a:rPr lang="en-GB" sz="800" u="none" strike="noStrike" dirty="0">
                          <a:effectLst/>
                        </a:rPr>
                        <a:t>0</a:t>
                      </a:r>
                      <a:endParaRPr lang="en-GB" sz="800" b="0" i="0" u="none" strike="noStrike" dirty="0">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dirty="0">
                          <a:effectLst/>
                        </a:rPr>
                        <a:t>Fast Acquisition of EBCS Services</a:t>
                      </a:r>
                      <a:endParaRPr lang="en-GB" sz="800" b="0" i="0" u="none" strike="noStrike" dirty="0">
                        <a:effectLst/>
                        <a:latin typeface="Arial" panose="020B0604020202020204" pitchFamily="34" charset="0"/>
                      </a:endParaRPr>
                    </a:p>
                  </a:txBody>
                  <a:tcPr marL="7812" marR="7812" marT="7812" marB="0"/>
                </a:tc>
                <a:tc>
                  <a:txBody>
                    <a:bodyPr/>
                    <a:lstStyle/>
                    <a:p>
                      <a:pPr algn="l" fontAlgn="t"/>
                      <a:r>
                        <a:rPr lang="en-GB" sz="800" u="none" strike="noStrike">
                          <a:effectLst/>
                        </a:rPr>
                        <a:t>Pei Zhou (OPPO)</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Deferred until author indicates "ready to present"</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1877606741"/>
                  </a:ext>
                </a:extLst>
              </a:tr>
              <a:tr h="347287">
                <a:tc>
                  <a:txBody>
                    <a:bodyPr/>
                    <a:lstStyle/>
                    <a:p>
                      <a:pPr algn="l" fontAlgn="t"/>
                      <a:r>
                        <a:rPr lang="en-GB" sz="800" u="none" strike="noStrike">
                          <a:effectLst/>
                        </a:rPr>
                        <a:t>2010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sngStrike" dirty="0">
                          <a:effectLst/>
                        </a:rPr>
                        <a:t>600</a:t>
                      </a:r>
                      <a:endParaRPr lang="en-GB" sz="800" b="0" i="0" u="none" strike="sngStrike" dirty="0">
                        <a:effectLst/>
                        <a:latin typeface="Arial" panose="020B0604020202020204" pitchFamily="34" charset="0"/>
                      </a:endParaRPr>
                    </a:p>
                  </a:txBody>
                  <a:tcPr marL="7812" marR="7812" marT="7812" marB="0"/>
                </a:tc>
                <a:tc>
                  <a:txBody>
                    <a:bodyPr/>
                    <a:lstStyle/>
                    <a:p>
                      <a:pPr algn="l" fontAlgn="t"/>
                      <a:r>
                        <a:rPr lang="en-GB" sz="800" u="none" strike="noStrike">
                          <a:effectLst/>
                        </a:rPr>
                        <a:t>3</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dirty="0">
                          <a:effectLst/>
                        </a:rPr>
                        <a:t>Text Proposal for Enhanced Broadcast Request ANQP-element</a:t>
                      </a:r>
                      <a:endParaRPr lang="en-GB" sz="800" b="0" i="0" u="none" strike="noStrike" dirty="0">
                        <a:effectLst/>
                        <a:latin typeface="Arial" panose="020B0604020202020204" pitchFamily="34" charset="0"/>
                      </a:endParaRPr>
                    </a:p>
                  </a:txBody>
                  <a:tcPr marL="7812" marR="7812" marT="7812" marB="0"/>
                </a:tc>
                <a:tc>
                  <a:txBody>
                    <a:bodyPr/>
                    <a:lstStyle/>
                    <a:p>
                      <a:pPr algn="l" fontAlgn="t"/>
                      <a:r>
                        <a:rPr lang="en-GB" sz="800" u="none" strike="noStrike">
                          <a:effectLst/>
                        </a:rPr>
                        <a:t>Pei Zhou (OPPO)</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dirty="0">
                          <a:effectLst/>
                        </a:rPr>
                        <a:t>Revisit after incorporating feedback from discussion</a:t>
                      </a:r>
                      <a:endParaRPr lang="en-GB" sz="800" b="0" i="0" u="none" strike="noStrike" dirty="0">
                        <a:effectLst/>
                        <a:latin typeface="Arial" panose="020B0604020202020204" pitchFamily="34" charset="0"/>
                      </a:endParaRPr>
                    </a:p>
                  </a:txBody>
                  <a:tcPr marL="7812" marR="7812" marT="7812" marB="0"/>
                </a:tc>
                <a:extLst>
                  <a:ext uri="{0D108BD9-81ED-4DB2-BD59-A6C34878D82A}">
                    <a16:rowId xmlns:a16="http://schemas.microsoft.com/office/drawing/2014/main" val="2488281682"/>
                  </a:ext>
                </a:extLst>
              </a:tr>
              <a:tr h="347287">
                <a:tc>
                  <a:txBody>
                    <a:bodyPr/>
                    <a:lstStyle/>
                    <a:p>
                      <a:pPr algn="l" fontAlgn="t"/>
                      <a:r>
                        <a:rPr lang="en-US" sz="800" b="0" i="0" u="none" strike="noStrike" dirty="0">
                          <a:effectLst/>
                          <a:latin typeface="+mn-lt"/>
                        </a:rPr>
                        <a:t>2050</a:t>
                      </a:r>
                      <a:endParaRPr lang="en-GB" sz="800" b="0" i="0" u="none" strike="noStrike" dirty="0">
                        <a:effectLst/>
                        <a:latin typeface="+mn-lt"/>
                      </a:endParaRPr>
                    </a:p>
                  </a:txBody>
                  <a:tcPr marL="7812" marR="7812" marT="7812" marB="0"/>
                </a:tc>
                <a:tc>
                  <a:txBody>
                    <a:bodyPr/>
                    <a:lstStyle/>
                    <a:p>
                      <a:pPr algn="l" fontAlgn="t"/>
                      <a:r>
                        <a:rPr lang="en-US" sz="800" b="0" i="0" u="none" strike="noStrike" dirty="0">
                          <a:effectLst/>
                          <a:latin typeface="+mn-lt"/>
                        </a:rPr>
                        <a:t>2021</a:t>
                      </a:r>
                      <a:endParaRPr lang="en-GB" sz="800" b="0" i="0" u="none" strike="noStrike" dirty="0">
                        <a:effectLst/>
                        <a:latin typeface="+mn-lt"/>
                      </a:endParaRPr>
                    </a:p>
                  </a:txBody>
                  <a:tcPr marL="7812" marR="7812" marT="7812" marB="0"/>
                </a:tc>
                <a:tc>
                  <a:txBody>
                    <a:bodyPr/>
                    <a:lstStyle/>
                    <a:p>
                      <a:pPr algn="l" fontAlgn="t"/>
                      <a:r>
                        <a:rPr lang="en-US" sz="800" b="0" i="0" u="none" strike="noStrike" dirty="0">
                          <a:effectLst/>
                          <a:latin typeface="+mn-lt"/>
                        </a:rPr>
                        <a:t>1004</a:t>
                      </a:r>
                      <a:endParaRPr lang="en-GB" sz="800" b="0" i="0" u="none" strike="noStrike" dirty="0">
                        <a:effectLst/>
                        <a:latin typeface="+mn-lt"/>
                      </a:endParaRPr>
                    </a:p>
                  </a:txBody>
                  <a:tcPr marL="7812" marR="7812" marT="7812" marB="0"/>
                </a:tc>
                <a:tc>
                  <a:txBody>
                    <a:bodyPr/>
                    <a:lstStyle/>
                    <a:p>
                      <a:pPr algn="l" fontAlgn="t"/>
                      <a:r>
                        <a:rPr lang="en-US" sz="800" b="0" i="0" u="none" strike="noStrike" dirty="0">
                          <a:effectLst/>
                          <a:latin typeface="+mn-lt"/>
                        </a:rPr>
                        <a:t>0</a:t>
                      </a:r>
                      <a:endParaRPr lang="en-GB" sz="800" b="0" i="0" u="none" strike="noStrike" dirty="0">
                        <a:effectLst/>
                        <a:latin typeface="+mn-lt"/>
                      </a:endParaRPr>
                    </a:p>
                  </a:txBody>
                  <a:tcPr marL="7812" marR="7812" marT="7812" marB="0"/>
                </a:tc>
                <a:tc>
                  <a:txBody>
                    <a:bodyPr/>
                    <a:lstStyle/>
                    <a:p>
                      <a:pPr algn="l" fontAlgn="t"/>
                      <a:r>
                        <a:rPr lang="en-US" sz="800" b="0" i="0" u="none" strike="noStrike" dirty="0" err="1">
                          <a:effectLst/>
                          <a:latin typeface="+mn-lt"/>
                        </a:rPr>
                        <a:t>TGbc</a:t>
                      </a:r>
                      <a:endParaRPr lang="en-GB" sz="800" b="0" i="0" u="none" strike="noStrike" dirty="0">
                        <a:effectLst/>
                        <a:latin typeface="+mn-lt"/>
                      </a:endParaRPr>
                    </a:p>
                  </a:txBody>
                  <a:tcPr marL="7812" marR="7812" marT="7812" marB="0"/>
                </a:tc>
                <a:tc>
                  <a:txBody>
                    <a:bodyPr/>
                    <a:lstStyle/>
                    <a:p>
                      <a:pPr algn="l" fontAlgn="t"/>
                      <a:r>
                        <a:rPr lang="en-US" sz="800" b="0" i="0" u="none" strike="noStrike" dirty="0">
                          <a:effectLst/>
                          <a:latin typeface="+mn-lt"/>
                        </a:rPr>
                        <a:t>Comment Resolutions</a:t>
                      </a:r>
                      <a:endParaRPr lang="en-GB" sz="800" b="0" i="0" u="none" strike="noStrike" dirty="0">
                        <a:effectLst/>
                        <a:latin typeface="+mn-lt"/>
                      </a:endParaRPr>
                    </a:p>
                  </a:txBody>
                  <a:tcPr marL="7812" marR="7812" marT="7812" marB="0"/>
                </a:tc>
                <a:tc>
                  <a:txBody>
                    <a:bodyPr/>
                    <a:lstStyle/>
                    <a:p>
                      <a:pPr algn="l" fontAlgn="t"/>
                      <a:r>
                        <a:rPr lang="en-US" sz="800" b="0" i="0" u="none" strike="noStrike" dirty="0">
                          <a:effectLst/>
                          <a:latin typeface="+mn-lt"/>
                        </a:rPr>
                        <a:t>Stephen McCann (Huawei)</a:t>
                      </a:r>
                      <a:endParaRPr lang="en-GB" sz="800" b="0" i="0" u="none" strike="noStrike" dirty="0">
                        <a:effectLst/>
                        <a:latin typeface="+mn-lt"/>
                      </a:endParaRPr>
                    </a:p>
                  </a:txBody>
                  <a:tcPr marL="7812" marR="7812" marT="7812" marB="0"/>
                </a:tc>
                <a:tc>
                  <a:txBody>
                    <a:bodyPr/>
                    <a:lstStyle/>
                    <a:p>
                      <a:pPr algn="l" fontAlgn="t"/>
                      <a:endParaRPr lang="en-GB" sz="800" b="0" i="0" u="none" strike="noStrike" dirty="0">
                        <a:effectLst/>
                        <a:latin typeface="Arial" panose="020B0604020202020204" pitchFamily="34" charset="0"/>
                      </a:endParaRPr>
                    </a:p>
                  </a:txBody>
                  <a:tcPr marL="7812" marR="7812" marT="7812" marB="0"/>
                </a:tc>
                <a:extLst>
                  <a:ext uri="{0D108BD9-81ED-4DB2-BD59-A6C34878D82A}">
                    <a16:rowId xmlns:a16="http://schemas.microsoft.com/office/drawing/2014/main" val="1218075759"/>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0</TotalTime>
  <Words>2682</Words>
  <Application>Microsoft Office PowerPoint</Application>
  <PresentationFormat>On-screen Show (16:9)</PresentationFormat>
  <Paragraphs>383</Paragraphs>
  <Slides>34</Slides>
  <Notes>2</Notes>
  <HiddenSlides>8</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0" baseType="lpstr">
      <vt:lpstr>Arial</vt:lpstr>
      <vt:lpstr>Calibri</vt:lpstr>
      <vt:lpstr>Monotype Sorts</vt:lpstr>
      <vt:lpstr>Times New Roman</vt:lpstr>
      <vt:lpstr>802-11-BCS-Chair-Slides-Template</vt:lpstr>
      <vt:lpstr>Document</vt:lpstr>
      <vt:lpstr>Agenda TGbc Telco June 22, 2021</vt:lpstr>
      <vt:lpstr>Abstract</vt:lpstr>
      <vt:lpstr>Dial-in Information</vt:lpstr>
      <vt:lpstr>Call Meeting to Order</vt:lpstr>
      <vt:lpstr>Approval of Agenda</vt:lpstr>
      <vt:lpstr>Agenda</vt:lpstr>
      <vt:lpstr>List of Submissions</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Status D1.03</vt:lpstr>
      <vt:lpstr>Status Comment Assignment &amp; Resolution</vt:lpstr>
      <vt:lpstr>Discussion of TGbc Timeline</vt:lpstr>
      <vt:lpstr>Current TGbc Schedule</vt:lpstr>
      <vt:lpstr>Plan for upcoming telcos</vt:lpstr>
      <vt:lpstr>Suggested Plan for April 6 -- 20</vt:lpstr>
      <vt:lpstr>Suggested Plan for CID discussion</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Stephen McCann</cp:lastModifiedBy>
  <cp:revision>284</cp:revision>
  <cp:lastPrinted>1601-01-01T00:00:00Z</cp:lastPrinted>
  <dcterms:created xsi:type="dcterms:W3CDTF">2020-02-25T15:01:23Z</dcterms:created>
  <dcterms:modified xsi:type="dcterms:W3CDTF">2021-06-22T15:30:31Z</dcterms:modified>
  <cp:category/>
</cp:coreProperties>
</file>