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4" r:id="rId21"/>
    <p:sldId id="358"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802.11-21/0999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802.11-21/0999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802.11-21/0999</a:t>
            </a:r>
            <a:endParaRPr lang="en-US"/>
          </a:p>
        </p:txBody>
      </p:sp>
      <p:sp>
        <p:nvSpPr>
          <p:cNvPr id="5" name="Rectangle 3"/>
          <p:cNvSpPr>
            <a:spLocks noGrp="1" noChangeArrowheads="1"/>
          </p:cNvSpPr>
          <p:nvPr>
            <p:ph type="dt"/>
          </p:nvPr>
        </p:nvSpPr>
        <p:spPr>
          <a:ln/>
        </p:spPr>
        <p:txBody>
          <a:bodyPr/>
          <a:lstStyle/>
          <a:p>
            <a:r>
              <a:rPr lang="en-GB"/>
              <a:t>June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2021-06-22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3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22,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and redline versions are available in the members’ area</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=mb74a219db1411847a58bfe2667899596</a:t>
            </a:r>
          </a:p>
          <a:p>
            <a:endParaRPr lang="en-GB" sz="1600" dirty="0"/>
          </a:p>
          <a:p>
            <a:r>
              <a:rPr lang="en-GB" sz="1600" dirty="0"/>
              <a:t>Meeting number: 173 509 9830</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3064230222"/>
              </p:ext>
            </p:extLst>
          </p:nvPr>
        </p:nvGraphicFramePr>
        <p:xfrm>
          <a:off x="687388" y="1479550"/>
          <a:ext cx="7770814" cy="2187495"/>
        </p:xfrm>
        <a:graphic>
          <a:graphicData uri="http://schemas.openxmlformats.org/drawingml/2006/table">
            <a:tbl>
              <a:tblPr>
                <a:tableStyleId>{5C22544A-7EE6-4342-B048-85BDC9FD1C3A}</a:tableStyleId>
              </a:tblPr>
              <a:tblGrid>
                <a:gridCol w="554500">
                  <a:extLst>
                    <a:ext uri="{9D8B030D-6E8A-4147-A177-3AD203B41FA5}">
                      <a16:colId xmlns:a16="http://schemas.microsoft.com/office/drawing/2014/main" val="1482929785"/>
                    </a:ext>
                  </a:extLst>
                </a:gridCol>
                <a:gridCol w="354047">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291666">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Group</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45833">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b="0" i="0" u="none" strike="noStrike" dirty="0">
                          <a:effectLst/>
                          <a:latin typeface="Arial" panose="020B0604020202020204" pitchFamily="34" charset="0"/>
                        </a:rPr>
                        <a:t>3</a:t>
                      </a: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92450120"/>
                  </a:ext>
                </a:extLst>
              </a:tr>
              <a:tr h="291666">
                <a:tc>
                  <a:txBody>
                    <a:bodyPr/>
                    <a:lstStyle/>
                    <a:p>
                      <a:pPr algn="l" fontAlgn="t"/>
                      <a:r>
                        <a:rPr lang="en-GB" sz="800" u="none" strike="sngStrike" dirty="0">
                          <a:effectLst/>
                        </a:rPr>
                        <a:t>20</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2021</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a:effectLst/>
                        </a:rPr>
                        <a:t>979</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a:effectLst/>
                        </a:rPr>
                        <a:t>0</a:t>
                      </a:r>
                      <a:endParaRPr lang="en-GB" sz="800" b="0" i="0" u="none" strike="sngStrike">
                        <a:effectLst/>
                        <a:latin typeface="Arial" panose="020B0604020202020204" pitchFamily="34" charset="0"/>
                      </a:endParaRPr>
                    </a:p>
                  </a:txBody>
                  <a:tcPr marL="7812" marR="7812" marT="7812" marB="0"/>
                </a:tc>
                <a:tc>
                  <a:txBody>
                    <a:bodyPr/>
                    <a:lstStyle/>
                    <a:p>
                      <a:pPr algn="l" fontAlgn="t"/>
                      <a:r>
                        <a:rPr lang="en-GB" sz="800" u="none" strike="sngStrike" dirty="0" err="1">
                          <a:effectLst/>
                        </a:rPr>
                        <a:t>TGbc</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Message sequence diagrams for arc discussion</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7812" marR="7812" marT="7812" marB="0"/>
                </a:tc>
                <a:tc>
                  <a:txBody>
                    <a:bodyPr/>
                    <a:lstStyle/>
                    <a:p>
                      <a:pPr algn="l" fontAlgn="t"/>
                      <a:r>
                        <a:rPr lang="en-GB" sz="800" u="none" strike="noStrike" dirty="0">
                          <a:effectLst/>
                        </a:rPr>
                        <a:t> Not to be presented. Just for informational purposes for ARC</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4129182363"/>
                  </a:ext>
                </a:extLst>
              </a:tr>
              <a:tr h="291666">
                <a:tc>
                  <a:txBody>
                    <a:bodyPr/>
                    <a:lstStyle/>
                    <a:p>
                      <a:pPr algn="l" fontAlgn="t"/>
                      <a:r>
                        <a:rPr lang="en-GB" sz="800" u="none" strike="noStrike">
                          <a:effectLst/>
                        </a:rPr>
                        <a:t>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Potentially revisit after discussion of MSCs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206335604"/>
                  </a:ext>
                </a:extLst>
              </a:tr>
              <a:tr h="145833">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2881243207"/>
                  </a:ext>
                </a:extLst>
              </a:tr>
              <a:tr h="145833">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229566925"/>
                  </a:ext>
                </a:extLst>
              </a:tr>
              <a:tr h="291666">
                <a:tc>
                  <a:txBody>
                    <a:bodyPr/>
                    <a:lstStyle/>
                    <a:p>
                      <a:pPr algn="l" fontAlgn="t"/>
                      <a:r>
                        <a:rPr lang="en-GB" sz="800" u="none" strike="noStrike">
                          <a:effectLst/>
                        </a:rPr>
                        <a:t>1030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475389642"/>
                  </a:ext>
                </a:extLst>
              </a:tr>
              <a:tr h="291666">
                <a:tc>
                  <a:txBody>
                    <a:bodyPr/>
                    <a:lstStyle/>
                    <a:p>
                      <a:pPr algn="l" fontAlgn="t"/>
                      <a:r>
                        <a:rPr lang="en-GB" sz="800" u="none" strike="noStrike">
                          <a:effectLst/>
                        </a:rPr>
                        <a:t>1990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897</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Fast Acquisition of EBCS Services</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Deferred until author indicates "ready to present"</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77606741"/>
                  </a:ext>
                </a:extLst>
              </a:tr>
              <a:tr h="291666">
                <a:tc>
                  <a:txBody>
                    <a:bodyPr/>
                    <a:lstStyle/>
                    <a:p>
                      <a:pPr algn="l" fontAlgn="t"/>
                      <a:r>
                        <a:rPr lang="en-GB" sz="800" u="none" strike="noStrike">
                          <a:effectLst/>
                        </a:rPr>
                        <a:t>2010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Text Proposal for Enhanced Broadcast Request ANQP-element</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Revisit after incorporating feedback from discussion</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248828168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6029</TotalTime>
  <Words>2672</Words>
  <Application>Microsoft Macintosh PowerPoint</Application>
  <PresentationFormat>On-screen Show (16:9)</PresentationFormat>
  <Paragraphs>374</Paragraphs>
  <Slides>34</Slides>
  <Notes>2</Notes>
  <HiddenSlides>8</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June 22,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276</cp:revision>
  <cp:lastPrinted>1601-01-01T00:00:00Z</cp:lastPrinted>
  <dcterms:created xsi:type="dcterms:W3CDTF">2020-02-25T15:01:23Z</dcterms:created>
  <dcterms:modified xsi:type="dcterms:W3CDTF">2021-06-21T18:39:11Z</dcterms:modified>
  <cp:category/>
</cp:coreProperties>
</file>