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666" r:id="rId3"/>
    <p:sldId id="688" r:id="rId4"/>
    <p:sldId id="689" r:id="rId5"/>
    <p:sldId id="699" r:id="rId6"/>
    <p:sldId id="708" r:id="rId7"/>
    <p:sldId id="700" r:id="rId8"/>
    <p:sldId id="693" r:id="rId9"/>
    <p:sldId id="701" r:id="rId10"/>
    <p:sldId id="703" r:id="rId11"/>
    <p:sldId id="704" r:id="rId12"/>
    <p:sldId id="705" r:id="rId13"/>
    <p:sldId id="707" r:id="rId14"/>
    <p:sldId id="665" r:id="rId15"/>
    <p:sldId id="709"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6"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1095" autoAdjust="0"/>
  </p:normalViewPr>
  <p:slideViewPr>
    <p:cSldViewPr>
      <p:cViewPr>
        <p:scale>
          <a:sx n="100" d="100"/>
          <a:sy n="100" d="100"/>
        </p:scale>
        <p:origin x="408"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802.11-21/0990r2</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802.11-21/0990r2</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June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June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802.11-21/0990r2</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7/26/2021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June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June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June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0990</a:t>
            </a:r>
            <a:r>
              <a:rPr lang="en-GB" altLang="en-US" sz="1800" b="1" dirty="0"/>
              <a:t>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Discussions on sensing measurement flows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2021-06-</a:t>
            </a:r>
            <a:r>
              <a:rPr lang="en-US" altLang="en-US" sz="2000" dirty="0"/>
              <a:t>16</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June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204683027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2: Define a flow similar to Non-TB ranging in 11az.</a:t>
            </a:r>
          </a:p>
          <a:p>
            <a:pPr lvl="1"/>
            <a:r>
              <a:rPr lang="en-US" sz="1600" dirty="0"/>
              <a:t>This flow fits better in some scenarios, for example, where sensing takes place in an opportunistic and on-demand manner.</a:t>
            </a:r>
          </a:p>
          <a:p>
            <a:pPr lvl="2"/>
            <a:r>
              <a:rPr lang="en-US" sz="1400" dirty="0"/>
              <a:t>Similar ideas were presented in DCN 0842r0.</a:t>
            </a:r>
          </a:p>
          <a:p>
            <a:pPr lvl="1"/>
            <a:r>
              <a:rPr lang="en-US" sz="1600" dirty="0"/>
              <a:t>Again, both UL sensing sounding and DL sensing sounding are optionally present depending on the role of the STA initiator.</a:t>
            </a:r>
            <a:endParaRPr lang="en-US" sz="1400" dirty="0"/>
          </a:p>
          <a:p>
            <a:pPr lvl="1"/>
            <a:endParaRPr lang="en-US" sz="1600" dirty="0"/>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010928" y="5724460"/>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563643" y="5578380"/>
            <a:ext cx="1919115" cy="276999"/>
          </a:xfrm>
          <a:prstGeom prst="rect">
            <a:avLst/>
          </a:prstGeom>
          <a:noFill/>
        </p:spPr>
        <p:txBody>
          <a:bodyPr wrap="none" rtlCol="0">
            <a:spAutoFit/>
          </a:bodyPr>
          <a:lstStyle/>
          <a:p>
            <a:r>
              <a:rPr lang="en-US" dirty="0"/>
              <a:t>Sensing PPDU transmission</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832632" y="4423751"/>
            <a:ext cx="7886130" cy="13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1265751" y="4702624"/>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a:t>
            </a: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1192671" y="3717263"/>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3515558" y="3717261"/>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863093" y="405581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90" name="TextBox 89">
            <a:extLst>
              <a:ext uri="{FF2B5EF4-FFF2-40B4-BE49-F238E27FC236}">
                <a16:creationId xmlns:a16="http://schemas.microsoft.com/office/drawing/2014/main" id="{8F4E291E-E6FE-47FD-BE0F-7E778459396C}"/>
              </a:ext>
            </a:extLst>
          </p:cNvPr>
          <p:cNvSpPr txBox="1"/>
          <p:nvPr/>
        </p:nvSpPr>
        <p:spPr>
          <a:xfrm>
            <a:off x="1381604" y="3682415"/>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477095" y="4171479"/>
            <a:ext cx="380232" cy="276999"/>
          </a:xfrm>
          <a:prstGeom prst="rect">
            <a:avLst/>
          </a:prstGeom>
          <a:noFill/>
        </p:spPr>
        <p:txBody>
          <a:bodyPr wrap="none" rtlCol="0">
            <a:spAutoFit/>
          </a:bodyPr>
          <a:lstStyle/>
          <a:p>
            <a:r>
              <a:rPr lang="en-US" dirty="0">
                <a:solidFill>
                  <a:srgbClr val="00B050"/>
                </a:solidFill>
              </a:rPr>
              <a:t>AP</a:t>
            </a:r>
          </a:p>
        </p:txBody>
      </p:sp>
      <p:sp>
        <p:nvSpPr>
          <p:cNvPr id="95" name="TextBox 94">
            <a:extLst>
              <a:ext uri="{FF2B5EF4-FFF2-40B4-BE49-F238E27FC236}">
                <a16:creationId xmlns:a16="http://schemas.microsoft.com/office/drawing/2014/main" id="{F258EE66-4A52-47E0-9D47-CE42826A448F}"/>
              </a:ext>
            </a:extLst>
          </p:cNvPr>
          <p:cNvSpPr txBox="1"/>
          <p:nvPr/>
        </p:nvSpPr>
        <p:spPr>
          <a:xfrm>
            <a:off x="3750046" y="368241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2200784"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3366765" y="51526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850627" y="5051694"/>
            <a:ext cx="7886130" cy="106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710965" y="4717649"/>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467544" y="4797372"/>
            <a:ext cx="539443" cy="276999"/>
          </a:xfrm>
          <a:prstGeom prst="rect">
            <a:avLst/>
          </a:prstGeom>
          <a:noFill/>
        </p:spPr>
        <p:txBody>
          <a:bodyPr wrap="none" rtlCol="0">
            <a:spAutoFit/>
          </a:bodyPr>
          <a:lstStyle/>
          <a:p>
            <a:r>
              <a:rPr lang="en-US" dirty="0">
                <a:solidFill>
                  <a:srgbClr val="00B0F0"/>
                </a:solidFill>
              </a:rPr>
              <a:t>STA1</a:t>
            </a:r>
          </a:p>
        </p:txBody>
      </p:sp>
      <p:sp>
        <p:nvSpPr>
          <p:cNvPr id="104" name="TextBox 103">
            <a:extLst>
              <a:ext uri="{FF2B5EF4-FFF2-40B4-BE49-F238E27FC236}">
                <a16:creationId xmlns:a16="http://schemas.microsoft.com/office/drawing/2014/main" id="{09381331-543D-4453-B033-27AAC76B5411}"/>
              </a:ext>
            </a:extLst>
          </p:cNvPr>
          <p:cNvSpPr txBox="1"/>
          <p:nvPr/>
        </p:nvSpPr>
        <p:spPr>
          <a:xfrm>
            <a:off x="2200784" y="5233394"/>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3336154" y="5233394"/>
            <a:ext cx="490840" cy="276999"/>
          </a:xfrm>
          <a:prstGeom prst="rect">
            <a:avLst/>
          </a:prstGeom>
          <a:noFill/>
        </p:spPr>
        <p:txBody>
          <a:bodyPr wrap="none" rtlCol="0">
            <a:spAutoFit/>
          </a:bodyPr>
          <a:lstStyle/>
          <a:p>
            <a:r>
              <a:rPr lang="en-US" dirty="0"/>
              <a:t>SIFS</a:t>
            </a:r>
          </a:p>
        </p:txBody>
      </p:sp>
      <p:sp>
        <p:nvSpPr>
          <p:cNvPr id="38" name="Rectangle 37">
            <a:extLst>
              <a:ext uri="{FF2B5EF4-FFF2-40B4-BE49-F238E27FC236}">
                <a16:creationId xmlns:a16="http://schemas.microsoft.com/office/drawing/2014/main" id="{EC9B4FEB-FBFC-456A-9055-B57A06C85DCE}"/>
              </a:ext>
            </a:extLst>
          </p:cNvPr>
          <p:cNvSpPr/>
          <p:nvPr/>
        </p:nvSpPr>
        <p:spPr bwMode="auto">
          <a:xfrm>
            <a:off x="6269536" y="4069691"/>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07A7B999-8A84-41B4-911E-96FD42319D86}"/>
              </a:ext>
            </a:extLst>
          </p:cNvPr>
          <p:cNvSpPr/>
          <p:nvPr/>
        </p:nvSpPr>
        <p:spPr bwMode="auto">
          <a:xfrm>
            <a:off x="6106979" y="3729738"/>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TextBox 39">
            <a:extLst>
              <a:ext uri="{FF2B5EF4-FFF2-40B4-BE49-F238E27FC236}">
                <a16:creationId xmlns:a16="http://schemas.microsoft.com/office/drawing/2014/main" id="{088DE32D-1EE3-4813-A5C9-A05471584E23}"/>
              </a:ext>
            </a:extLst>
          </p:cNvPr>
          <p:cNvSpPr txBox="1"/>
          <p:nvPr/>
        </p:nvSpPr>
        <p:spPr>
          <a:xfrm>
            <a:off x="6080916" y="3645024"/>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41" name="TextBox 40">
            <a:extLst>
              <a:ext uri="{FF2B5EF4-FFF2-40B4-BE49-F238E27FC236}">
                <a16:creationId xmlns:a16="http://schemas.microsoft.com/office/drawing/2014/main" id="{E38E412B-EA6F-45ED-AF2E-8B325FB635D0}"/>
              </a:ext>
            </a:extLst>
          </p:cNvPr>
          <p:cNvSpPr txBox="1"/>
          <p:nvPr/>
        </p:nvSpPr>
        <p:spPr>
          <a:xfrm flipH="1">
            <a:off x="2585723" y="587015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42" name="Straight Arrow Connector 41">
            <a:extLst>
              <a:ext uri="{FF2B5EF4-FFF2-40B4-BE49-F238E27FC236}">
                <a16:creationId xmlns:a16="http://schemas.microsoft.com/office/drawing/2014/main" id="{0D5A7933-FDCD-4CAF-8706-6810BF2829F3}"/>
              </a:ext>
            </a:extLst>
          </p:cNvPr>
          <p:cNvCxnSpPr>
            <a:cxnSpLocks/>
          </p:cNvCxnSpPr>
          <p:nvPr/>
        </p:nvCxnSpPr>
        <p:spPr>
          <a:xfrm>
            <a:off x="1347871" y="617793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8044DDEB-D1A0-4DA0-BC2B-3519748413F9}"/>
              </a:ext>
            </a:extLst>
          </p:cNvPr>
          <p:cNvSpPr txBox="1"/>
          <p:nvPr/>
        </p:nvSpPr>
        <p:spPr>
          <a:xfrm flipH="1">
            <a:off x="2330489" y="572314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6" name="TextBox 45">
            <a:extLst>
              <a:ext uri="{FF2B5EF4-FFF2-40B4-BE49-F238E27FC236}">
                <a16:creationId xmlns:a16="http://schemas.microsoft.com/office/drawing/2014/main" id="{5C31A435-B20B-48CA-A5CC-005715539016}"/>
              </a:ext>
            </a:extLst>
          </p:cNvPr>
          <p:cNvSpPr txBox="1"/>
          <p:nvPr/>
        </p:nvSpPr>
        <p:spPr>
          <a:xfrm flipH="1">
            <a:off x="6990468" y="58715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47" name="Straight Arrow Connector 46">
            <a:extLst>
              <a:ext uri="{FF2B5EF4-FFF2-40B4-BE49-F238E27FC236}">
                <a16:creationId xmlns:a16="http://schemas.microsoft.com/office/drawing/2014/main" id="{06F0AAF0-8A89-43EC-94D1-0F328D2A43F8}"/>
              </a:ext>
            </a:extLst>
          </p:cNvPr>
          <p:cNvCxnSpPr>
            <a:cxnSpLocks/>
          </p:cNvCxnSpPr>
          <p:nvPr/>
        </p:nvCxnSpPr>
        <p:spPr>
          <a:xfrm>
            <a:off x="5969079" y="618897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8" name="TextBox 47">
            <a:extLst>
              <a:ext uri="{FF2B5EF4-FFF2-40B4-BE49-F238E27FC236}">
                <a16:creationId xmlns:a16="http://schemas.microsoft.com/office/drawing/2014/main" id="{AE1F2738-FE9E-4013-98DF-71A6AB9EFB93}"/>
              </a:ext>
            </a:extLst>
          </p:cNvPr>
          <p:cNvSpPr txBox="1"/>
          <p:nvPr/>
        </p:nvSpPr>
        <p:spPr>
          <a:xfrm flipH="1">
            <a:off x="3289350" y="587159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49" name="TextBox 48">
            <a:extLst>
              <a:ext uri="{FF2B5EF4-FFF2-40B4-BE49-F238E27FC236}">
                <a16:creationId xmlns:a16="http://schemas.microsoft.com/office/drawing/2014/main" id="{FC85AACC-039A-4066-A804-67AE5E4FB1FF}"/>
              </a:ext>
            </a:extLst>
          </p:cNvPr>
          <p:cNvSpPr txBox="1"/>
          <p:nvPr/>
        </p:nvSpPr>
        <p:spPr>
          <a:xfrm flipH="1">
            <a:off x="5237899" y="572458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50" name="TextBox 49">
            <a:extLst>
              <a:ext uri="{FF2B5EF4-FFF2-40B4-BE49-F238E27FC236}">
                <a16:creationId xmlns:a16="http://schemas.microsoft.com/office/drawing/2014/main" id="{B9A0F23C-54CA-46EF-BD59-F11A894D786B}"/>
              </a:ext>
            </a:extLst>
          </p:cNvPr>
          <p:cNvSpPr txBox="1"/>
          <p:nvPr/>
        </p:nvSpPr>
        <p:spPr>
          <a:xfrm flipH="1">
            <a:off x="6735234" y="572458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51" name="Picture 50">
            <a:extLst>
              <a:ext uri="{FF2B5EF4-FFF2-40B4-BE49-F238E27FC236}">
                <a16:creationId xmlns:a16="http://schemas.microsoft.com/office/drawing/2014/main" id="{8832611B-6DD3-4D95-9C8F-4E47C7E6E2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6116" y="5954569"/>
            <a:ext cx="644914" cy="513109"/>
          </a:xfrm>
          <a:prstGeom prst="rect">
            <a:avLst/>
          </a:prstGeom>
        </p:spPr>
      </p:pic>
      <p:pic>
        <p:nvPicPr>
          <p:cNvPr id="52" name="Picture 51">
            <a:extLst>
              <a:ext uri="{FF2B5EF4-FFF2-40B4-BE49-F238E27FC236}">
                <a16:creationId xmlns:a16="http://schemas.microsoft.com/office/drawing/2014/main" id="{33CD1948-BD2A-47A9-8FD6-71FC864F1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586" y="5784733"/>
            <a:ext cx="703627" cy="548847"/>
          </a:xfrm>
          <a:prstGeom prst="rect">
            <a:avLst/>
          </a:prstGeom>
        </p:spPr>
      </p:pic>
      <p:pic>
        <p:nvPicPr>
          <p:cNvPr id="53" name="Picture 52">
            <a:extLst>
              <a:ext uri="{FF2B5EF4-FFF2-40B4-BE49-F238E27FC236}">
                <a16:creationId xmlns:a16="http://schemas.microsoft.com/office/drawing/2014/main" id="{267CFDF6-8089-414F-A0F6-DF8C8C12B9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4050" y="5930582"/>
            <a:ext cx="644914" cy="513109"/>
          </a:xfrm>
          <a:prstGeom prst="rect">
            <a:avLst/>
          </a:prstGeom>
        </p:spPr>
      </p:pic>
      <p:pic>
        <p:nvPicPr>
          <p:cNvPr id="54" name="Picture 53">
            <a:extLst>
              <a:ext uri="{FF2B5EF4-FFF2-40B4-BE49-F238E27FC236}">
                <a16:creationId xmlns:a16="http://schemas.microsoft.com/office/drawing/2014/main" id="{8566DD6E-43A1-4096-9D96-F951746FD1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8179" y="5916954"/>
            <a:ext cx="703627" cy="548847"/>
          </a:xfrm>
          <a:prstGeom prst="rect">
            <a:avLst/>
          </a:prstGeom>
        </p:spPr>
      </p:pic>
      <p:sp>
        <p:nvSpPr>
          <p:cNvPr id="55" name="TextBox 54">
            <a:extLst>
              <a:ext uri="{FF2B5EF4-FFF2-40B4-BE49-F238E27FC236}">
                <a16:creationId xmlns:a16="http://schemas.microsoft.com/office/drawing/2014/main" id="{11D988AC-F01D-4EAA-BFFB-DA0B06A9C662}"/>
              </a:ext>
            </a:extLst>
          </p:cNvPr>
          <p:cNvSpPr txBox="1"/>
          <p:nvPr/>
        </p:nvSpPr>
        <p:spPr>
          <a:xfrm flipH="1">
            <a:off x="-999908" y="5885617"/>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56" name="TextBox 55">
            <a:extLst>
              <a:ext uri="{FF2B5EF4-FFF2-40B4-BE49-F238E27FC236}">
                <a16:creationId xmlns:a16="http://schemas.microsoft.com/office/drawing/2014/main" id="{2DEC6360-2A29-4FB2-A938-96765F3E65F2}"/>
              </a:ext>
            </a:extLst>
          </p:cNvPr>
          <p:cNvSpPr txBox="1"/>
          <p:nvPr/>
        </p:nvSpPr>
        <p:spPr>
          <a:xfrm flipH="1">
            <a:off x="721758" y="572446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Tree>
    <p:extLst>
      <p:ext uri="{BB962C8B-B14F-4D97-AF65-F5344CB8AC3E}">
        <p14:creationId xmlns:p14="http://schemas.microsoft.com/office/powerpoint/2010/main" val="343728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C49C-38F6-4CD6-9E4A-83879ADFDFB4}"/>
              </a:ext>
            </a:extLst>
          </p:cNvPr>
          <p:cNvSpPr>
            <a:spLocks noGrp="1"/>
          </p:cNvSpPr>
          <p:nvPr>
            <p:ph type="title"/>
          </p:nvPr>
        </p:nvSpPr>
        <p:spPr/>
        <p:txBody>
          <a:bodyPr/>
          <a:lstStyle/>
          <a:p>
            <a:r>
              <a:rPr lang="en-US" dirty="0"/>
              <a:t>Non-AP initiator, AP responder + other non-AP responders</a:t>
            </a:r>
          </a:p>
        </p:txBody>
      </p:sp>
      <p:sp>
        <p:nvSpPr>
          <p:cNvPr id="3" name="Content Placeholder 2">
            <a:extLst>
              <a:ext uri="{FF2B5EF4-FFF2-40B4-BE49-F238E27FC236}">
                <a16:creationId xmlns:a16="http://schemas.microsoft.com/office/drawing/2014/main" id="{1701BD08-F405-42A4-B6F3-B12515C8E7CB}"/>
              </a:ext>
            </a:extLst>
          </p:cNvPr>
          <p:cNvSpPr>
            <a:spLocks noGrp="1"/>
          </p:cNvSpPr>
          <p:nvPr>
            <p:ph idx="1"/>
          </p:nvPr>
        </p:nvSpPr>
        <p:spPr/>
        <p:txBody>
          <a:bodyPr/>
          <a:lstStyle/>
          <a:p>
            <a:r>
              <a:rPr lang="en-US" sz="1600" dirty="0"/>
              <a:t>We assume the other non-AP STA responders are associated to the AP responder.</a:t>
            </a:r>
          </a:p>
          <a:p>
            <a:r>
              <a:rPr lang="en-US" sz="1600" dirty="0"/>
              <a:t>Note that we do not consider non-AP STA to non-AP STA sensing in this contribution, so in this case, it will be either non-AP STAs transmits sensing PPDUs to the AP, or the AP transmits sensing PPDUs to non-AP STAs.</a:t>
            </a:r>
          </a:p>
          <a:p>
            <a:r>
              <a:rPr lang="en-US" sz="1600" dirty="0"/>
              <a:t>In this case, the STA initiator will have to rely on the AP responder for all the scheduling work.</a:t>
            </a:r>
          </a:p>
          <a:p>
            <a:pPr lvl="1"/>
            <a:r>
              <a:rPr lang="en-US" sz="1200" dirty="0"/>
              <a:t>This means the AP will have to know all the sensing parameters and sensing schedules with each non-AP STA responder.</a:t>
            </a:r>
          </a:p>
          <a:p>
            <a:endParaRPr lang="en-US" dirty="0"/>
          </a:p>
        </p:txBody>
      </p:sp>
      <p:sp>
        <p:nvSpPr>
          <p:cNvPr id="4" name="Date Placeholder 3">
            <a:extLst>
              <a:ext uri="{FF2B5EF4-FFF2-40B4-BE49-F238E27FC236}">
                <a16:creationId xmlns:a16="http://schemas.microsoft.com/office/drawing/2014/main" id="{48FBFB6C-E620-4C98-A3A2-FEC6997AD05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60A54B01-9A82-4302-9DD6-0298084B4EA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46F90DF-479F-43F1-B692-92EE124C44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7" name="Picture 6">
            <a:extLst>
              <a:ext uri="{FF2B5EF4-FFF2-40B4-BE49-F238E27FC236}">
                <a16:creationId xmlns:a16="http://schemas.microsoft.com/office/drawing/2014/main" id="{5B215F73-2F20-4306-B9BD-2FED50F5F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3D40F5A8-A909-4237-A1FF-C2B65323A9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5028" y="5777314"/>
            <a:ext cx="846852" cy="487375"/>
          </a:xfrm>
          <a:prstGeom prst="rect">
            <a:avLst/>
          </a:prstGeom>
        </p:spPr>
      </p:pic>
      <p:pic>
        <p:nvPicPr>
          <p:cNvPr id="9" name="Picture 8">
            <a:extLst>
              <a:ext uri="{FF2B5EF4-FFF2-40B4-BE49-F238E27FC236}">
                <a16:creationId xmlns:a16="http://schemas.microsoft.com/office/drawing/2014/main" id="{391A7C4F-EA04-4D07-BE08-A1C7C811F0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ED1FDE2-1AC8-41FD-8673-4CC97E37FE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BE1BCC3E-52CD-434E-A55A-0C1A2449A021}"/>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C5B33B2-0736-4DA0-AAC3-D1503BC4C6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771109" y="5795812"/>
            <a:ext cx="856675" cy="451054"/>
          </a:xfrm>
          <a:prstGeom prst="rect">
            <a:avLst/>
          </a:prstGeom>
        </p:spPr>
      </p:pic>
      <p:cxnSp>
        <p:nvCxnSpPr>
          <p:cNvPr id="13" name="Straight Arrow Connector 12">
            <a:extLst>
              <a:ext uri="{FF2B5EF4-FFF2-40B4-BE49-F238E27FC236}">
                <a16:creationId xmlns:a16="http://schemas.microsoft.com/office/drawing/2014/main" id="{B5D3115C-9CE8-4A37-8543-24DACBA645C2}"/>
              </a:ext>
            </a:extLst>
          </p:cNvPr>
          <p:cNvCxnSpPr>
            <a:cxnSpLocks/>
          </p:cNvCxnSpPr>
          <p:nvPr/>
        </p:nvCxnSpPr>
        <p:spPr>
          <a:xfrm flipH="1" flipV="1">
            <a:off x="1945757" y="4935732"/>
            <a:ext cx="163395" cy="7868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F4AF0D17-B877-460E-BECD-69AE45246A3D}"/>
              </a:ext>
            </a:extLst>
          </p:cNvPr>
          <p:cNvCxnSpPr>
            <a:cxnSpLocks/>
            <a:stCxn id="8" idx="0"/>
            <a:endCxn id="10" idx="2"/>
          </p:cNvCxnSpPr>
          <p:nvPr/>
        </p:nvCxnSpPr>
        <p:spPr>
          <a:xfrm flipH="1" flipV="1">
            <a:off x="2093288" y="4935732"/>
            <a:ext cx="975166"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04D44142-224B-48E2-9936-5E9A09E9F149}"/>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2CA53914-B477-44EB-B869-06A365180772}"/>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B92D85FB-D259-4063-9CE5-2B5DAFA86BA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E443B4D7-A747-4684-8F18-328165119691}"/>
              </a:ext>
            </a:extLst>
          </p:cNvPr>
          <p:cNvSpPr txBox="1"/>
          <p:nvPr/>
        </p:nvSpPr>
        <p:spPr>
          <a:xfrm flipH="1">
            <a:off x="1034227" y="5381165"/>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7509C783-1848-4EED-A257-0635DA338EA8}"/>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5217DADE-62C9-4F6F-8016-3B8ABD09428A}"/>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C36504D0-BAE0-4235-A3E9-68B518D270B2}"/>
              </a:ext>
            </a:extLst>
          </p:cNvPr>
          <p:cNvSpPr txBox="1"/>
          <p:nvPr/>
        </p:nvSpPr>
        <p:spPr>
          <a:xfrm flipH="1">
            <a:off x="1821073"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D6438114-7AFC-46AF-B01A-768ED1C92064}"/>
              </a:ext>
            </a:extLst>
          </p:cNvPr>
          <p:cNvSpPr txBox="1"/>
          <p:nvPr/>
        </p:nvSpPr>
        <p:spPr>
          <a:xfrm flipH="1">
            <a:off x="2757450"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926D0522-4ED4-4522-8E94-2BC421190B4E}"/>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C2611326-DF81-47BA-83D5-5E80D27C120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8EA9764-275B-4899-9444-A6014B1E8D83}"/>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6" name="Picture 25">
            <a:extLst>
              <a:ext uri="{FF2B5EF4-FFF2-40B4-BE49-F238E27FC236}">
                <a16:creationId xmlns:a16="http://schemas.microsoft.com/office/drawing/2014/main" id="{834F809B-9821-422A-AF0C-F365F5292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7" name="Picture 26">
            <a:extLst>
              <a:ext uri="{FF2B5EF4-FFF2-40B4-BE49-F238E27FC236}">
                <a16:creationId xmlns:a16="http://schemas.microsoft.com/office/drawing/2014/main" id="{47FDE3F2-BFBF-46DA-8CAA-6319BE222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3580" y="5795918"/>
            <a:ext cx="846852" cy="487375"/>
          </a:xfrm>
          <a:prstGeom prst="rect">
            <a:avLst/>
          </a:prstGeom>
        </p:spPr>
      </p:pic>
      <p:pic>
        <p:nvPicPr>
          <p:cNvPr id="28" name="Picture 27">
            <a:extLst>
              <a:ext uri="{FF2B5EF4-FFF2-40B4-BE49-F238E27FC236}">
                <a16:creationId xmlns:a16="http://schemas.microsoft.com/office/drawing/2014/main" id="{FC7AAF8D-47DA-4807-A01D-36654E856D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29" name="Picture 28">
            <a:extLst>
              <a:ext uri="{FF2B5EF4-FFF2-40B4-BE49-F238E27FC236}">
                <a16:creationId xmlns:a16="http://schemas.microsoft.com/office/drawing/2014/main" id="{DD9F278B-FB54-4268-BEEA-E80F157064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0" name="Freeform 50">
            <a:extLst>
              <a:ext uri="{FF2B5EF4-FFF2-40B4-BE49-F238E27FC236}">
                <a16:creationId xmlns:a16="http://schemas.microsoft.com/office/drawing/2014/main" id="{EB24D9E0-D6F1-42BD-B363-4FDA268966D8}"/>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C59D8491-3410-4C45-8A21-CBEBF66F82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6739661" y="5814416"/>
            <a:ext cx="856675" cy="451054"/>
          </a:xfrm>
          <a:prstGeom prst="rect">
            <a:avLst/>
          </a:prstGeom>
        </p:spPr>
      </p:pic>
      <p:cxnSp>
        <p:nvCxnSpPr>
          <p:cNvPr id="32" name="Straight Arrow Connector 31">
            <a:extLst>
              <a:ext uri="{FF2B5EF4-FFF2-40B4-BE49-F238E27FC236}">
                <a16:creationId xmlns:a16="http://schemas.microsoft.com/office/drawing/2014/main" id="{25489D9E-3BB6-47CB-9D8F-FEB56CFCE23D}"/>
              </a:ext>
            </a:extLst>
          </p:cNvPr>
          <p:cNvCxnSpPr>
            <a:cxnSpLocks/>
          </p:cNvCxnSpPr>
          <p:nvPr/>
        </p:nvCxnSpPr>
        <p:spPr>
          <a:xfrm flipH="1" flipV="1">
            <a:off x="6827261" y="4984160"/>
            <a:ext cx="200797" cy="790947"/>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D042F88-80CE-4DA3-8F19-F3743C3525AB}"/>
              </a:ext>
            </a:extLst>
          </p:cNvPr>
          <p:cNvCxnSpPr>
            <a:cxnSpLocks/>
          </p:cNvCxnSpPr>
          <p:nvPr/>
        </p:nvCxnSpPr>
        <p:spPr>
          <a:xfrm flipH="1" flipV="1">
            <a:off x="6969283" y="4984571"/>
            <a:ext cx="918365" cy="811241"/>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FF2ED2F9-E16B-46A4-B134-8E512BA137C1}"/>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4F278018-B04A-4606-B542-5FEF649991EF}"/>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Responder</a:t>
            </a:r>
          </a:p>
          <a:p>
            <a:pPr algn="ctr"/>
            <a:r>
              <a:rPr lang="en-US" dirty="0">
                <a:solidFill>
                  <a:srgbClr val="C00000"/>
                </a:solidFill>
              </a:rPr>
              <a:t>Sensing Transmitter</a:t>
            </a:r>
          </a:p>
        </p:txBody>
      </p:sp>
      <p:cxnSp>
        <p:nvCxnSpPr>
          <p:cNvPr id="36" name="Straight Arrow Connector 35">
            <a:extLst>
              <a:ext uri="{FF2B5EF4-FFF2-40B4-BE49-F238E27FC236}">
                <a16:creationId xmlns:a16="http://schemas.microsoft.com/office/drawing/2014/main" id="{C31C8F0D-1A92-4339-A511-57A17513D021}"/>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B7E9A873-F09A-4361-B40D-53A4677B56D5}"/>
              </a:ext>
            </a:extLst>
          </p:cNvPr>
          <p:cNvSpPr txBox="1"/>
          <p:nvPr/>
        </p:nvSpPr>
        <p:spPr>
          <a:xfrm flipH="1">
            <a:off x="5891396" y="5387171"/>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38" name="TextBox 37">
            <a:extLst>
              <a:ext uri="{FF2B5EF4-FFF2-40B4-BE49-F238E27FC236}">
                <a16:creationId xmlns:a16="http://schemas.microsoft.com/office/drawing/2014/main" id="{0A698FD8-8A9F-46EF-B86B-C6A3E7729D3D}"/>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39" name="TextBox 38">
            <a:extLst>
              <a:ext uri="{FF2B5EF4-FFF2-40B4-BE49-F238E27FC236}">
                <a16:creationId xmlns:a16="http://schemas.microsoft.com/office/drawing/2014/main" id="{A6105926-AE60-49B1-9584-F672E3C1F3E4}"/>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0" name="TextBox 39">
            <a:extLst>
              <a:ext uri="{FF2B5EF4-FFF2-40B4-BE49-F238E27FC236}">
                <a16:creationId xmlns:a16="http://schemas.microsoft.com/office/drawing/2014/main" id="{7238E7F8-9EE4-4CC0-83D2-8CBE98F4F6F1}"/>
              </a:ext>
            </a:extLst>
          </p:cNvPr>
          <p:cNvSpPr txBox="1"/>
          <p:nvPr/>
        </p:nvSpPr>
        <p:spPr>
          <a:xfrm flipH="1">
            <a:off x="6789625"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1" name="TextBox 40">
            <a:extLst>
              <a:ext uri="{FF2B5EF4-FFF2-40B4-BE49-F238E27FC236}">
                <a16:creationId xmlns:a16="http://schemas.microsoft.com/office/drawing/2014/main" id="{CA2E729F-13C6-4AF7-8945-501DA5ED1DC6}"/>
              </a:ext>
            </a:extLst>
          </p:cNvPr>
          <p:cNvSpPr txBox="1"/>
          <p:nvPr/>
        </p:nvSpPr>
        <p:spPr>
          <a:xfrm flipH="1">
            <a:off x="772600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2" name="TextBox 41">
            <a:extLst>
              <a:ext uri="{FF2B5EF4-FFF2-40B4-BE49-F238E27FC236}">
                <a16:creationId xmlns:a16="http://schemas.microsoft.com/office/drawing/2014/main" id="{90C58AE2-957A-451A-937D-03814B03F0CC}"/>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
        <p:nvSpPr>
          <p:cNvPr id="43" name="TextBox 42">
            <a:extLst>
              <a:ext uri="{FF2B5EF4-FFF2-40B4-BE49-F238E27FC236}">
                <a16:creationId xmlns:a16="http://schemas.microsoft.com/office/drawing/2014/main" id="{5F0E9081-FE7C-43C2-8E4D-2C3A7A290B83}"/>
              </a:ext>
            </a:extLst>
          </p:cNvPr>
          <p:cNvSpPr txBox="1"/>
          <p:nvPr/>
        </p:nvSpPr>
        <p:spPr>
          <a:xfrm flipH="1">
            <a:off x="-840773" y="5299913"/>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sp>
        <p:nvSpPr>
          <p:cNvPr id="44" name="TextBox 43">
            <a:extLst>
              <a:ext uri="{FF2B5EF4-FFF2-40B4-BE49-F238E27FC236}">
                <a16:creationId xmlns:a16="http://schemas.microsoft.com/office/drawing/2014/main" id="{31D05C48-57D3-4031-B340-979C746D7BBF}"/>
              </a:ext>
            </a:extLst>
          </p:cNvPr>
          <p:cNvSpPr txBox="1"/>
          <p:nvPr/>
        </p:nvSpPr>
        <p:spPr>
          <a:xfrm flipH="1">
            <a:off x="3686886" y="5375141"/>
            <a:ext cx="2941769"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spTree>
    <p:extLst>
      <p:ext uri="{BB962C8B-B14F-4D97-AF65-F5344CB8AC3E}">
        <p14:creationId xmlns:p14="http://schemas.microsoft.com/office/powerpoint/2010/main" val="50818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F6B0-71C7-454C-984C-CF122140B474}"/>
              </a:ext>
            </a:extLst>
          </p:cNvPr>
          <p:cNvSpPr>
            <a:spLocks noGrp="1"/>
          </p:cNvSpPr>
          <p:nvPr>
            <p:ph type="title"/>
          </p:nvPr>
        </p:nvSpPr>
        <p:spPr/>
        <p:txBody>
          <a:bodyPr/>
          <a:lstStyle/>
          <a:p>
            <a:r>
              <a:rPr lang="en-US" sz="2400" dirty="0"/>
              <a:t>Proposal: Sensing measurement flow for non-AP initiator and single AP responder + other non-AP responders</a:t>
            </a:r>
          </a:p>
        </p:txBody>
      </p:sp>
      <p:sp>
        <p:nvSpPr>
          <p:cNvPr id="3" name="Content Placeholder 2">
            <a:extLst>
              <a:ext uri="{FF2B5EF4-FFF2-40B4-BE49-F238E27FC236}">
                <a16:creationId xmlns:a16="http://schemas.microsoft.com/office/drawing/2014/main" id="{B6972158-8C4B-4682-A064-C0FBB719B2A1}"/>
              </a:ext>
            </a:extLst>
          </p:cNvPr>
          <p:cNvSpPr>
            <a:spLocks noGrp="1"/>
          </p:cNvSpPr>
          <p:nvPr>
            <p:ph idx="1"/>
          </p:nvPr>
        </p:nvSpPr>
        <p:spPr/>
        <p:txBody>
          <a:bodyPr/>
          <a:lstStyle/>
          <a:p>
            <a:r>
              <a:rPr lang="en-US" sz="1800" dirty="0"/>
              <a:t>Since the AP knows all the parameters and schedules, we can simply use the flow as proposed in Slide 5.</a:t>
            </a:r>
          </a:p>
          <a:p>
            <a:pPr lvl="1"/>
            <a:r>
              <a:rPr lang="en-US" sz="1400" dirty="0"/>
              <a:t>Again, both UL sensing sounding and DL sensing sounding are optionally present depending on the role of the STA initiator, and the roles of the other non-AP responders.</a:t>
            </a:r>
          </a:p>
          <a:p>
            <a:pPr lvl="1"/>
            <a:endParaRPr lang="en-US" sz="1400" dirty="0"/>
          </a:p>
        </p:txBody>
      </p:sp>
      <p:sp>
        <p:nvSpPr>
          <p:cNvPr id="4" name="Date Placeholder 3">
            <a:extLst>
              <a:ext uri="{FF2B5EF4-FFF2-40B4-BE49-F238E27FC236}">
                <a16:creationId xmlns:a16="http://schemas.microsoft.com/office/drawing/2014/main" id="{2AFA7DA2-3677-4CB7-A252-96E150218DC6}"/>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71D6DCE-9260-4888-AC8D-3E3F838FBD0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8B13D6A-AAF0-4266-BA34-1ACE66EDCC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cxnSp>
        <p:nvCxnSpPr>
          <p:cNvPr id="7" name="Straight Arrow Connector 6">
            <a:extLst>
              <a:ext uri="{FF2B5EF4-FFF2-40B4-BE49-F238E27FC236}">
                <a16:creationId xmlns:a16="http://schemas.microsoft.com/office/drawing/2014/main" id="{C778E172-58E7-4AF1-8587-5E1309328769}"/>
              </a:ext>
            </a:extLst>
          </p:cNvPr>
          <p:cNvCxnSpPr>
            <a:cxnSpLocks/>
          </p:cNvCxnSpPr>
          <p:nvPr/>
        </p:nvCxnSpPr>
        <p:spPr bwMode="auto">
          <a:xfrm flipV="1">
            <a:off x="831284" y="3801171"/>
            <a:ext cx="8312716" cy="569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801B26CF-8CD4-499C-8AD8-4CE8DCD060D7}"/>
              </a:ext>
            </a:extLst>
          </p:cNvPr>
          <p:cNvCxnSpPr>
            <a:cxnSpLocks/>
          </p:cNvCxnSpPr>
          <p:nvPr/>
        </p:nvCxnSpPr>
        <p:spPr bwMode="auto">
          <a:xfrm>
            <a:off x="831284" y="4269389"/>
            <a:ext cx="8312716" cy="531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6DEA30DB-0D71-48A2-A7CA-BAB60D16341F}"/>
              </a:ext>
            </a:extLst>
          </p:cNvPr>
          <p:cNvCxnSpPr>
            <a:cxnSpLocks/>
          </p:cNvCxnSpPr>
          <p:nvPr/>
        </p:nvCxnSpPr>
        <p:spPr bwMode="auto">
          <a:xfrm flipV="1">
            <a:off x="831284" y="4749371"/>
            <a:ext cx="8312716" cy="472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6D00DAA5-73B8-41BD-B8AA-29353CA1BB36}"/>
              </a:ext>
            </a:extLst>
          </p:cNvPr>
          <p:cNvSpPr/>
          <p:nvPr/>
        </p:nvSpPr>
        <p:spPr bwMode="auto">
          <a:xfrm>
            <a:off x="1274787" y="3457792"/>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B099298F-A732-43D6-A6B2-F068970FF9C1}"/>
              </a:ext>
            </a:extLst>
          </p:cNvPr>
          <p:cNvSpPr/>
          <p:nvPr/>
        </p:nvSpPr>
        <p:spPr bwMode="auto">
          <a:xfrm>
            <a:off x="2716404" y="4042724"/>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3F8E57ED-CE1A-40E3-903E-03AEA9CEA533}"/>
              </a:ext>
            </a:extLst>
          </p:cNvPr>
          <p:cNvSpPr/>
          <p:nvPr/>
        </p:nvSpPr>
        <p:spPr bwMode="auto">
          <a:xfrm>
            <a:off x="2703492" y="4527429"/>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290CAD7C-7029-4338-9B92-BF0CB508ACB9}"/>
              </a:ext>
            </a:extLst>
          </p:cNvPr>
          <p:cNvSpPr/>
          <p:nvPr/>
        </p:nvSpPr>
        <p:spPr bwMode="auto">
          <a:xfrm>
            <a:off x="1191323" y="3086783"/>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F4D7926A-22A4-4A4F-A221-0452747DBC16}"/>
              </a:ext>
            </a:extLst>
          </p:cNvPr>
          <p:cNvSpPr/>
          <p:nvPr/>
        </p:nvSpPr>
        <p:spPr bwMode="auto">
          <a:xfrm>
            <a:off x="3514209" y="3086781"/>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DB84FEB1-94F2-43C1-B6CE-AD31D9E9552A}"/>
              </a:ext>
            </a:extLst>
          </p:cNvPr>
          <p:cNvSpPr/>
          <p:nvPr/>
        </p:nvSpPr>
        <p:spPr bwMode="auto">
          <a:xfrm>
            <a:off x="3861745" y="3425335"/>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8529F794-3821-4E49-810E-ECFC186D1079}"/>
              </a:ext>
            </a:extLst>
          </p:cNvPr>
          <p:cNvSpPr/>
          <p:nvPr/>
        </p:nvSpPr>
        <p:spPr bwMode="auto">
          <a:xfrm>
            <a:off x="5296400" y="4045199"/>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BBDA5C57-E27C-4A70-8AE9-B6E9FFBCF397}"/>
              </a:ext>
            </a:extLst>
          </p:cNvPr>
          <p:cNvSpPr txBox="1"/>
          <p:nvPr/>
        </p:nvSpPr>
        <p:spPr>
          <a:xfrm>
            <a:off x="1950517" y="3014059"/>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E77F58AB-20BA-4E57-94ED-DF0B1874B7EE}"/>
              </a:ext>
            </a:extLst>
          </p:cNvPr>
          <p:cNvSpPr txBox="1"/>
          <p:nvPr/>
        </p:nvSpPr>
        <p:spPr>
          <a:xfrm>
            <a:off x="3726125" y="3000156"/>
            <a:ext cx="1922706" cy="338554"/>
          </a:xfrm>
          <a:prstGeom prst="rect">
            <a:avLst/>
          </a:prstGeom>
          <a:noFill/>
        </p:spPr>
        <p:txBody>
          <a:bodyPr wrap="none" rtlCol="0">
            <a:spAutoFit/>
          </a:bodyPr>
          <a:lstStyle/>
          <a:p>
            <a:r>
              <a:rPr lang="en-US" sz="1600" dirty="0"/>
              <a:t>UL sensing sounding</a:t>
            </a:r>
          </a:p>
        </p:txBody>
      </p:sp>
      <p:sp>
        <p:nvSpPr>
          <p:cNvPr id="19" name="Rectangle 18">
            <a:extLst>
              <a:ext uri="{FF2B5EF4-FFF2-40B4-BE49-F238E27FC236}">
                <a16:creationId xmlns:a16="http://schemas.microsoft.com/office/drawing/2014/main" id="{29B1739A-9843-493D-814C-07D1CFD5B04A}"/>
              </a:ext>
            </a:extLst>
          </p:cNvPr>
          <p:cNvSpPr/>
          <p:nvPr/>
        </p:nvSpPr>
        <p:spPr bwMode="auto">
          <a:xfrm>
            <a:off x="5296400" y="4524066"/>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0" name="TextBox 19">
            <a:extLst>
              <a:ext uri="{FF2B5EF4-FFF2-40B4-BE49-F238E27FC236}">
                <a16:creationId xmlns:a16="http://schemas.microsoft.com/office/drawing/2014/main" id="{16EAB637-F511-4846-8361-CAFE58B50465}"/>
              </a:ext>
            </a:extLst>
          </p:cNvPr>
          <p:cNvSpPr txBox="1"/>
          <p:nvPr/>
        </p:nvSpPr>
        <p:spPr>
          <a:xfrm>
            <a:off x="765923" y="3541000"/>
            <a:ext cx="380232" cy="276999"/>
          </a:xfrm>
          <a:prstGeom prst="rect">
            <a:avLst/>
          </a:prstGeom>
          <a:noFill/>
        </p:spPr>
        <p:txBody>
          <a:bodyPr wrap="none" rtlCol="0">
            <a:spAutoFit/>
          </a:bodyPr>
          <a:lstStyle/>
          <a:p>
            <a:r>
              <a:rPr lang="en-US" dirty="0">
                <a:solidFill>
                  <a:srgbClr val="00B050"/>
                </a:solidFill>
              </a:rPr>
              <a:t>AP</a:t>
            </a:r>
          </a:p>
        </p:txBody>
      </p:sp>
      <p:sp>
        <p:nvSpPr>
          <p:cNvPr id="21" name="TextBox 20">
            <a:extLst>
              <a:ext uri="{FF2B5EF4-FFF2-40B4-BE49-F238E27FC236}">
                <a16:creationId xmlns:a16="http://schemas.microsoft.com/office/drawing/2014/main" id="{3DB7BFEC-4EE1-4CFA-885E-10DE05DD0A8E}"/>
              </a:ext>
            </a:extLst>
          </p:cNvPr>
          <p:cNvSpPr txBox="1"/>
          <p:nvPr/>
        </p:nvSpPr>
        <p:spPr>
          <a:xfrm>
            <a:off x="765923" y="4022877"/>
            <a:ext cx="539443" cy="276999"/>
          </a:xfrm>
          <a:prstGeom prst="rect">
            <a:avLst/>
          </a:prstGeom>
          <a:noFill/>
        </p:spPr>
        <p:txBody>
          <a:bodyPr wrap="none" rtlCol="0">
            <a:spAutoFit/>
          </a:bodyPr>
          <a:lstStyle/>
          <a:p>
            <a:r>
              <a:rPr lang="en-US" dirty="0">
                <a:solidFill>
                  <a:srgbClr val="FF0000"/>
                </a:solidFill>
              </a:rPr>
              <a:t>STA1</a:t>
            </a:r>
          </a:p>
        </p:txBody>
      </p:sp>
      <p:sp>
        <p:nvSpPr>
          <p:cNvPr id="22" name="TextBox 21">
            <a:extLst>
              <a:ext uri="{FF2B5EF4-FFF2-40B4-BE49-F238E27FC236}">
                <a16:creationId xmlns:a16="http://schemas.microsoft.com/office/drawing/2014/main" id="{BA236540-CBA8-49AB-A1BB-A565152E642D}"/>
              </a:ext>
            </a:extLst>
          </p:cNvPr>
          <p:cNvSpPr txBox="1"/>
          <p:nvPr/>
        </p:nvSpPr>
        <p:spPr>
          <a:xfrm>
            <a:off x="758343" y="4526933"/>
            <a:ext cx="539443" cy="276999"/>
          </a:xfrm>
          <a:prstGeom prst="rect">
            <a:avLst/>
          </a:prstGeom>
          <a:noFill/>
        </p:spPr>
        <p:txBody>
          <a:bodyPr wrap="none" rtlCol="0">
            <a:spAutoFit/>
          </a:bodyPr>
          <a:lstStyle/>
          <a:p>
            <a:r>
              <a:rPr lang="en-US" dirty="0">
                <a:solidFill>
                  <a:srgbClr val="FF0000"/>
                </a:solidFill>
              </a:rPr>
              <a:t>STA2</a:t>
            </a:r>
          </a:p>
        </p:txBody>
      </p:sp>
      <p:sp>
        <p:nvSpPr>
          <p:cNvPr id="23" name="Rectangle 22">
            <a:extLst>
              <a:ext uri="{FF2B5EF4-FFF2-40B4-BE49-F238E27FC236}">
                <a16:creationId xmlns:a16="http://schemas.microsoft.com/office/drawing/2014/main" id="{9245E6BB-25A1-4923-A949-5255215C3D37}"/>
              </a:ext>
            </a:extLst>
          </p:cNvPr>
          <p:cNvSpPr/>
          <p:nvPr/>
        </p:nvSpPr>
        <p:spPr bwMode="auto">
          <a:xfrm>
            <a:off x="6028971" y="3086781"/>
            <a:ext cx="2172762"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1F584A81-2B6D-4C10-8207-A9C33EF337F0}"/>
              </a:ext>
            </a:extLst>
          </p:cNvPr>
          <p:cNvSpPr/>
          <p:nvPr/>
        </p:nvSpPr>
        <p:spPr bwMode="auto">
          <a:xfrm>
            <a:off x="6376506" y="3441133"/>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D5B362B-E9B6-4D2E-B4E0-FDD754E3C115}"/>
              </a:ext>
            </a:extLst>
          </p:cNvPr>
          <p:cNvSpPr/>
          <p:nvPr/>
        </p:nvSpPr>
        <p:spPr bwMode="auto">
          <a:xfrm>
            <a:off x="7600642" y="3452181"/>
            <a:ext cx="571758" cy="34898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0895814B-981E-4045-831D-171CDB436BC1}"/>
              </a:ext>
            </a:extLst>
          </p:cNvPr>
          <p:cNvSpPr txBox="1"/>
          <p:nvPr/>
        </p:nvSpPr>
        <p:spPr>
          <a:xfrm>
            <a:off x="6380836" y="3006867"/>
            <a:ext cx="1922706" cy="338554"/>
          </a:xfrm>
          <a:prstGeom prst="rect">
            <a:avLst/>
          </a:prstGeom>
          <a:noFill/>
        </p:spPr>
        <p:txBody>
          <a:bodyPr wrap="none" rtlCol="0">
            <a:spAutoFit/>
          </a:bodyPr>
          <a:lstStyle/>
          <a:p>
            <a:r>
              <a:rPr lang="en-US" sz="1600" dirty="0"/>
              <a:t>DL sensing sounding</a:t>
            </a:r>
          </a:p>
        </p:txBody>
      </p:sp>
      <p:cxnSp>
        <p:nvCxnSpPr>
          <p:cNvPr id="27" name="Straight Arrow Connector 26">
            <a:extLst>
              <a:ext uri="{FF2B5EF4-FFF2-40B4-BE49-F238E27FC236}">
                <a16:creationId xmlns:a16="http://schemas.microsoft.com/office/drawing/2014/main" id="{84481C99-30AE-4C80-83AC-40CBA1E6DAFA}"/>
              </a:ext>
            </a:extLst>
          </p:cNvPr>
          <p:cNvCxnSpPr/>
          <p:nvPr/>
        </p:nvCxnSpPr>
        <p:spPr bwMode="auto">
          <a:xfrm>
            <a:off x="2199436"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8" name="Straight Arrow Connector 27">
            <a:extLst>
              <a:ext uri="{FF2B5EF4-FFF2-40B4-BE49-F238E27FC236}">
                <a16:creationId xmlns:a16="http://schemas.microsoft.com/office/drawing/2014/main" id="{0DBF95C2-EF8F-4CE6-AA21-EC1AD2BCADB4}"/>
              </a:ext>
            </a:extLst>
          </p:cNvPr>
          <p:cNvCxnSpPr/>
          <p:nvPr/>
        </p:nvCxnSpPr>
        <p:spPr bwMode="auto">
          <a:xfrm>
            <a:off x="3365417" y="584813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9" name="Straight Arrow Connector 28">
            <a:extLst>
              <a:ext uri="{FF2B5EF4-FFF2-40B4-BE49-F238E27FC236}">
                <a16:creationId xmlns:a16="http://schemas.microsoft.com/office/drawing/2014/main" id="{71AD9568-2855-43DF-8CB2-978A3DEE43D3}"/>
              </a:ext>
            </a:extLst>
          </p:cNvPr>
          <p:cNvCxnSpPr/>
          <p:nvPr/>
        </p:nvCxnSpPr>
        <p:spPr bwMode="auto">
          <a:xfrm>
            <a:off x="4792344"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B7598FB0-D1CE-4247-9784-092395084045}"/>
              </a:ext>
            </a:extLst>
          </p:cNvPr>
          <p:cNvCxnSpPr/>
          <p:nvPr/>
        </p:nvCxnSpPr>
        <p:spPr bwMode="auto">
          <a:xfrm>
            <a:off x="7049156"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1" name="Straight Arrow Connector 30">
            <a:extLst>
              <a:ext uri="{FF2B5EF4-FFF2-40B4-BE49-F238E27FC236}">
                <a16:creationId xmlns:a16="http://schemas.microsoft.com/office/drawing/2014/main" id="{78AF0D78-974C-4409-B87E-39A83969FCF5}"/>
              </a:ext>
            </a:extLst>
          </p:cNvPr>
          <p:cNvCxnSpPr>
            <a:cxnSpLocks/>
          </p:cNvCxnSpPr>
          <p:nvPr/>
        </p:nvCxnSpPr>
        <p:spPr bwMode="auto">
          <a:xfrm flipV="1">
            <a:off x="831284" y="5233170"/>
            <a:ext cx="8312716" cy="24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04D99A37-F28D-4054-AF55-92C7ACEFAA6D}"/>
              </a:ext>
            </a:extLst>
          </p:cNvPr>
          <p:cNvSpPr/>
          <p:nvPr/>
        </p:nvSpPr>
        <p:spPr bwMode="auto">
          <a:xfrm>
            <a:off x="2703492" y="5031485"/>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33" name="TextBox 32">
            <a:extLst>
              <a:ext uri="{FF2B5EF4-FFF2-40B4-BE49-F238E27FC236}">
                <a16:creationId xmlns:a16="http://schemas.microsoft.com/office/drawing/2014/main" id="{FE33C0E4-A7BB-4819-A854-4094937187F1}"/>
              </a:ext>
            </a:extLst>
          </p:cNvPr>
          <p:cNvSpPr txBox="1"/>
          <p:nvPr/>
        </p:nvSpPr>
        <p:spPr>
          <a:xfrm>
            <a:off x="758343" y="5030989"/>
            <a:ext cx="539443" cy="276999"/>
          </a:xfrm>
          <a:prstGeom prst="rect">
            <a:avLst/>
          </a:prstGeom>
          <a:noFill/>
        </p:spPr>
        <p:txBody>
          <a:bodyPr wrap="none" rtlCol="0">
            <a:spAutoFit/>
          </a:bodyPr>
          <a:lstStyle/>
          <a:p>
            <a:r>
              <a:rPr lang="en-US" dirty="0">
                <a:solidFill>
                  <a:srgbClr val="00B0F0"/>
                </a:solidFill>
              </a:rPr>
              <a:t>STA3</a:t>
            </a:r>
          </a:p>
        </p:txBody>
      </p:sp>
      <p:cxnSp>
        <p:nvCxnSpPr>
          <p:cNvPr id="34" name="Straight Arrow Connector 33">
            <a:extLst>
              <a:ext uri="{FF2B5EF4-FFF2-40B4-BE49-F238E27FC236}">
                <a16:creationId xmlns:a16="http://schemas.microsoft.com/office/drawing/2014/main" id="{5A100049-0D73-4A79-B3DE-E2FDB58E56A5}"/>
              </a:ext>
            </a:extLst>
          </p:cNvPr>
          <p:cNvCxnSpPr>
            <a:cxnSpLocks/>
          </p:cNvCxnSpPr>
          <p:nvPr/>
        </p:nvCxnSpPr>
        <p:spPr bwMode="auto">
          <a:xfrm flipV="1">
            <a:off x="836060" y="5670827"/>
            <a:ext cx="8307940" cy="188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Rectangle 34">
            <a:extLst>
              <a:ext uri="{FF2B5EF4-FFF2-40B4-BE49-F238E27FC236}">
                <a16:creationId xmlns:a16="http://schemas.microsoft.com/office/drawing/2014/main" id="{1921B8A3-43C7-4515-ADE3-35EEB88D5311}"/>
              </a:ext>
            </a:extLst>
          </p:cNvPr>
          <p:cNvSpPr/>
          <p:nvPr/>
        </p:nvSpPr>
        <p:spPr bwMode="auto">
          <a:xfrm>
            <a:off x="2717345" y="5472361"/>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36" name="TextBox 35">
            <a:extLst>
              <a:ext uri="{FF2B5EF4-FFF2-40B4-BE49-F238E27FC236}">
                <a16:creationId xmlns:a16="http://schemas.microsoft.com/office/drawing/2014/main" id="{39BDCCA8-C4D1-4EDB-B12E-79186E177B0A}"/>
              </a:ext>
            </a:extLst>
          </p:cNvPr>
          <p:cNvSpPr txBox="1"/>
          <p:nvPr/>
        </p:nvSpPr>
        <p:spPr>
          <a:xfrm>
            <a:off x="756372" y="5492872"/>
            <a:ext cx="539443" cy="276999"/>
          </a:xfrm>
          <a:prstGeom prst="rect">
            <a:avLst/>
          </a:prstGeom>
          <a:noFill/>
        </p:spPr>
        <p:txBody>
          <a:bodyPr wrap="none" rtlCol="0">
            <a:spAutoFit/>
          </a:bodyPr>
          <a:lstStyle/>
          <a:p>
            <a:r>
              <a:rPr lang="en-US" dirty="0">
                <a:solidFill>
                  <a:srgbClr val="00B0F0"/>
                </a:solidFill>
              </a:rPr>
              <a:t>STA4</a:t>
            </a:r>
          </a:p>
        </p:txBody>
      </p:sp>
      <p:sp>
        <p:nvSpPr>
          <p:cNvPr id="39" name="TextBox 38">
            <a:extLst>
              <a:ext uri="{FF2B5EF4-FFF2-40B4-BE49-F238E27FC236}">
                <a16:creationId xmlns:a16="http://schemas.microsoft.com/office/drawing/2014/main" id="{2B1A0A0A-5825-49BC-AE6E-82406F15F528}"/>
              </a:ext>
            </a:extLst>
          </p:cNvPr>
          <p:cNvSpPr txBox="1"/>
          <p:nvPr/>
        </p:nvSpPr>
        <p:spPr>
          <a:xfrm>
            <a:off x="-108520" y="4081002"/>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40" name="TextBox 39">
            <a:extLst>
              <a:ext uri="{FF2B5EF4-FFF2-40B4-BE49-F238E27FC236}">
                <a16:creationId xmlns:a16="http://schemas.microsoft.com/office/drawing/2014/main" id="{67413E22-2117-4B11-BC23-25807A338678}"/>
              </a:ext>
            </a:extLst>
          </p:cNvPr>
          <p:cNvSpPr txBox="1"/>
          <p:nvPr/>
        </p:nvSpPr>
        <p:spPr>
          <a:xfrm>
            <a:off x="-108520" y="5226140"/>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41" name="Left Brace 40">
            <a:extLst>
              <a:ext uri="{FF2B5EF4-FFF2-40B4-BE49-F238E27FC236}">
                <a16:creationId xmlns:a16="http://schemas.microsoft.com/office/drawing/2014/main" id="{06001541-1C5D-4AF4-B9F4-B738FE8E2A41}"/>
              </a:ext>
            </a:extLst>
          </p:cNvPr>
          <p:cNvSpPr/>
          <p:nvPr/>
        </p:nvSpPr>
        <p:spPr bwMode="auto">
          <a:xfrm>
            <a:off x="681821" y="4094885"/>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2" name="Left Brace 41">
            <a:extLst>
              <a:ext uri="{FF2B5EF4-FFF2-40B4-BE49-F238E27FC236}">
                <a16:creationId xmlns:a16="http://schemas.microsoft.com/office/drawing/2014/main" id="{85DC75B1-3899-40F5-9A15-93CE439AF0E3}"/>
              </a:ext>
            </a:extLst>
          </p:cNvPr>
          <p:cNvSpPr/>
          <p:nvPr/>
        </p:nvSpPr>
        <p:spPr bwMode="auto">
          <a:xfrm>
            <a:off x="654442" y="5141816"/>
            <a:ext cx="155550" cy="535926"/>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3" name="Straight Arrow Connector 42">
            <a:extLst>
              <a:ext uri="{FF2B5EF4-FFF2-40B4-BE49-F238E27FC236}">
                <a16:creationId xmlns:a16="http://schemas.microsoft.com/office/drawing/2014/main" id="{E55BB6A9-5CB3-4381-BDD9-15289B40726F}"/>
              </a:ext>
            </a:extLst>
          </p:cNvPr>
          <p:cNvCxnSpPr/>
          <p:nvPr/>
        </p:nvCxnSpPr>
        <p:spPr bwMode="auto">
          <a:xfrm>
            <a:off x="5813081" y="584574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4" name="TextBox 43">
            <a:extLst>
              <a:ext uri="{FF2B5EF4-FFF2-40B4-BE49-F238E27FC236}">
                <a16:creationId xmlns:a16="http://schemas.microsoft.com/office/drawing/2014/main" id="{26E75716-23AF-4630-8487-3C4917B4C619}"/>
              </a:ext>
            </a:extLst>
          </p:cNvPr>
          <p:cNvSpPr txBox="1"/>
          <p:nvPr/>
        </p:nvSpPr>
        <p:spPr>
          <a:xfrm>
            <a:off x="2199436" y="5928894"/>
            <a:ext cx="490840" cy="276999"/>
          </a:xfrm>
          <a:prstGeom prst="rect">
            <a:avLst/>
          </a:prstGeom>
          <a:noFill/>
        </p:spPr>
        <p:txBody>
          <a:bodyPr wrap="none" rtlCol="0">
            <a:spAutoFit/>
          </a:bodyPr>
          <a:lstStyle/>
          <a:p>
            <a:r>
              <a:rPr lang="en-US" dirty="0"/>
              <a:t>SIFS</a:t>
            </a:r>
          </a:p>
        </p:txBody>
      </p:sp>
      <p:sp>
        <p:nvSpPr>
          <p:cNvPr id="45" name="TextBox 44">
            <a:extLst>
              <a:ext uri="{FF2B5EF4-FFF2-40B4-BE49-F238E27FC236}">
                <a16:creationId xmlns:a16="http://schemas.microsoft.com/office/drawing/2014/main" id="{A7E20081-1C2B-47F4-8A4E-31E6A7DC0BA7}"/>
              </a:ext>
            </a:extLst>
          </p:cNvPr>
          <p:cNvSpPr txBox="1"/>
          <p:nvPr/>
        </p:nvSpPr>
        <p:spPr>
          <a:xfrm>
            <a:off x="3334806" y="5928894"/>
            <a:ext cx="490840" cy="276999"/>
          </a:xfrm>
          <a:prstGeom prst="rect">
            <a:avLst/>
          </a:prstGeom>
          <a:noFill/>
        </p:spPr>
        <p:txBody>
          <a:bodyPr wrap="none" rtlCol="0">
            <a:spAutoFit/>
          </a:bodyPr>
          <a:lstStyle/>
          <a:p>
            <a:r>
              <a:rPr lang="en-US" dirty="0"/>
              <a:t>SIFS</a:t>
            </a:r>
          </a:p>
        </p:txBody>
      </p:sp>
      <p:sp>
        <p:nvSpPr>
          <p:cNvPr id="46" name="TextBox 45">
            <a:extLst>
              <a:ext uri="{FF2B5EF4-FFF2-40B4-BE49-F238E27FC236}">
                <a16:creationId xmlns:a16="http://schemas.microsoft.com/office/drawing/2014/main" id="{B7824E81-CD8D-4ECD-8CD5-8016408E4249}"/>
              </a:ext>
            </a:extLst>
          </p:cNvPr>
          <p:cNvSpPr txBox="1"/>
          <p:nvPr/>
        </p:nvSpPr>
        <p:spPr>
          <a:xfrm>
            <a:off x="4792344" y="5922276"/>
            <a:ext cx="490840" cy="276999"/>
          </a:xfrm>
          <a:prstGeom prst="rect">
            <a:avLst/>
          </a:prstGeom>
          <a:noFill/>
        </p:spPr>
        <p:txBody>
          <a:bodyPr wrap="none" rtlCol="0">
            <a:spAutoFit/>
          </a:bodyPr>
          <a:lstStyle/>
          <a:p>
            <a:r>
              <a:rPr lang="en-US" dirty="0"/>
              <a:t>SIFS</a:t>
            </a:r>
          </a:p>
        </p:txBody>
      </p:sp>
      <p:sp>
        <p:nvSpPr>
          <p:cNvPr id="47" name="TextBox 46">
            <a:extLst>
              <a:ext uri="{FF2B5EF4-FFF2-40B4-BE49-F238E27FC236}">
                <a16:creationId xmlns:a16="http://schemas.microsoft.com/office/drawing/2014/main" id="{90ABAF2F-5AD1-4808-8380-5E548F7925CF}"/>
              </a:ext>
            </a:extLst>
          </p:cNvPr>
          <p:cNvSpPr txBox="1"/>
          <p:nvPr/>
        </p:nvSpPr>
        <p:spPr>
          <a:xfrm>
            <a:off x="5824725" y="5922276"/>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B721F58C-9E80-4D15-9C92-33810076DB68}"/>
              </a:ext>
            </a:extLst>
          </p:cNvPr>
          <p:cNvSpPr txBox="1"/>
          <p:nvPr/>
        </p:nvSpPr>
        <p:spPr>
          <a:xfrm>
            <a:off x="7096426" y="5928894"/>
            <a:ext cx="490840" cy="276999"/>
          </a:xfrm>
          <a:prstGeom prst="rect">
            <a:avLst/>
          </a:prstGeom>
          <a:noFill/>
        </p:spPr>
        <p:txBody>
          <a:bodyPr wrap="none" rtlCol="0">
            <a:spAutoFit/>
          </a:bodyPr>
          <a:lstStyle/>
          <a:p>
            <a:r>
              <a:rPr lang="en-US" dirty="0"/>
              <a:t>SIFS</a:t>
            </a:r>
          </a:p>
        </p:txBody>
      </p:sp>
      <p:sp>
        <p:nvSpPr>
          <p:cNvPr id="49" name="Rectangle 48">
            <a:extLst>
              <a:ext uri="{FF2B5EF4-FFF2-40B4-BE49-F238E27FC236}">
                <a16:creationId xmlns:a16="http://schemas.microsoft.com/office/drawing/2014/main" id="{71E8F5A9-437A-496C-B61A-6DDE26D3EAFA}"/>
              </a:ext>
            </a:extLst>
          </p:cNvPr>
          <p:cNvSpPr/>
          <p:nvPr/>
        </p:nvSpPr>
        <p:spPr bwMode="auto">
          <a:xfrm>
            <a:off x="7600642" y="5000598"/>
            <a:ext cx="571758" cy="240992"/>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0" name="Rectangle 49">
            <a:extLst>
              <a:ext uri="{FF2B5EF4-FFF2-40B4-BE49-F238E27FC236}">
                <a16:creationId xmlns:a16="http://schemas.microsoft.com/office/drawing/2014/main" id="{7A5E6B5B-BDD2-4F6C-A549-07DE340D8F59}"/>
              </a:ext>
            </a:extLst>
          </p:cNvPr>
          <p:cNvSpPr/>
          <p:nvPr/>
        </p:nvSpPr>
        <p:spPr bwMode="auto">
          <a:xfrm>
            <a:off x="7600642" y="5438255"/>
            <a:ext cx="571758" cy="22916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55" name="Rectangle 54">
            <a:extLst>
              <a:ext uri="{FF2B5EF4-FFF2-40B4-BE49-F238E27FC236}">
                <a16:creationId xmlns:a16="http://schemas.microsoft.com/office/drawing/2014/main" id="{7125DBFF-4380-415C-A305-1921AD9FF9E4}"/>
              </a:ext>
            </a:extLst>
          </p:cNvPr>
          <p:cNvSpPr/>
          <p:nvPr/>
        </p:nvSpPr>
        <p:spPr bwMode="auto">
          <a:xfrm>
            <a:off x="8293617" y="3444464"/>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339C1972-B647-482D-B932-F7B1E9AC7CDC}"/>
              </a:ext>
            </a:extLst>
          </p:cNvPr>
          <p:cNvSpPr/>
          <p:nvPr/>
        </p:nvSpPr>
        <p:spPr bwMode="auto">
          <a:xfrm>
            <a:off x="8284409" y="3098419"/>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8387E275-A4BE-4A7B-821E-6EA565EDDD75}"/>
              </a:ext>
            </a:extLst>
          </p:cNvPr>
          <p:cNvSpPr txBox="1"/>
          <p:nvPr/>
        </p:nvSpPr>
        <p:spPr>
          <a:xfrm>
            <a:off x="8172400" y="300686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Tree>
    <p:extLst>
      <p:ext uri="{BB962C8B-B14F-4D97-AF65-F5344CB8AC3E}">
        <p14:creationId xmlns:p14="http://schemas.microsoft.com/office/powerpoint/2010/main" val="3324712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sz="2800" dirty="0"/>
              <a:t>Benefits of the proposed sensing measurement flow for non-AP STA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reuses most of the existing TB Ranging protocol flow and non-TB Ranging protocol defined in 11az.</a:t>
            </a:r>
          </a:p>
          <a:p>
            <a:pPr lvl="1"/>
            <a:r>
              <a:rPr lang="en-US" sz="1400" dirty="0"/>
              <a:t>The main difference is that in both the TB Ranging protocol and non-TB ranging protocol flow, both the UL and DL sounding are always there, while in the proposed sensing measurement flow, both of them are optionally present depending on the roles of STAs.</a:t>
            </a:r>
          </a:p>
          <a:p>
            <a:pPr lvl="1"/>
            <a:r>
              <a:rPr lang="en-US" sz="1400" dirty="0"/>
              <a:t>Of course, some of the frames, like the TF and NDPA frame, may need to be </a:t>
            </a:r>
          </a:p>
          <a:p>
            <a:pPr marL="457200" lvl="1" indent="0">
              <a:buNone/>
            </a:pPr>
            <a:r>
              <a:rPr lang="en-US" sz="1400" dirty="0"/>
              <a:t>      redesigned to accommodate sensing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30956" y="4112258"/>
            <a:ext cx="4680520" cy="2177417"/>
          </a:xfrm>
          <a:prstGeom prst="rect">
            <a:avLst/>
          </a:prstGeom>
        </p:spPr>
      </p:pic>
      <p:pic>
        <p:nvPicPr>
          <p:cNvPr id="9" name="Picture 8">
            <a:extLst>
              <a:ext uri="{FF2B5EF4-FFF2-40B4-BE49-F238E27FC236}">
                <a16:creationId xmlns:a16="http://schemas.microsoft.com/office/drawing/2014/main" id="{6CF819EF-27BB-4C46-8B77-630F34E0E794}"/>
              </a:ext>
            </a:extLst>
          </p:cNvPr>
          <p:cNvPicPr>
            <a:picLocks noChangeAspect="1"/>
          </p:cNvPicPr>
          <p:nvPr/>
        </p:nvPicPr>
        <p:blipFill>
          <a:blip r:embed="rId3"/>
          <a:stretch>
            <a:fillRect/>
          </a:stretch>
        </p:blipFill>
        <p:spPr>
          <a:xfrm>
            <a:off x="4996680" y="4439561"/>
            <a:ext cx="4093470" cy="1522810"/>
          </a:xfrm>
          <a:prstGeom prst="rect">
            <a:avLst/>
          </a:prstGeom>
        </p:spPr>
      </p:pic>
      <p:sp>
        <p:nvSpPr>
          <p:cNvPr id="10" name="TextBox 9">
            <a:extLst>
              <a:ext uri="{FF2B5EF4-FFF2-40B4-BE49-F238E27FC236}">
                <a16:creationId xmlns:a16="http://schemas.microsoft.com/office/drawing/2014/main" id="{35F258D6-32EC-4B4C-8960-C498A2EE48F2}"/>
              </a:ext>
            </a:extLst>
          </p:cNvPr>
          <p:cNvSpPr txBox="1"/>
          <p:nvPr/>
        </p:nvSpPr>
        <p:spPr>
          <a:xfrm>
            <a:off x="971600" y="6138138"/>
            <a:ext cx="2697726" cy="276999"/>
          </a:xfrm>
          <a:prstGeom prst="rect">
            <a:avLst/>
          </a:prstGeom>
          <a:noFill/>
        </p:spPr>
        <p:txBody>
          <a:bodyPr wrap="none" rtlCol="0">
            <a:spAutoFit/>
          </a:bodyPr>
          <a:lstStyle/>
          <a:p>
            <a:r>
              <a:rPr lang="en-US" dirty="0"/>
              <a:t>11az TB ranging measurement exchange</a:t>
            </a:r>
          </a:p>
        </p:txBody>
      </p:sp>
      <p:sp>
        <p:nvSpPr>
          <p:cNvPr id="11" name="TextBox 10">
            <a:extLst>
              <a:ext uri="{FF2B5EF4-FFF2-40B4-BE49-F238E27FC236}">
                <a16:creationId xmlns:a16="http://schemas.microsoft.com/office/drawing/2014/main" id="{AF11F01F-81FC-4084-BB2F-F06586A1FD7B}"/>
              </a:ext>
            </a:extLst>
          </p:cNvPr>
          <p:cNvSpPr txBox="1"/>
          <p:nvPr/>
        </p:nvSpPr>
        <p:spPr>
          <a:xfrm>
            <a:off x="5364088" y="6149796"/>
            <a:ext cx="3016275" cy="276999"/>
          </a:xfrm>
          <a:prstGeom prst="rect">
            <a:avLst/>
          </a:prstGeom>
          <a:noFill/>
        </p:spPr>
        <p:txBody>
          <a:bodyPr wrap="none" rtlCol="0">
            <a:spAutoFit/>
          </a:bodyPr>
          <a:lstStyle/>
          <a:p>
            <a:r>
              <a:rPr lang="en-US" dirty="0"/>
              <a:t>11az Non-TB ranging measurement exchange</a:t>
            </a:r>
          </a:p>
        </p:txBody>
      </p:sp>
    </p:spTree>
    <p:extLst>
      <p:ext uri="{BB962C8B-B14F-4D97-AF65-F5344CB8AC3E}">
        <p14:creationId xmlns:p14="http://schemas.microsoft.com/office/powerpoint/2010/main" val="57348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further discussions on sensing measurement flows.</a:t>
            </a:r>
          </a:p>
          <a:p>
            <a:pPr lvl="1"/>
            <a:r>
              <a:rPr lang="en-US" dirty="0"/>
              <a:t>We currently only consider sensing measurement either from AP to non-AP STA, or from non-AP STA to AP, but do not consider sensing between non-AP to non-AP STA.</a:t>
            </a:r>
          </a:p>
          <a:p>
            <a:pPr lvl="1"/>
            <a:r>
              <a:rPr lang="en-US" dirty="0"/>
              <a:t>Depending on the initiator is an AP or non-AP STA, the sensing measurement flows may be different.</a:t>
            </a:r>
          </a:p>
          <a:p>
            <a:pPr lvl="1"/>
            <a:r>
              <a:rPr lang="en-US" dirty="0"/>
              <a:t>We propose to define similar sensing flows to existing TB and non-TB Ranging flows in 11az.</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A245E-4713-4539-8B95-2EF30D7E5B0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DA1772E-E1DA-4638-8570-391495CE775F}"/>
              </a:ext>
            </a:extLst>
          </p:cNvPr>
          <p:cNvSpPr>
            <a:spLocks noGrp="1"/>
          </p:cNvSpPr>
          <p:nvPr>
            <p:ph idx="1"/>
          </p:nvPr>
        </p:nvSpPr>
        <p:spPr/>
        <p:txBody>
          <a:bodyPr/>
          <a:lstStyle/>
          <a:p>
            <a:r>
              <a:rPr lang="en-US" dirty="0"/>
              <a:t>Do you agree with the following?</a:t>
            </a:r>
          </a:p>
          <a:p>
            <a:pPr lvl="1"/>
            <a:r>
              <a:rPr lang="en-US" sz="1800" dirty="0"/>
              <a:t>11bf shall define a Trigger-based sensing measurement </a:t>
            </a:r>
            <a:r>
              <a:rPr lang="en-US" altLang="zh-CN" sz="1800" dirty="0"/>
              <a:t>instance</a:t>
            </a:r>
            <a:r>
              <a:rPr lang="en-US" sz="1800" dirty="0"/>
              <a:t> including the following:</a:t>
            </a:r>
          </a:p>
          <a:p>
            <a:pPr lvl="2"/>
            <a:r>
              <a:rPr lang="en-US" sz="1600" dirty="0"/>
              <a:t>A polling process where an AP sends a Trigger frame to check the availability of STAs. If a STA is available, it responds with a CTS-to-self.</a:t>
            </a:r>
          </a:p>
          <a:p>
            <a:pPr lvl="2"/>
            <a:r>
              <a:rPr lang="en-US" sz="1600" dirty="0"/>
              <a:t>An optional UL sounding where an AP sends a Trigger frame to solicit NDP transmission(s) from STA(s).</a:t>
            </a:r>
          </a:p>
          <a:p>
            <a:pPr lvl="3"/>
            <a:r>
              <a:rPr lang="en-US" sz="1400" dirty="0"/>
              <a:t>The UL sounding is present if at least one STA that is a sensing transmitter responds in the polling.</a:t>
            </a:r>
          </a:p>
          <a:p>
            <a:pPr lvl="2"/>
            <a:r>
              <a:rPr lang="en-US" sz="1600" dirty="0"/>
              <a:t>An optional DL sounding where an AP sends NDPA frame followed by NDP to STA(s).</a:t>
            </a:r>
          </a:p>
          <a:p>
            <a:pPr lvl="3"/>
            <a:r>
              <a:rPr lang="en-US" sz="1400" dirty="0"/>
              <a:t>The DL sounding is present if at least one STA that is a sensing receiver responds in the polling.</a:t>
            </a:r>
          </a:p>
          <a:p>
            <a:pPr lvl="2"/>
            <a:r>
              <a:rPr lang="en-US" sz="1600" dirty="0"/>
              <a:t>The order of the UL and DL sounding is TBD.</a:t>
            </a:r>
          </a:p>
          <a:p>
            <a:pPr lvl="2"/>
            <a:r>
              <a:rPr lang="en-US" sz="1600" dirty="0"/>
              <a:t>The details of the format of the Trigger frame and the NDPA frame are TBD.</a:t>
            </a:r>
          </a:p>
        </p:txBody>
      </p:sp>
      <p:sp>
        <p:nvSpPr>
          <p:cNvPr id="4" name="Date Placeholder 3">
            <a:extLst>
              <a:ext uri="{FF2B5EF4-FFF2-40B4-BE49-F238E27FC236}">
                <a16:creationId xmlns:a16="http://schemas.microsoft.com/office/drawing/2014/main" id="{36375E41-4234-48EC-9570-99A05619D608}"/>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E48DB807-2A55-432E-940D-AD1920FA4CF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A8BD722-FCC6-4074-B2D1-CAD959A436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319962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generally agreed on the framework of the sensing protocol.</a:t>
            </a:r>
          </a:p>
          <a:p>
            <a:pPr lvl="1"/>
            <a:r>
              <a:rPr lang="en-US" sz="1600" dirty="0"/>
              <a:t>A sensing session is composed of one ore more of the following phases: setup phase, measurement phase, reporting phase, and termination phase. [Motion 15]</a:t>
            </a:r>
          </a:p>
          <a:p>
            <a:pPr lvl="2"/>
            <a:r>
              <a:rPr lang="en-US" sz="1400" dirty="0"/>
              <a:t>In the measurement phase, sensing measurements are performed.</a:t>
            </a:r>
          </a:p>
          <a:p>
            <a:pPr lvl="1"/>
            <a:r>
              <a:rPr lang="en-US" sz="1600" dirty="0"/>
              <a:t>NDP based measurement procedure is supported for channel measurement in the sub-7 GHz band for 11bf. [SP1 in DCN 419r1]</a:t>
            </a:r>
          </a:p>
          <a:p>
            <a:endParaRPr lang="en-US" sz="1800" dirty="0"/>
          </a:p>
          <a:p>
            <a:r>
              <a:rPr lang="en-US" sz="1800" dirty="0"/>
              <a:t>In this contribution, we continue the discussions on sensing measurement flows.</a:t>
            </a:r>
          </a:p>
          <a:p>
            <a:pPr lvl="1"/>
            <a:r>
              <a:rPr lang="en-US" sz="1600" dirty="0"/>
              <a:t>As a reference, DCN419r1 has already presented some ideas on sensing measurement sequence.</a:t>
            </a:r>
          </a:p>
          <a:p>
            <a:pPr lvl="1"/>
            <a:r>
              <a:rPr lang="en-US" sz="1600" dirty="0"/>
              <a:t>We focus on sensing measurement flow in this contribution, and therefore assume sensing setup is already done. Moreover, we do not consider sensing reporting and sensing termination.</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dirty="0"/>
              <a:t>In this contribution, we make the following assumptions</a:t>
            </a:r>
          </a:p>
          <a:p>
            <a:pPr lvl="1"/>
            <a:r>
              <a:rPr lang="en-US" dirty="0"/>
              <a:t>We assume STAs involved in the sensing measurement are either associated to the AP or have established security context with the AP in an unassociated state.</a:t>
            </a:r>
          </a:p>
          <a:p>
            <a:pPr lvl="1"/>
            <a:r>
              <a:rPr lang="en-US" dirty="0"/>
              <a:t>We currently only focus on scenarios without non-AP STA to non-AP STA sensing. </a:t>
            </a:r>
          </a:p>
          <a:p>
            <a:pPr lvl="2"/>
            <a:r>
              <a:rPr lang="en-US" dirty="0"/>
              <a:t>Scenarios with non-AP STA to non-AP STA sensing might be covered in a future contribution.</a:t>
            </a:r>
          </a:p>
          <a:p>
            <a:pPr lvl="1"/>
            <a:r>
              <a:rPr lang="en-US" dirty="0"/>
              <a:t>We consider NDP based sensing measurement in the sub-7 GHz.</a:t>
            </a:r>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ABD40-2DE3-4330-AD45-A6B1AC849FC3}"/>
              </a:ext>
            </a:extLst>
          </p:cNvPr>
          <p:cNvSpPr>
            <a:spLocks noGrp="1"/>
          </p:cNvSpPr>
          <p:nvPr>
            <p:ph type="title"/>
          </p:nvPr>
        </p:nvSpPr>
        <p:spPr/>
        <p:txBody>
          <a:bodyPr/>
          <a:lstStyle/>
          <a:p>
            <a:r>
              <a:rPr lang="en-US" dirty="0"/>
              <a:t>AP initiator</a:t>
            </a:r>
          </a:p>
        </p:txBody>
      </p:sp>
      <p:sp>
        <p:nvSpPr>
          <p:cNvPr id="3" name="Content Placeholder 2">
            <a:extLst>
              <a:ext uri="{FF2B5EF4-FFF2-40B4-BE49-F238E27FC236}">
                <a16:creationId xmlns:a16="http://schemas.microsoft.com/office/drawing/2014/main" id="{AC6324E2-2B78-4B9D-BCA5-39DD80BBFF6C}"/>
              </a:ext>
            </a:extLst>
          </p:cNvPr>
          <p:cNvSpPr>
            <a:spLocks noGrp="1"/>
          </p:cNvSpPr>
          <p:nvPr>
            <p:ph idx="1"/>
          </p:nvPr>
        </p:nvSpPr>
        <p:spPr/>
        <p:txBody>
          <a:bodyPr/>
          <a:lstStyle/>
          <a:p>
            <a:r>
              <a:rPr lang="en-US" sz="1800" dirty="0"/>
              <a:t>When the sensing initiator is an AP, it may have multiple sensing sessions established with different STAs.</a:t>
            </a:r>
          </a:p>
          <a:p>
            <a:pPr lvl="1"/>
            <a:r>
              <a:rPr lang="en-US" sz="1400" dirty="0"/>
              <a:t>It is possible that these sensing responder STAs are all sensing transmitters, or all sensing receivers, or a mix of sensing transmitters and sensing receivers.</a:t>
            </a:r>
          </a:p>
          <a:p>
            <a:r>
              <a:rPr lang="en-US" sz="1800" dirty="0"/>
              <a:t>Nonetheless, the AP could employ its MU capabilities to perform sensing with multiple STAs in one sensing measurement instance.</a:t>
            </a:r>
          </a:p>
          <a:p>
            <a:pPr lvl="1"/>
            <a:r>
              <a:rPr lang="en-US" sz="1400" dirty="0"/>
              <a:t>The AP could perform DL sensing with multiple sensing receivers at the same time or perform UL sensing with multiple sensing transmitters at the same time.</a:t>
            </a:r>
          </a:p>
        </p:txBody>
      </p:sp>
      <p:sp>
        <p:nvSpPr>
          <p:cNvPr id="4" name="Date Placeholder 3">
            <a:extLst>
              <a:ext uri="{FF2B5EF4-FFF2-40B4-BE49-F238E27FC236}">
                <a16:creationId xmlns:a16="http://schemas.microsoft.com/office/drawing/2014/main" id="{2CC205DC-F7A1-4EAF-813A-F60C290BAE0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9254AC59-25D3-430D-83DE-43AE81C7FC3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2568138-576A-4903-A185-5E1AE94137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575C9558-BAC5-440C-96EF-D8D1AC248C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 y="5729812"/>
            <a:ext cx="644914" cy="513109"/>
          </a:xfrm>
          <a:prstGeom prst="rect">
            <a:avLst/>
          </a:prstGeom>
        </p:spPr>
      </p:pic>
      <p:pic>
        <p:nvPicPr>
          <p:cNvPr id="8" name="Picture 7">
            <a:extLst>
              <a:ext uri="{FF2B5EF4-FFF2-40B4-BE49-F238E27FC236}">
                <a16:creationId xmlns:a16="http://schemas.microsoft.com/office/drawing/2014/main" id="{EE867943-C07D-4D70-8AB2-33423DCFA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0899" y="5777314"/>
            <a:ext cx="846852" cy="487375"/>
          </a:xfrm>
          <a:prstGeom prst="rect">
            <a:avLst/>
          </a:prstGeom>
        </p:spPr>
      </p:pic>
      <p:pic>
        <p:nvPicPr>
          <p:cNvPr id="9" name="Picture 8">
            <a:extLst>
              <a:ext uri="{FF2B5EF4-FFF2-40B4-BE49-F238E27FC236}">
                <a16:creationId xmlns:a16="http://schemas.microsoft.com/office/drawing/2014/main" id="{DBDF590A-36F2-4A47-A2CE-56DA782641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515" y="5841943"/>
            <a:ext cx="571758" cy="358116"/>
          </a:xfrm>
          <a:prstGeom prst="rect">
            <a:avLst/>
          </a:prstGeom>
        </p:spPr>
      </p:pic>
      <p:pic>
        <p:nvPicPr>
          <p:cNvPr id="10" name="Picture 9">
            <a:extLst>
              <a:ext uri="{FF2B5EF4-FFF2-40B4-BE49-F238E27FC236}">
                <a16:creationId xmlns:a16="http://schemas.microsoft.com/office/drawing/2014/main" id="{F9FCEDB1-7748-4C1A-A122-B38700F6A4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1474" y="4386885"/>
            <a:ext cx="703627" cy="548847"/>
          </a:xfrm>
          <a:prstGeom prst="rect">
            <a:avLst/>
          </a:prstGeom>
        </p:spPr>
      </p:pic>
      <p:sp>
        <p:nvSpPr>
          <p:cNvPr id="11" name="Freeform 50">
            <a:extLst>
              <a:ext uri="{FF2B5EF4-FFF2-40B4-BE49-F238E27FC236}">
                <a16:creationId xmlns:a16="http://schemas.microsoft.com/office/drawing/2014/main" id="{364F24FD-1D58-46BB-A1AB-178F89560EB6}"/>
              </a:ext>
            </a:extLst>
          </p:cNvPr>
          <p:cNvSpPr/>
          <p:nvPr/>
        </p:nvSpPr>
        <p:spPr>
          <a:xfrm>
            <a:off x="1044245" y="4954336"/>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485D4C3-24BD-468B-88EA-C1CEEE5188F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35815" y="5795812"/>
            <a:ext cx="856675" cy="451054"/>
          </a:xfrm>
          <a:prstGeom prst="rect">
            <a:avLst/>
          </a:prstGeom>
        </p:spPr>
      </p:pic>
      <p:cxnSp>
        <p:nvCxnSpPr>
          <p:cNvPr id="13" name="Straight Arrow Connector 12">
            <a:extLst>
              <a:ext uri="{FF2B5EF4-FFF2-40B4-BE49-F238E27FC236}">
                <a16:creationId xmlns:a16="http://schemas.microsoft.com/office/drawing/2014/main" id="{A7536D32-F888-46FC-AD06-1AAAD3FE0710}"/>
              </a:ext>
            </a:extLst>
          </p:cNvPr>
          <p:cNvCxnSpPr>
            <a:cxnSpLocks/>
          </p:cNvCxnSpPr>
          <p:nvPr/>
        </p:nvCxnSpPr>
        <p:spPr>
          <a:xfrm flipV="1">
            <a:off x="1392422" y="4935732"/>
            <a:ext cx="553335" cy="7383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6BDD7078-BDC0-48B4-A711-3768DE44CDB9}"/>
              </a:ext>
            </a:extLst>
          </p:cNvPr>
          <p:cNvCxnSpPr>
            <a:cxnSpLocks/>
            <a:stCxn id="8" idx="0"/>
            <a:endCxn id="10" idx="2"/>
          </p:cNvCxnSpPr>
          <p:nvPr/>
        </p:nvCxnSpPr>
        <p:spPr>
          <a:xfrm flipH="1" flipV="1">
            <a:off x="2093288" y="4935732"/>
            <a:ext cx="591037" cy="84158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94225608-05FF-4BE1-A30C-922AEBCC9B05}"/>
              </a:ext>
            </a:extLst>
          </p:cNvPr>
          <p:cNvCxnSpPr>
            <a:cxnSpLocks/>
          </p:cNvCxnSpPr>
          <p:nvPr/>
        </p:nvCxnSpPr>
        <p:spPr>
          <a:xfrm flipH="1" flipV="1">
            <a:off x="2311044" y="4992600"/>
            <a:ext cx="1454904" cy="77704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5DEAD1F5-1BF2-4522-B2A8-F9560F541A17}"/>
              </a:ext>
            </a:extLst>
          </p:cNvPr>
          <p:cNvSpPr txBox="1"/>
          <p:nvPr/>
        </p:nvSpPr>
        <p:spPr>
          <a:xfrm flipH="1">
            <a:off x="134773" y="4549212"/>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Receiver</a:t>
            </a:r>
          </a:p>
        </p:txBody>
      </p:sp>
      <p:cxnSp>
        <p:nvCxnSpPr>
          <p:cNvPr id="17" name="Straight Arrow Connector 16">
            <a:extLst>
              <a:ext uri="{FF2B5EF4-FFF2-40B4-BE49-F238E27FC236}">
                <a16:creationId xmlns:a16="http://schemas.microsoft.com/office/drawing/2014/main" id="{59C3A911-E754-4C19-9B38-92BF1886C277}"/>
              </a:ext>
            </a:extLst>
          </p:cNvPr>
          <p:cNvCxnSpPr>
            <a:cxnSpLocks/>
          </p:cNvCxnSpPr>
          <p:nvPr/>
        </p:nvCxnSpPr>
        <p:spPr>
          <a:xfrm flipV="1">
            <a:off x="474675" y="4918313"/>
            <a:ext cx="1369010" cy="73008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0C0DE3DF-811C-4727-BE6D-D9B3B2D4196A}"/>
              </a:ext>
            </a:extLst>
          </p:cNvPr>
          <p:cNvSpPr txBox="1"/>
          <p:nvPr/>
        </p:nvSpPr>
        <p:spPr>
          <a:xfrm flipH="1">
            <a:off x="563618" y="5433184"/>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Transmitters</a:t>
            </a:r>
          </a:p>
        </p:txBody>
      </p:sp>
      <p:sp>
        <p:nvSpPr>
          <p:cNvPr id="19" name="TextBox 18">
            <a:extLst>
              <a:ext uri="{FF2B5EF4-FFF2-40B4-BE49-F238E27FC236}">
                <a16:creationId xmlns:a16="http://schemas.microsoft.com/office/drawing/2014/main" id="{909FD9A6-F409-4A32-9CF5-8B569FB07440}"/>
              </a:ext>
            </a:extLst>
          </p:cNvPr>
          <p:cNvSpPr txBox="1"/>
          <p:nvPr/>
        </p:nvSpPr>
        <p:spPr>
          <a:xfrm flipH="1">
            <a:off x="2366932" y="4735633"/>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335AEF61-E93E-4986-89F1-CB7656F4F61D}"/>
              </a:ext>
            </a:extLst>
          </p:cNvPr>
          <p:cNvSpPr txBox="1"/>
          <p:nvPr/>
        </p:nvSpPr>
        <p:spPr>
          <a:xfrm flipH="1">
            <a:off x="-2731" y="627840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21" name="TextBox 20">
            <a:extLst>
              <a:ext uri="{FF2B5EF4-FFF2-40B4-BE49-F238E27FC236}">
                <a16:creationId xmlns:a16="http://schemas.microsoft.com/office/drawing/2014/main" id="{478D63EE-CF8F-46CC-84AF-712A9B1A80F0}"/>
              </a:ext>
            </a:extLst>
          </p:cNvPr>
          <p:cNvSpPr txBox="1"/>
          <p:nvPr/>
        </p:nvSpPr>
        <p:spPr>
          <a:xfrm flipH="1">
            <a:off x="1085779" y="628082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22" name="TextBox 21">
            <a:extLst>
              <a:ext uri="{FF2B5EF4-FFF2-40B4-BE49-F238E27FC236}">
                <a16:creationId xmlns:a16="http://schemas.microsoft.com/office/drawing/2014/main" id="{691F8D2F-0D40-4D8D-A2BD-46E412C0F225}"/>
              </a:ext>
            </a:extLst>
          </p:cNvPr>
          <p:cNvSpPr txBox="1"/>
          <p:nvPr/>
        </p:nvSpPr>
        <p:spPr>
          <a:xfrm flipH="1">
            <a:off x="2373321" y="628286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23" name="TextBox 22">
            <a:extLst>
              <a:ext uri="{FF2B5EF4-FFF2-40B4-BE49-F238E27FC236}">
                <a16:creationId xmlns:a16="http://schemas.microsoft.com/office/drawing/2014/main" id="{D64AA142-F586-41A6-B293-CC89D9C46660}"/>
              </a:ext>
            </a:extLst>
          </p:cNvPr>
          <p:cNvSpPr txBox="1"/>
          <p:nvPr/>
        </p:nvSpPr>
        <p:spPr>
          <a:xfrm flipH="1">
            <a:off x="3612515" y="6282860"/>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cxnSp>
        <p:nvCxnSpPr>
          <p:cNvPr id="24" name="Straight Arrow Connector 23">
            <a:extLst>
              <a:ext uri="{FF2B5EF4-FFF2-40B4-BE49-F238E27FC236}">
                <a16:creationId xmlns:a16="http://schemas.microsoft.com/office/drawing/2014/main" id="{4C4B4692-FA71-48E1-90B5-A391FEA32A16}"/>
              </a:ext>
            </a:extLst>
          </p:cNvPr>
          <p:cNvCxnSpPr>
            <a:cxnSpLocks/>
          </p:cNvCxnSpPr>
          <p:nvPr/>
        </p:nvCxnSpPr>
        <p:spPr>
          <a:xfrm flipV="1">
            <a:off x="3710545" y="4528591"/>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E6527207-2866-44C5-A32D-E3ACE6C5ED37}"/>
              </a:ext>
            </a:extLst>
          </p:cNvPr>
          <p:cNvSpPr txBox="1"/>
          <p:nvPr/>
        </p:nvSpPr>
        <p:spPr>
          <a:xfrm>
            <a:off x="4344988" y="4381305"/>
            <a:ext cx="1919115" cy="276999"/>
          </a:xfrm>
          <a:prstGeom prst="rect">
            <a:avLst/>
          </a:prstGeom>
          <a:noFill/>
        </p:spPr>
        <p:txBody>
          <a:bodyPr wrap="none" rtlCol="0">
            <a:spAutoFit/>
          </a:bodyPr>
          <a:lstStyle/>
          <a:p>
            <a:r>
              <a:rPr lang="en-US" dirty="0"/>
              <a:t>Sensing PPDU transmission</a:t>
            </a:r>
          </a:p>
        </p:txBody>
      </p:sp>
      <p:pic>
        <p:nvPicPr>
          <p:cNvPr id="28" name="Picture 27">
            <a:extLst>
              <a:ext uri="{FF2B5EF4-FFF2-40B4-BE49-F238E27FC236}">
                <a16:creationId xmlns:a16="http://schemas.microsoft.com/office/drawing/2014/main" id="{1C90FCDC-FE13-4E53-91BA-DC7892CC1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5748416"/>
            <a:ext cx="644914" cy="513109"/>
          </a:xfrm>
          <a:prstGeom prst="rect">
            <a:avLst/>
          </a:prstGeom>
        </p:spPr>
      </p:pic>
      <p:pic>
        <p:nvPicPr>
          <p:cNvPr id="29" name="Picture 28">
            <a:extLst>
              <a:ext uri="{FF2B5EF4-FFF2-40B4-BE49-F238E27FC236}">
                <a16:creationId xmlns:a16="http://schemas.microsoft.com/office/drawing/2014/main" id="{1EDFF82A-80DB-4194-BC88-0489997C7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5670" y="5795918"/>
            <a:ext cx="846852" cy="487375"/>
          </a:xfrm>
          <a:prstGeom prst="rect">
            <a:avLst/>
          </a:prstGeom>
        </p:spPr>
      </p:pic>
      <p:pic>
        <p:nvPicPr>
          <p:cNvPr id="30" name="Picture 29">
            <a:extLst>
              <a:ext uri="{FF2B5EF4-FFF2-40B4-BE49-F238E27FC236}">
                <a16:creationId xmlns:a16="http://schemas.microsoft.com/office/drawing/2014/main" id="{01EC6C43-B582-4CB6-AA9B-96925C6D5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7286" y="5860547"/>
            <a:ext cx="571758" cy="358116"/>
          </a:xfrm>
          <a:prstGeom prst="rect">
            <a:avLst/>
          </a:prstGeom>
        </p:spPr>
      </p:pic>
      <p:pic>
        <p:nvPicPr>
          <p:cNvPr id="31" name="Picture 30">
            <a:extLst>
              <a:ext uri="{FF2B5EF4-FFF2-40B4-BE49-F238E27FC236}">
                <a16:creationId xmlns:a16="http://schemas.microsoft.com/office/drawing/2014/main" id="{9834CDD1-8913-4568-AAA5-7362CE09A1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6245" y="4405489"/>
            <a:ext cx="703627" cy="548847"/>
          </a:xfrm>
          <a:prstGeom prst="rect">
            <a:avLst/>
          </a:prstGeom>
        </p:spPr>
      </p:pic>
      <p:sp>
        <p:nvSpPr>
          <p:cNvPr id="32" name="Freeform 50">
            <a:extLst>
              <a:ext uri="{FF2B5EF4-FFF2-40B4-BE49-F238E27FC236}">
                <a16:creationId xmlns:a16="http://schemas.microsoft.com/office/drawing/2014/main" id="{FE992447-1121-435B-AC2D-3A68F0D2C049}"/>
              </a:ext>
            </a:extLst>
          </p:cNvPr>
          <p:cNvSpPr/>
          <p:nvPr/>
        </p:nvSpPr>
        <p:spPr>
          <a:xfrm>
            <a:off x="5979016" y="4972940"/>
            <a:ext cx="1087130" cy="750846"/>
          </a:xfrm>
          <a:custGeom>
            <a:avLst/>
            <a:gdLst>
              <a:gd name="connsiteX0" fmla="*/ 0 w 1069145"/>
              <a:gd name="connsiteY0" fmla="*/ 0 h 752661"/>
              <a:gd name="connsiteX1" fmla="*/ 147711 w 1069145"/>
              <a:gd name="connsiteY1" fmla="*/ 91440 h 752661"/>
              <a:gd name="connsiteX2" fmla="*/ 196948 w 1069145"/>
              <a:gd name="connsiteY2" fmla="*/ 119575 h 752661"/>
              <a:gd name="connsiteX3" fmla="*/ 225083 w 1069145"/>
              <a:gd name="connsiteY3" fmla="*/ 140676 h 752661"/>
              <a:gd name="connsiteX4" fmla="*/ 288388 w 1069145"/>
              <a:gd name="connsiteY4" fmla="*/ 168812 h 752661"/>
              <a:gd name="connsiteX5" fmla="*/ 309489 w 1069145"/>
              <a:gd name="connsiteY5" fmla="*/ 182880 h 752661"/>
              <a:gd name="connsiteX6" fmla="*/ 393896 w 1069145"/>
              <a:gd name="connsiteY6" fmla="*/ 246184 h 752661"/>
              <a:gd name="connsiteX7" fmla="*/ 429065 w 1069145"/>
              <a:gd name="connsiteY7" fmla="*/ 267286 h 752661"/>
              <a:gd name="connsiteX8" fmla="*/ 457200 w 1069145"/>
              <a:gd name="connsiteY8" fmla="*/ 288387 h 752661"/>
              <a:gd name="connsiteX9" fmla="*/ 527539 w 1069145"/>
              <a:gd name="connsiteY9" fmla="*/ 323556 h 752661"/>
              <a:gd name="connsiteX10" fmla="*/ 569742 w 1069145"/>
              <a:gd name="connsiteY10" fmla="*/ 351692 h 752661"/>
              <a:gd name="connsiteX11" fmla="*/ 541606 w 1069145"/>
              <a:gd name="connsiteY11" fmla="*/ 393895 h 752661"/>
              <a:gd name="connsiteX12" fmla="*/ 506437 w 1069145"/>
              <a:gd name="connsiteY12" fmla="*/ 436098 h 752661"/>
              <a:gd name="connsiteX13" fmla="*/ 464234 w 1069145"/>
              <a:gd name="connsiteY13" fmla="*/ 464233 h 752661"/>
              <a:gd name="connsiteX14" fmla="*/ 443132 w 1069145"/>
              <a:gd name="connsiteY14" fmla="*/ 478301 h 752661"/>
              <a:gd name="connsiteX15" fmla="*/ 422031 w 1069145"/>
              <a:gd name="connsiteY15" fmla="*/ 492369 h 752661"/>
              <a:gd name="connsiteX16" fmla="*/ 555674 w 1069145"/>
              <a:gd name="connsiteY16" fmla="*/ 513470 h 752661"/>
              <a:gd name="connsiteX17" fmla="*/ 590843 w 1069145"/>
              <a:gd name="connsiteY17" fmla="*/ 520504 h 752661"/>
              <a:gd name="connsiteX18" fmla="*/ 611945 w 1069145"/>
              <a:gd name="connsiteY18" fmla="*/ 527538 h 752661"/>
              <a:gd name="connsiteX19" fmla="*/ 661182 w 1069145"/>
              <a:gd name="connsiteY19" fmla="*/ 541606 h 752661"/>
              <a:gd name="connsiteX20" fmla="*/ 780757 w 1069145"/>
              <a:gd name="connsiteY20" fmla="*/ 569741 h 752661"/>
              <a:gd name="connsiteX21" fmla="*/ 815926 w 1069145"/>
              <a:gd name="connsiteY21" fmla="*/ 590843 h 752661"/>
              <a:gd name="connsiteX22" fmla="*/ 928468 w 1069145"/>
              <a:gd name="connsiteY22" fmla="*/ 640080 h 752661"/>
              <a:gd name="connsiteX23" fmla="*/ 1005840 w 1069145"/>
              <a:gd name="connsiteY23" fmla="*/ 689316 h 752661"/>
              <a:gd name="connsiteX24" fmla="*/ 1048043 w 1069145"/>
              <a:gd name="connsiteY24" fmla="*/ 731520 h 752661"/>
              <a:gd name="connsiteX25" fmla="*/ 1069145 w 1069145"/>
              <a:gd name="connsiteY25" fmla="*/ 752621 h 752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69145" h="752661">
                <a:moveTo>
                  <a:pt x="0" y="0"/>
                </a:moveTo>
                <a:cubicBezTo>
                  <a:pt x="86264" y="57509"/>
                  <a:pt x="46719" y="32971"/>
                  <a:pt x="147711" y="91440"/>
                </a:cubicBezTo>
                <a:cubicBezTo>
                  <a:pt x="164070" y="100911"/>
                  <a:pt x="181826" y="108233"/>
                  <a:pt x="196948" y="119575"/>
                </a:cubicBezTo>
                <a:cubicBezTo>
                  <a:pt x="206326" y="126609"/>
                  <a:pt x="215031" y="134645"/>
                  <a:pt x="225083" y="140676"/>
                </a:cubicBezTo>
                <a:cubicBezTo>
                  <a:pt x="255607" y="158990"/>
                  <a:pt x="260997" y="159682"/>
                  <a:pt x="288388" y="168812"/>
                </a:cubicBezTo>
                <a:cubicBezTo>
                  <a:pt x="295422" y="173501"/>
                  <a:pt x="302672" y="177881"/>
                  <a:pt x="309489" y="182880"/>
                </a:cubicBezTo>
                <a:cubicBezTo>
                  <a:pt x="337850" y="203678"/>
                  <a:pt x="363739" y="228089"/>
                  <a:pt x="393896" y="246184"/>
                </a:cubicBezTo>
                <a:cubicBezTo>
                  <a:pt x="405619" y="253218"/>
                  <a:pt x="417690" y="259702"/>
                  <a:pt x="429065" y="267286"/>
                </a:cubicBezTo>
                <a:cubicBezTo>
                  <a:pt x="438819" y="273789"/>
                  <a:pt x="447310" y="282093"/>
                  <a:pt x="457200" y="288387"/>
                </a:cubicBezTo>
                <a:cubicBezTo>
                  <a:pt x="500948" y="316227"/>
                  <a:pt x="493182" y="312105"/>
                  <a:pt x="527539" y="323556"/>
                </a:cubicBezTo>
                <a:cubicBezTo>
                  <a:pt x="541607" y="332935"/>
                  <a:pt x="575089" y="335652"/>
                  <a:pt x="569742" y="351692"/>
                </a:cubicBezTo>
                <a:cubicBezTo>
                  <a:pt x="557380" y="388776"/>
                  <a:pt x="570878" y="358768"/>
                  <a:pt x="541606" y="393895"/>
                </a:cubicBezTo>
                <a:cubicBezTo>
                  <a:pt x="520216" y="419563"/>
                  <a:pt x="535641" y="413384"/>
                  <a:pt x="506437" y="436098"/>
                </a:cubicBezTo>
                <a:cubicBezTo>
                  <a:pt x="493091" y="446478"/>
                  <a:pt x="478302" y="454855"/>
                  <a:pt x="464234" y="464233"/>
                </a:cubicBezTo>
                <a:lnTo>
                  <a:pt x="443132" y="478301"/>
                </a:lnTo>
                <a:lnTo>
                  <a:pt x="422031" y="492369"/>
                </a:lnTo>
                <a:cubicBezTo>
                  <a:pt x="489814" y="509315"/>
                  <a:pt x="421401" y="493330"/>
                  <a:pt x="555674" y="513470"/>
                </a:cubicBezTo>
                <a:cubicBezTo>
                  <a:pt x="567497" y="515243"/>
                  <a:pt x="579245" y="517604"/>
                  <a:pt x="590843" y="520504"/>
                </a:cubicBezTo>
                <a:cubicBezTo>
                  <a:pt x="598036" y="522302"/>
                  <a:pt x="604843" y="525407"/>
                  <a:pt x="611945" y="527538"/>
                </a:cubicBezTo>
                <a:cubicBezTo>
                  <a:pt x="628294" y="532443"/>
                  <a:pt x="644623" y="537466"/>
                  <a:pt x="661182" y="541606"/>
                </a:cubicBezTo>
                <a:cubicBezTo>
                  <a:pt x="700906" y="551537"/>
                  <a:pt x="780757" y="569741"/>
                  <a:pt x="780757" y="569741"/>
                </a:cubicBezTo>
                <a:cubicBezTo>
                  <a:pt x="792480" y="576775"/>
                  <a:pt x="803583" y="584965"/>
                  <a:pt x="815926" y="590843"/>
                </a:cubicBezTo>
                <a:cubicBezTo>
                  <a:pt x="852895" y="608448"/>
                  <a:pt x="892117" y="621231"/>
                  <a:pt x="928468" y="640080"/>
                </a:cubicBezTo>
                <a:cubicBezTo>
                  <a:pt x="955607" y="654152"/>
                  <a:pt x="984224" y="667700"/>
                  <a:pt x="1005840" y="689316"/>
                </a:cubicBezTo>
                <a:cubicBezTo>
                  <a:pt x="1019908" y="703384"/>
                  <a:pt x="1037007" y="714967"/>
                  <a:pt x="1048043" y="731520"/>
                </a:cubicBezTo>
                <a:cubicBezTo>
                  <a:pt x="1063412" y="754572"/>
                  <a:pt x="1053657" y="752621"/>
                  <a:pt x="1069145" y="752621"/>
                </a:cubicBezTo>
              </a:path>
            </a:pathLst>
          </a:cu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04744B25-840C-4E1A-B422-8591A17C16B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5970586" y="5814416"/>
            <a:ext cx="856675" cy="451054"/>
          </a:xfrm>
          <a:prstGeom prst="rect">
            <a:avLst/>
          </a:prstGeom>
        </p:spPr>
      </p:pic>
      <p:cxnSp>
        <p:nvCxnSpPr>
          <p:cNvPr id="34" name="Straight Arrow Connector 33">
            <a:extLst>
              <a:ext uri="{FF2B5EF4-FFF2-40B4-BE49-F238E27FC236}">
                <a16:creationId xmlns:a16="http://schemas.microsoft.com/office/drawing/2014/main" id="{393A1F78-9CF3-4D27-A644-7E4993AF297E}"/>
              </a:ext>
            </a:extLst>
          </p:cNvPr>
          <p:cNvCxnSpPr>
            <a:cxnSpLocks/>
          </p:cNvCxnSpPr>
          <p:nvPr/>
        </p:nvCxnSpPr>
        <p:spPr>
          <a:xfrm flipV="1">
            <a:off x="6273926" y="4984160"/>
            <a:ext cx="553335" cy="7383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C52908AE-3CCD-4D28-BA73-A1F8A26EA0C5}"/>
              </a:ext>
            </a:extLst>
          </p:cNvPr>
          <p:cNvCxnSpPr>
            <a:cxnSpLocks/>
          </p:cNvCxnSpPr>
          <p:nvPr/>
        </p:nvCxnSpPr>
        <p:spPr>
          <a:xfrm flipH="1" flipV="1">
            <a:off x="6969282" y="4984571"/>
            <a:ext cx="591037" cy="84158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695E1D27-A8C4-49CC-AEE0-DB9D8A647273}"/>
              </a:ext>
            </a:extLst>
          </p:cNvPr>
          <p:cNvCxnSpPr>
            <a:cxnSpLocks/>
          </p:cNvCxnSpPr>
          <p:nvPr/>
        </p:nvCxnSpPr>
        <p:spPr>
          <a:xfrm flipH="1" flipV="1">
            <a:off x="7215897" y="4989905"/>
            <a:ext cx="1454904" cy="777042"/>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42C5D859-EA8A-46E1-8338-1802FB0B23CC}"/>
              </a:ext>
            </a:extLst>
          </p:cNvPr>
          <p:cNvSpPr txBox="1"/>
          <p:nvPr/>
        </p:nvSpPr>
        <p:spPr>
          <a:xfrm flipH="1">
            <a:off x="7462113" y="4560486"/>
            <a:ext cx="1902012" cy="369332"/>
          </a:xfrm>
          <a:prstGeom prst="rect">
            <a:avLst/>
          </a:prstGeom>
          <a:noFill/>
        </p:spPr>
        <p:txBody>
          <a:bodyPr vert="horz" wrap="square" lIns="0" tIns="0" rIns="0" bIns="0" rtlCol="0">
            <a:spAutoFit/>
          </a:bodyPr>
          <a:lstStyle/>
          <a:p>
            <a:pPr algn="ctr"/>
            <a:r>
              <a:rPr lang="en-US" dirty="0">
                <a:solidFill>
                  <a:srgbClr val="C00000"/>
                </a:solidFill>
              </a:rPr>
              <a:t>Sensing Initiator</a:t>
            </a:r>
          </a:p>
          <a:p>
            <a:pPr algn="ctr"/>
            <a:r>
              <a:rPr lang="en-US" dirty="0">
                <a:solidFill>
                  <a:srgbClr val="C00000"/>
                </a:solidFill>
              </a:rPr>
              <a:t>Sensing Transmitter</a:t>
            </a:r>
          </a:p>
        </p:txBody>
      </p:sp>
      <p:cxnSp>
        <p:nvCxnSpPr>
          <p:cNvPr id="38" name="Straight Arrow Connector 37">
            <a:extLst>
              <a:ext uri="{FF2B5EF4-FFF2-40B4-BE49-F238E27FC236}">
                <a16:creationId xmlns:a16="http://schemas.microsoft.com/office/drawing/2014/main" id="{326EA0F2-4370-4C0E-B6C9-0975C504876E}"/>
              </a:ext>
            </a:extLst>
          </p:cNvPr>
          <p:cNvCxnSpPr>
            <a:cxnSpLocks/>
          </p:cNvCxnSpPr>
          <p:nvPr/>
        </p:nvCxnSpPr>
        <p:spPr>
          <a:xfrm flipV="1">
            <a:off x="5299079" y="4912216"/>
            <a:ext cx="1369010" cy="730089"/>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26464296-2C8A-4E68-864F-78E898F82DD0}"/>
              </a:ext>
            </a:extLst>
          </p:cNvPr>
          <p:cNvSpPr txBox="1"/>
          <p:nvPr/>
        </p:nvSpPr>
        <p:spPr>
          <a:xfrm flipH="1">
            <a:off x="5551649" y="5421618"/>
            <a:ext cx="2941769" cy="369332"/>
          </a:xfrm>
          <a:prstGeom prst="rect">
            <a:avLst/>
          </a:prstGeom>
          <a:noFill/>
        </p:spPr>
        <p:txBody>
          <a:bodyPr vert="horz" wrap="square" lIns="0" tIns="0" rIns="0" bIns="0" rtlCol="0">
            <a:spAutoFit/>
          </a:bodyPr>
          <a:lstStyle/>
          <a:p>
            <a:pPr algn="ctr"/>
            <a:r>
              <a:rPr lang="en-US" dirty="0">
                <a:solidFill>
                  <a:srgbClr val="C00000"/>
                </a:solidFill>
              </a:rPr>
              <a:t>Sensing Responders</a:t>
            </a:r>
          </a:p>
          <a:p>
            <a:pPr algn="ctr"/>
            <a:r>
              <a:rPr lang="en-US" dirty="0">
                <a:solidFill>
                  <a:srgbClr val="C00000"/>
                </a:solidFill>
              </a:rPr>
              <a:t>Sensing Receivers</a:t>
            </a:r>
          </a:p>
        </p:txBody>
      </p:sp>
      <p:sp>
        <p:nvSpPr>
          <p:cNvPr id="40" name="TextBox 39">
            <a:extLst>
              <a:ext uri="{FF2B5EF4-FFF2-40B4-BE49-F238E27FC236}">
                <a16:creationId xmlns:a16="http://schemas.microsoft.com/office/drawing/2014/main" id="{D1D7EAE3-0236-4B38-912C-B1CA7E6DA05E}"/>
              </a:ext>
            </a:extLst>
          </p:cNvPr>
          <p:cNvSpPr txBox="1"/>
          <p:nvPr/>
        </p:nvSpPr>
        <p:spPr>
          <a:xfrm flipH="1">
            <a:off x="7301703" y="47542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41" name="TextBox 40">
            <a:extLst>
              <a:ext uri="{FF2B5EF4-FFF2-40B4-BE49-F238E27FC236}">
                <a16:creationId xmlns:a16="http://schemas.microsoft.com/office/drawing/2014/main" id="{C136088E-0446-42FB-9988-A9DC1CB79BFC}"/>
              </a:ext>
            </a:extLst>
          </p:cNvPr>
          <p:cNvSpPr txBox="1"/>
          <p:nvPr/>
        </p:nvSpPr>
        <p:spPr>
          <a:xfrm flipH="1">
            <a:off x="4932040" y="6297008"/>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42" name="TextBox 41">
            <a:extLst>
              <a:ext uri="{FF2B5EF4-FFF2-40B4-BE49-F238E27FC236}">
                <a16:creationId xmlns:a16="http://schemas.microsoft.com/office/drawing/2014/main" id="{79EAC0D0-791A-49B6-833F-EC4C76B8A4F2}"/>
              </a:ext>
            </a:extLst>
          </p:cNvPr>
          <p:cNvSpPr txBox="1"/>
          <p:nvPr/>
        </p:nvSpPr>
        <p:spPr>
          <a:xfrm flipH="1">
            <a:off x="6020550" y="6299431"/>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43" name="TextBox 42">
            <a:extLst>
              <a:ext uri="{FF2B5EF4-FFF2-40B4-BE49-F238E27FC236}">
                <a16:creationId xmlns:a16="http://schemas.microsoft.com/office/drawing/2014/main" id="{0CC7FD60-BABC-45FD-ACD8-7B5FA667BCCE}"/>
              </a:ext>
            </a:extLst>
          </p:cNvPr>
          <p:cNvSpPr txBox="1"/>
          <p:nvPr/>
        </p:nvSpPr>
        <p:spPr>
          <a:xfrm flipH="1">
            <a:off x="7308092" y="6301464"/>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4" name="TextBox 43">
            <a:extLst>
              <a:ext uri="{FF2B5EF4-FFF2-40B4-BE49-F238E27FC236}">
                <a16:creationId xmlns:a16="http://schemas.microsoft.com/office/drawing/2014/main" id="{669A8083-08A4-462F-8479-FA087B500F09}"/>
              </a:ext>
            </a:extLst>
          </p:cNvPr>
          <p:cNvSpPr txBox="1"/>
          <p:nvPr/>
        </p:nvSpPr>
        <p:spPr>
          <a:xfrm flipH="1">
            <a:off x="8547286" y="6301464"/>
            <a:ext cx="734078" cy="184666"/>
          </a:xfrm>
          <a:prstGeom prst="rect">
            <a:avLst/>
          </a:prstGeom>
          <a:noFill/>
        </p:spPr>
        <p:txBody>
          <a:bodyPr vert="horz" wrap="square" lIns="0" tIns="0" rIns="0" bIns="0" rtlCol="0">
            <a:spAutoFit/>
          </a:bodyPr>
          <a:lstStyle/>
          <a:p>
            <a:pPr algn="ctr"/>
            <a:r>
              <a:rPr lang="en-US" dirty="0">
                <a:solidFill>
                  <a:srgbClr val="00B0F0"/>
                </a:solidFill>
              </a:rPr>
              <a:t>STA4</a:t>
            </a:r>
          </a:p>
        </p:txBody>
      </p:sp>
    </p:spTree>
    <p:extLst>
      <p:ext uri="{BB962C8B-B14F-4D97-AF65-F5344CB8AC3E}">
        <p14:creationId xmlns:p14="http://schemas.microsoft.com/office/powerpoint/2010/main" val="320653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CE0C-881A-40BF-8FEE-DBD0FCBAB62C}"/>
              </a:ext>
            </a:extLst>
          </p:cNvPr>
          <p:cNvSpPr>
            <a:spLocks noGrp="1"/>
          </p:cNvSpPr>
          <p:nvPr>
            <p:ph type="title"/>
          </p:nvPr>
        </p:nvSpPr>
        <p:spPr/>
        <p:txBody>
          <a:bodyPr/>
          <a:lstStyle/>
          <a:p>
            <a:r>
              <a:rPr lang="en-US" dirty="0"/>
              <a:t>Proposal: A unified sensing measurement flow for AP initiator scenarios</a:t>
            </a:r>
          </a:p>
        </p:txBody>
      </p:sp>
      <p:sp>
        <p:nvSpPr>
          <p:cNvPr id="4" name="Date Placeholder 3">
            <a:extLst>
              <a:ext uri="{FF2B5EF4-FFF2-40B4-BE49-F238E27FC236}">
                <a16:creationId xmlns:a16="http://schemas.microsoft.com/office/drawing/2014/main" id="{2711F740-4FAA-4F7D-A975-63D982C4F1B3}"/>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8E1F41B-F5B4-42F6-A591-C9F8B53CC43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E442512-E6ED-4052-8A63-9D73456562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79623D10-D881-4274-A1AC-6B6ED0855FBF}"/>
              </a:ext>
            </a:extLst>
          </p:cNvPr>
          <p:cNvCxnSpPr>
            <a:cxnSpLocks/>
          </p:cNvCxnSpPr>
          <p:nvPr/>
        </p:nvCxnSpPr>
        <p:spPr bwMode="auto">
          <a:xfrm flipV="1">
            <a:off x="822062" y="2634740"/>
            <a:ext cx="8348305" cy="218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6C3875AB-FE50-41B2-ADC6-7BB5F3D8DB6C}"/>
              </a:ext>
            </a:extLst>
          </p:cNvPr>
          <p:cNvCxnSpPr>
            <a:cxnSpLocks/>
          </p:cNvCxnSpPr>
          <p:nvPr/>
        </p:nvCxnSpPr>
        <p:spPr bwMode="auto">
          <a:xfrm>
            <a:off x="822062" y="3099448"/>
            <a:ext cx="8333948" cy="292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CE94B66C-D1C8-4C00-9863-83A8DCED8EFA}"/>
              </a:ext>
            </a:extLst>
          </p:cNvPr>
          <p:cNvCxnSpPr>
            <a:cxnSpLocks/>
          </p:cNvCxnSpPr>
          <p:nvPr/>
        </p:nvCxnSpPr>
        <p:spPr bwMode="auto">
          <a:xfrm>
            <a:off x="1013584" y="3571347"/>
            <a:ext cx="8142426" cy="83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id="{2967EC92-AB62-4361-9AF8-79D66FFD030B}"/>
              </a:ext>
            </a:extLst>
          </p:cNvPr>
          <p:cNvSpPr/>
          <p:nvPr/>
        </p:nvSpPr>
        <p:spPr bwMode="auto">
          <a:xfrm>
            <a:off x="1265565" y="2287851"/>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STA1-5</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5CE288D3-653A-49A8-8E9E-AE226969EA9A}"/>
              </a:ext>
            </a:extLst>
          </p:cNvPr>
          <p:cNvSpPr/>
          <p:nvPr/>
        </p:nvSpPr>
        <p:spPr bwMode="auto">
          <a:xfrm>
            <a:off x="2707182" y="2872783"/>
            <a:ext cx="635160" cy="22666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12" name="Rectangle 11">
            <a:extLst>
              <a:ext uri="{FF2B5EF4-FFF2-40B4-BE49-F238E27FC236}">
                <a16:creationId xmlns:a16="http://schemas.microsoft.com/office/drawing/2014/main" id="{E11F6E16-F9A0-4412-9A1D-A9DD2080B1D7}"/>
              </a:ext>
            </a:extLst>
          </p:cNvPr>
          <p:cNvSpPr/>
          <p:nvPr/>
        </p:nvSpPr>
        <p:spPr bwMode="auto">
          <a:xfrm>
            <a:off x="2694270" y="3357488"/>
            <a:ext cx="648072" cy="21602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3" name="Rectangle 12">
            <a:extLst>
              <a:ext uri="{FF2B5EF4-FFF2-40B4-BE49-F238E27FC236}">
                <a16:creationId xmlns:a16="http://schemas.microsoft.com/office/drawing/2014/main" id="{343AA6A7-3B0F-4575-AC75-BC2A5489B790}"/>
              </a:ext>
            </a:extLst>
          </p:cNvPr>
          <p:cNvSpPr/>
          <p:nvPr/>
        </p:nvSpPr>
        <p:spPr bwMode="auto">
          <a:xfrm>
            <a:off x="1182101" y="1916842"/>
            <a:ext cx="2231185"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14432DBC-A719-4499-B9BD-330778454642}"/>
              </a:ext>
            </a:extLst>
          </p:cNvPr>
          <p:cNvSpPr/>
          <p:nvPr/>
        </p:nvSpPr>
        <p:spPr bwMode="auto">
          <a:xfrm>
            <a:off x="3504987" y="1916840"/>
            <a:ext cx="235824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77F1F92-78BA-4BD7-AA78-CF67937236AD}"/>
              </a:ext>
            </a:extLst>
          </p:cNvPr>
          <p:cNvSpPr/>
          <p:nvPr/>
        </p:nvSpPr>
        <p:spPr bwMode="auto">
          <a:xfrm>
            <a:off x="3852523" y="2255394"/>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 to STA1-2</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A532756A-F0E4-47D3-8F23-4B8DBBDAE0C4}"/>
              </a:ext>
            </a:extLst>
          </p:cNvPr>
          <p:cNvSpPr/>
          <p:nvPr/>
        </p:nvSpPr>
        <p:spPr bwMode="auto">
          <a:xfrm>
            <a:off x="5287178" y="2875258"/>
            <a:ext cx="576050" cy="245259"/>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17" name="TextBox 16">
            <a:extLst>
              <a:ext uri="{FF2B5EF4-FFF2-40B4-BE49-F238E27FC236}">
                <a16:creationId xmlns:a16="http://schemas.microsoft.com/office/drawing/2014/main" id="{34B34570-A360-499B-A7AA-FA99933CA796}"/>
              </a:ext>
            </a:extLst>
          </p:cNvPr>
          <p:cNvSpPr txBox="1"/>
          <p:nvPr/>
        </p:nvSpPr>
        <p:spPr>
          <a:xfrm>
            <a:off x="1941295" y="1844118"/>
            <a:ext cx="779381" cy="338554"/>
          </a:xfrm>
          <a:prstGeom prst="rect">
            <a:avLst/>
          </a:prstGeom>
          <a:noFill/>
        </p:spPr>
        <p:txBody>
          <a:bodyPr wrap="none" rtlCol="0">
            <a:spAutoFit/>
          </a:bodyPr>
          <a:lstStyle/>
          <a:p>
            <a:r>
              <a:rPr lang="en-US" sz="1600" dirty="0"/>
              <a:t>Polling</a:t>
            </a:r>
          </a:p>
        </p:txBody>
      </p:sp>
      <p:sp>
        <p:nvSpPr>
          <p:cNvPr id="18" name="TextBox 17">
            <a:extLst>
              <a:ext uri="{FF2B5EF4-FFF2-40B4-BE49-F238E27FC236}">
                <a16:creationId xmlns:a16="http://schemas.microsoft.com/office/drawing/2014/main" id="{A9677559-FF46-47D0-96AA-98865FF34DF4}"/>
              </a:ext>
            </a:extLst>
          </p:cNvPr>
          <p:cNvSpPr txBox="1"/>
          <p:nvPr/>
        </p:nvSpPr>
        <p:spPr>
          <a:xfrm>
            <a:off x="3716903" y="1830215"/>
            <a:ext cx="1922706" cy="338554"/>
          </a:xfrm>
          <a:prstGeom prst="rect">
            <a:avLst/>
          </a:prstGeom>
          <a:noFill/>
        </p:spPr>
        <p:txBody>
          <a:bodyPr wrap="none" rtlCol="0">
            <a:spAutoFit/>
          </a:bodyPr>
          <a:lstStyle/>
          <a:p>
            <a:r>
              <a:rPr lang="en-US" sz="1600" dirty="0"/>
              <a:t>UL sensing sounding</a:t>
            </a:r>
          </a:p>
        </p:txBody>
      </p:sp>
      <p:sp>
        <p:nvSpPr>
          <p:cNvPr id="19" name="TextBox 18">
            <a:extLst>
              <a:ext uri="{FF2B5EF4-FFF2-40B4-BE49-F238E27FC236}">
                <a16:creationId xmlns:a16="http://schemas.microsoft.com/office/drawing/2014/main" id="{4C55274B-F1D7-4072-8CCB-B530D2C81703}"/>
              </a:ext>
            </a:extLst>
          </p:cNvPr>
          <p:cNvSpPr txBox="1"/>
          <p:nvPr/>
        </p:nvSpPr>
        <p:spPr>
          <a:xfrm>
            <a:off x="-50767" y="5239012"/>
            <a:ext cx="3193503"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Polling should always be here to check the availability </a:t>
            </a:r>
          </a:p>
          <a:p>
            <a:r>
              <a:rPr lang="en-US" sz="1000" dirty="0"/>
              <a:t>of responder STAs before performing the actual sensing </a:t>
            </a:r>
          </a:p>
          <a:p>
            <a:r>
              <a:rPr lang="en-US" sz="1000" dirty="0"/>
              <a:t>measurement.</a:t>
            </a:r>
          </a:p>
          <a:p>
            <a:pPr marL="171450" indent="-171450">
              <a:buFont typeface="Arial" panose="020B0604020202020204" pitchFamily="34" charset="0"/>
              <a:buChar char="•"/>
            </a:pPr>
            <a:r>
              <a:rPr lang="en-US" sz="1000" dirty="0"/>
              <a:t>Here STA1-4 respond with CTS-to-self to confirm </a:t>
            </a:r>
          </a:p>
          <a:p>
            <a:r>
              <a:rPr lang="en-US" sz="1000" dirty="0"/>
              <a:t>they will participate in upcoming sensing sounding. </a:t>
            </a:r>
          </a:p>
          <a:p>
            <a:r>
              <a:rPr lang="en-US" sz="1000" dirty="0"/>
              <a:t>STA5 does not send CTS-to-self back, so AP will not </a:t>
            </a:r>
          </a:p>
          <a:p>
            <a:r>
              <a:rPr lang="en-US" sz="1000" dirty="0"/>
              <a:t>include STA5 in upcoming sensing sounding.</a:t>
            </a:r>
          </a:p>
        </p:txBody>
      </p:sp>
      <p:sp>
        <p:nvSpPr>
          <p:cNvPr id="20" name="TextBox 19">
            <a:extLst>
              <a:ext uri="{FF2B5EF4-FFF2-40B4-BE49-F238E27FC236}">
                <a16:creationId xmlns:a16="http://schemas.microsoft.com/office/drawing/2014/main" id="{FC956C99-B651-4364-A4D0-B8262571FEF0}"/>
              </a:ext>
            </a:extLst>
          </p:cNvPr>
          <p:cNvSpPr txBox="1"/>
          <p:nvPr/>
        </p:nvSpPr>
        <p:spPr>
          <a:xfrm>
            <a:off x="2927227" y="5243818"/>
            <a:ext cx="2678938" cy="1169551"/>
          </a:xfrm>
          <a:prstGeom prst="rect">
            <a:avLst/>
          </a:prstGeom>
          <a:noFill/>
        </p:spPr>
        <p:txBody>
          <a:bodyPr wrap="none" rtlCol="0">
            <a:spAutoFit/>
          </a:bodyPr>
          <a:lstStyle/>
          <a:p>
            <a:pPr marL="171450" indent="-171450">
              <a:buFont typeface="Arial" panose="020B0604020202020204" pitchFamily="34" charset="0"/>
              <a:buChar char="•"/>
            </a:pPr>
            <a:r>
              <a:rPr lang="en-US" sz="1000" dirty="0"/>
              <a:t>UL sensing sounding is optionally present, </a:t>
            </a:r>
          </a:p>
          <a:p>
            <a:r>
              <a:rPr lang="en-US" sz="1000" dirty="0"/>
              <a:t>conditioned on at least one sensing transmitter </a:t>
            </a:r>
          </a:p>
          <a:p>
            <a:r>
              <a:rPr lang="en-US" sz="1000" dirty="0"/>
              <a:t>responds in the polling.</a:t>
            </a:r>
          </a:p>
          <a:p>
            <a:pPr marL="171450" indent="-171450">
              <a:buFont typeface="Arial" panose="020B0604020202020204" pitchFamily="34" charset="0"/>
              <a:buChar char="•"/>
            </a:pPr>
            <a:r>
              <a:rPr lang="en-US" sz="1000" dirty="0"/>
              <a:t>AP sends a TF to STA1-2 to solicit NDP </a:t>
            </a:r>
          </a:p>
          <a:p>
            <a:r>
              <a:rPr lang="en-US" sz="1000" dirty="0"/>
              <a:t>packet transmission to do UL sensing sounding. </a:t>
            </a:r>
          </a:p>
          <a:p>
            <a:pPr marL="171450" indent="-171450">
              <a:buFont typeface="Arial" panose="020B0604020202020204" pitchFamily="34" charset="0"/>
              <a:buChar char="•"/>
            </a:pPr>
            <a:r>
              <a:rPr lang="en-US" sz="1000" dirty="0"/>
              <a:t>NDP from STA1-2 could be transmitted </a:t>
            </a:r>
          </a:p>
          <a:p>
            <a:r>
              <a:rPr lang="en-US" sz="1000" dirty="0"/>
              <a:t>simultaneously in UL-MIMO/UL-OFDMA. </a:t>
            </a:r>
          </a:p>
        </p:txBody>
      </p:sp>
      <p:sp>
        <p:nvSpPr>
          <p:cNvPr id="21" name="Rectangle 20">
            <a:extLst>
              <a:ext uri="{FF2B5EF4-FFF2-40B4-BE49-F238E27FC236}">
                <a16:creationId xmlns:a16="http://schemas.microsoft.com/office/drawing/2014/main" id="{FA387508-6840-4900-9E52-46104E95B605}"/>
              </a:ext>
            </a:extLst>
          </p:cNvPr>
          <p:cNvSpPr/>
          <p:nvPr/>
        </p:nvSpPr>
        <p:spPr bwMode="auto">
          <a:xfrm>
            <a:off x="5287178" y="3354125"/>
            <a:ext cx="576050" cy="22681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   NDP</a:t>
            </a:r>
          </a:p>
        </p:txBody>
      </p:sp>
      <p:sp>
        <p:nvSpPr>
          <p:cNvPr id="22" name="TextBox 21">
            <a:extLst>
              <a:ext uri="{FF2B5EF4-FFF2-40B4-BE49-F238E27FC236}">
                <a16:creationId xmlns:a16="http://schemas.microsoft.com/office/drawing/2014/main" id="{299974FA-897A-4270-87C2-B5098BA05286}"/>
              </a:ext>
            </a:extLst>
          </p:cNvPr>
          <p:cNvSpPr txBox="1"/>
          <p:nvPr/>
        </p:nvSpPr>
        <p:spPr>
          <a:xfrm>
            <a:off x="729862" y="2371059"/>
            <a:ext cx="380232" cy="276999"/>
          </a:xfrm>
          <a:prstGeom prst="rect">
            <a:avLst/>
          </a:prstGeom>
          <a:noFill/>
        </p:spPr>
        <p:txBody>
          <a:bodyPr wrap="none" rtlCol="0">
            <a:spAutoFit/>
          </a:bodyPr>
          <a:lstStyle/>
          <a:p>
            <a:r>
              <a:rPr lang="en-US" dirty="0">
                <a:solidFill>
                  <a:srgbClr val="00B050"/>
                </a:solidFill>
              </a:rPr>
              <a:t>AP</a:t>
            </a:r>
          </a:p>
        </p:txBody>
      </p:sp>
      <p:sp>
        <p:nvSpPr>
          <p:cNvPr id="23" name="TextBox 22">
            <a:extLst>
              <a:ext uri="{FF2B5EF4-FFF2-40B4-BE49-F238E27FC236}">
                <a16:creationId xmlns:a16="http://schemas.microsoft.com/office/drawing/2014/main" id="{BB55596B-76AE-4281-9132-BF256B7B095F}"/>
              </a:ext>
            </a:extLst>
          </p:cNvPr>
          <p:cNvSpPr txBox="1"/>
          <p:nvPr/>
        </p:nvSpPr>
        <p:spPr>
          <a:xfrm>
            <a:off x="729862" y="2852936"/>
            <a:ext cx="539443" cy="276999"/>
          </a:xfrm>
          <a:prstGeom prst="rect">
            <a:avLst/>
          </a:prstGeom>
          <a:noFill/>
        </p:spPr>
        <p:txBody>
          <a:bodyPr wrap="none" rtlCol="0">
            <a:spAutoFit/>
          </a:bodyPr>
          <a:lstStyle/>
          <a:p>
            <a:r>
              <a:rPr lang="en-US" dirty="0">
                <a:solidFill>
                  <a:srgbClr val="FF0000"/>
                </a:solidFill>
              </a:rPr>
              <a:t>STA1</a:t>
            </a:r>
          </a:p>
        </p:txBody>
      </p:sp>
      <p:sp>
        <p:nvSpPr>
          <p:cNvPr id="24" name="TextBox 23">
            <a:extLst>
              <a:ext uri="{FF2B5EF4-FFF2-40B4-BE49-F238E27FC236}">
                <a16:creationId xmlns:a16="http://schemas.microsoft.com/office/drawing/2014/main" id="{8E80F188-B830-4C92-9224-6A0F3FAC4BD3}"/>
              </a:ext>
            </a:extLst>
          </p:cNvPr>
          <p:cNvSpPr txBox="1"/>
          <p:nvPr/>
        </p:nvSpPr>
        <p:spPr>
          <a:xfrm>
            <a:off x="722282" y="3356992"/>
            <a:ext cx="539443" cy="276999"/>
          </a:xfrm>
          <a:prstGeom prst="rect">
            <a:avLst/>
          </a:prstGeom>
          <a:noFill/>
        </p:spPr>
        <p:txBody>
          <a:bodyPr wrap="none" rtlCol="0">
            <a:spAutoFit/>
          </a:bodyPr>
          <a:lstStyle/>
          <a:p>
            <a:r>
              <a:rPr lang="en-US" dirty="0">
                <a:solidFill>
                  <a:srgbClr val="FF0000"/>
                </a:solidFill>
              </a:rPr>
              <a:t>STA2</a:t>
            </a:r>
          </a:p>
        </p:txBody>
      </p:sp>
      <p:sp>
        <p:nvSpPr>
          <p:cNvPr id="27" name="Rectangle 26">
            <a:extLst>
              <a:ext uri="{FF2B5EF4-FFF2-40B4-BE49-F238E27FC236}">
                <a16:creationId xmlns:a16="http://schemas.microsoft.com/office/drawing/2014/main" id="{538FDF45-0164-4C9F-A97D-3F624A71DEE7}"/>
              </a:ext>
            </a:extLst>
          </p:cNvPr>
          <p:cNvSpPr/>
          <p:nvPr/>
        </p:nvSpPr>
        <p:spPr bwMode="auto">
          <a:xfrm>
            <a:off x="6019748" y="1916840"/>
            <a:ext cx="2170771" cy="32818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6319ACA4-F1A0-4935-B799-B75BBB244F44}"/>
              </a:ext>
            </a:extLst>
          </p:cNvPr>
          <p:cNvSpPr/>
          <p:nvPr/>
        </p:nvSpPr>
        <p:spPr bwMode="auto">
          <a:xfrm>
            <a:off x="6367284" y="2271192"/>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 to STA3-4</a:t>
            </a:r>
            <a:endParaRPr kumimoji="0" lang="en-US" sz="5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2C093C0-3721-4A86-A7A4-6998C2C5336A}"/>
              </a:ext>
            </a:extLst>
          </p:cNvPr>
          <p:cNvSpPr/>
          <p:nvPr/>
        </p:nvSpPr>
        <p:spPr bwMode="auto">
          <a:xfrm>
            <a:off x="7591420" y="2271192"/>
            <a:ext cx="508972"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NDP</a:t>
            </a:r>
            <a:endParaRPr kumimoji="0" lang="en-US" sz="8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27EED86E-ADFD-4C3C-90C1-89F25F32CA12}"/>
              </a:ext>
            </a:extLst>
          </p:cNvPr>
          <p:cNvSpPr txBox="1"/>
          <p:nvPr/>
        </p:nvSpPr>
        <p:spPr>
          <a:xfrm>
            <a:off x="6166845" y="1869343"/>
            <a:ext cx="1922706" cy="338554"/>
          </a:xfrm>
          <a:prstGeom prst="rect">
            <a:avLst/>
          </a:prstGeom>
          <a:noFill/>
        </p:spPr>
        <p:txBody>
          <a:bodyPr wrap="none" rtlCol="0">
            <a:spAutoFit/>
          </a:bodyPr>
          <a:lstStyle/>
          <a:p>
            <a:r>
              <a:rPr lang="en-US" sz="1600" dirty="0"/>
              <a:t>DL sensing sounding</a:t>
            </a:r>
          </a:p>
        </p:txBody>
      </p:sp>
      <p:cxnSp>
        <p:nvCxnSpPr>
          <p:cNvPr id="45" name="Straight Arrow Connector 44">
            <a:extLst>
              <a:ext uri="{FF2B5EF4-FFF2-40B4-BE49-F238E27FC236}">
                <a16:creationId xmlns:a16="http://schemas.microsoft.com/office/drawing/2014/main" id="{79287AFD-DC76-4F3D-A167-323FA7EB351B}"/>
              </a:ext>
            </a:extLst>
          </p:cNvPr>
          <p:cNvCxnSpPr/>
          <p:nvPr/>
        </p:nvCxnSpPr>
        <p:spPr bwMode="auto">
          <a:xfrm>
            <a:off x="2190214"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Straight Arrow Connector 45">
            <a:extLst>
              <a:ext uri="{FF2B5EF4-FFF2-40B4-BE49-F238E27FC236}">
                <a16:creationId xmlns:a16="http://schemas.microsoft.com/office/drawing/2014/main" id="{A0FF2F24-421C-4418-B274-996FB0925311}"/>
              </a:ext>
            </a:extLst>
          </p:cNvPr>
          <p:cNvCxnSpPr/>
          <p:nvPr/>
        </p:nvCxnSpPr>
        <p:spPr bwMode="auto">
          <a:xfrm>
            <a:off x="3356195" y="4678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4D0DD16D-983C-4446-BE4D-6EBC0D301D66}"/>
              </a:ext>
            </a:extLst>
          </p:cNvPr>
          <p:cNvCxnSpPr/>
          <p:nvPr/>
        </p:nvCxnSpPr>
        <p:spPr bwMode="auto">
          <a:xfrm>
            <a:off x="4783122"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36E1AB66-A8DD-4949-89F2-096A0CDB42F5}"/>
              </a:ext>
            </a:extLst>
          </p:cNvPr>
          <p:cNvCxnSpPr/>
          <p:nvPr/>
        </p:nvCxnSpPr>
        <p:spPr bwMode="auto">
          <a:xfrm>
            <a:off x="7039934"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53" name="Straight Arrow Connector 52">
            <a:extLst>
              <a:ext uri="{FF2B5EF4-FFF2-40B4-BE49-F238E27FC236}">
                <a16:creationId xmlns:a16="http://schemas.microsoft.com/office/drawing/2014/main" id="{AE9AC24E-492E-42BA-8CBD-3FBFDBFCED96}"/>
              </a:ext>
            </a:extLst>
          </p:cNvPr>
          <p:cNvCxnSpPr>
            <a:cxnSpLocks/>
          </p:cNvCxnSpPr>
          <p:nvPr/>
        </p:nvCxnSpPr>
        <p:spPr bwMode="auto">
          <a:xfrm flipV="1">
            <a:off x="822062" y="4083740"/>
            <a:ext cx="8312156" cy="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Rectangle 53">
            <a:extLst>
              <a:ext uri="{FF2B5EF4-FFF2-40B4-BE49-F238E27FC236}">
                <a16:creationId xmlns:a16="http://schemas.microsoft.com/office/drawing/2014/main" id="{4D14941A-933D-466D-B190-0B8361426652}"/>
              </a:ext>
            </a:extLst>
          </p:cNvPr>
          <p:cNvSpPr/>
          <p:nvPr/>
        </p:nvSpPr>
        <p:spPr bwMode="auto">
          <a:xfrm>
            <a:off x="2694270" y="3861544"/>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CTS-to-self</a:t>
            </a:r>
          </a:p>
        </p:txBody>
      </p:sp>
      <p:sp>
        <p:nvSpPr>
          <p:cNvPr id="56" name="TextBox 55">
            <a:extLst>
              <a:ext uri="{FF2B5EF4-FFF2-40B4-BE49-F238E27FC236}">
                <a16:creationId xmlns:a16="http://schemas.microsoft.com/office/drawing/2014/main" id="{6F25A2D7-7422-4A03-B010-FEB8649270D9}"/>
              </a:ext>
            </a:extLst>
          </p:cNvPr>
          <p:cNvSpPr txBox="1"/>
          <p:nvPr/>
        </p:nvSpPr>
        <p:spPr>
          <a:xfrm>
            <a:off x="722282" y="3861048"/>
            <a:ext cx="539443" cy="276999"/>
          </a:xfrm>
          <a:prstGeom prst="rect">
            <a:avLst/>
          </a:prstGeom>
          <a:noFill/>
        </p:spPr>
        <p:txBody>
          <a:bodyPr wrap="none" rtlCol="0">
            <a:spAutoFit/>
          </a:bodyPr>
          <a:lstStyle/>
          <a:p>
            <a:r>
              <a:rPr lang="en-US" dirty="0">
                <a:solidFill>
                  <a:srgbClr val="00B0F0"/>
                </a:solidFill>
              </a:rPr>
              <a:t>STA3</a:t>
            </a:r>
          </a:p>
        </p:txBody>
      </p:sp>
      <p:cxnSp>
        <p:nvCxnSpPr>
          <p:cNvPr id="58" name="Straight Arrow Connector 57">
            <a:extLst>
              <a:ext uri="{FF2B5EF4-FFF2-40B4-BE49-F238E27FC236}">
                <a16:creationId xmlns:a16="http://schemas.microsoft.com/office/drawing/2014/main" id="{926B88D9-1313-425B-B838-84F412C0D454}"/>
              </a:ext>
            </a:extLst>
          </p:cNvPr>
          <p:cNvCxnSpPr>
            <a:cxnSpLocks/>
          </p:cNvCxnSpPr>
          <p:nvPr/>
        </p:nvCxnSpPr>
        <p:spPr bwMode="auto">
          <a:xfrm flipV="1">
            <a:off x="826838" y="4510912"/>
            <a:ext cx="8317162" cy="88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9" name="Rectangle 58">
            <a:extLst>
              <a:ext uri="{FF2B5EF4-FFF2-40B4-BE49-F238E27FC236}">
                <a16:creationId xmlns:a16="http://schemas.microsoft.com/office/drawing/2014/main" id="{07B6A034-65D9-4A51-BB0A-3599D062AE0D}"/>
              </a:ext>
            </a:extLst>
          </p:cNvPr>
          <p:cNvSpPr/>
          <p:nvPr/>
        </p:nvSpPr>
        <p:spPr bwMode="auto">
          <a:xfrm>
            <a:off x="2708123" y="430242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61" name="TextBox 60">
            <a:extLst>
              <a:ext uri="{FF2B5EF4-FFF2-40B4-BE49-F238E27FC236}">
                <a16:creationId xmlns:a16="http://schemas.microsoft.com/office/drawing/2014/main" id="{6D8FBB84-A5BD-4C99-AAEC-0DA574071DB7}"/>
              </a:ext>
            </a:extLst>
          </p:cNvPr>
          <p:cNvSpPr txBox="1"/>
          <p:nvPr/>
        </p:nvSpPr>
        <p:spPr>
          <a:xfrm>
            <a:off x="720311" y="4322931"/>
            <a:ext cx="539443" cy="276999"/>
          </a:xfrm>
          <a:prstGeom prst="rect">
            <a:avLst/>
          </a:prstGeom>
          <a:noFill/>
        </p:spPr>
        <p:txBody>
          <a:bodyPr wrap="none" rtlCol="0">
            <a:spAutoFit/>
          </a:bodyPr>
          <a:lstStyle/>
          <a:p>
            <a:r>
              <a:rPr lang="en-US" dirty="0">
                <a:solidFill>
                  <a:srgbClr val="00B0F0"/>
                </a:solidFill>
              </a:rPr>
              <a:t>STA4</a:t>
            </a:r>
          </a:p>
        </p:txBody>
      </p:sp>
      <p:cxnSp>
        <p:nvCxnSpPr>
          <p:cNvPr id="64" name="Straight Arrow Connector 63">
            <a:extLst>
              <a:ext uri="{FF2B5EF4-FFF2-40B4-BE49-F238E27FC236}">
                <a16:creationId xmlns:a16="http://schemas.microsoft.com/office/drawing/2014/main" id="{BCAB06C0-B7CA-420F-8321-9A2986CB095A}"/>
              </a:ext>
            </a:extLst>
          </p:cNvPr>
          <p:cNvCxnSpPr>
            <a:cxnSpLocks/>
          </p:cNvCxnSpPr>
          <p:nvPr/>
        </p:nvCxnSpPr>
        <p:spPr bwMode="auto">
          <a:xfrm>
            <a:off x="826838" y="5024313"/>
            <a:ext cx="830738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TextBox 66">
            <a:extLst>
              <a:ext uri="{FF2B5EF4-FFF2-40B4-BE49-F238E27FC236}">
                <a16:creationId xmlns:a16="http://schemas.microsoft.com/office/drawing/2014/main" id="{0FA995A7-8C70-4BAA-B451-7655DA406BED}"/>
              </a:ext>
            </a:extLst>
          </p:cNvPr>
          <p:cNvSpPr txBox="1"/>
          <p:nvPr/>
        </p:nvSpPr>
        <p:spPr>
          <a:xfrm>
            <a:off x="727058" y="4797152"/>
            <a:ext cx="539443" cy="276999"/>
          </a:xfrm>
          <a:prstGeom prst="rect">
            <a:avLst/>
          </a:prstGeom>
          <a:noFill/>
        </p:spPr>
        <p:txBody>
          <a:bodyPr wrap="none" rtlCol="0">
            <a:spAutoFit/>
          </a:bodyPr>
          <a:lstStyle/>
          <a:p>
            <a:r>
              <a:rPr lang="en-US" dirty="0">
                <a:solidFill>
                  <a:srgbClr val="00B0F0"/>
                </a:solidFill>
              </a:rPr>
              <a:t>STA5</a:t>
            </a:r>
          </a:p>
        </p:txBody>
      </p:sp>
      <p:sp>
        <p:nvSpPr>
          <p:cNvPr id="68" name="TextBox 67">
            <a:extLst>
              <a:ext uri="{FF2B5EF4-FFF2-40B4-BE49-F238E27FC236}">
                <a16:creationId xmlns:a16="http://schemas.microsoft.com/office/drawing/2014/main" id="{7FCF6BBC-7576-4FC9-9317-3622841D776C}"/>
              </a:ext>
            </a:extLst>
          </p:cNvPr>
          <p:cNvSpPr txBox="1"/>
          <p:nvPr/>
        </p:nvSpPr>
        <p:spPr>
          <a:xfrm>
            <a:off x="-50082" y="3028890"/>
            <a:ext cx="833883" cy="400110"/>
          </a:xfrm>
          <a:prstGeom prst="rect">
            <a:avLst/>
          </a:prstGeom>
          <a:noFill/>
        </p:spPr>
        <p:txBody>
          <a:bodyPr wrap="none" rtlCol="0">
            <a:spAutoFit/>
          </a:bodyPr>
          <a:lstStyle/>
          <a:p>
            <a:r>
              <a:rPr lang="en-US" sz="1000" dirty="0">
                <a:solidFill>
                  <a:srgbClr val="FF0000"/>
                </a:solidFill>
              </a:rPr>
              <a:t>Sensing </a:t>
            </a:r>
          </a:p>
          <a:p>
            <a:r>
              <a:rPr lang="en-US" sz="1000" dirty="0">
                <a:solidFill>
                  <a:srgbClr val="FF0000"/>
                </a:solidFill>
              </a:rPr>
              <a:t>Transmitters</a:t>
            </a:r>
            <a:endParaRPr lang="en-US" sz="1100" dirty="0">
              <a:solidFill>
                <a:srgbClr val="FF0000"/>
              </a:solidFill>
            </a:endParaRPr>
          </a:p>
        </p:txBody>
      </p:sp>
      <p:sp>
        <p:nvSpPr>
          <p:cNvPr id="69" name="TextBox 68">
            <a:extLst>
              <a:ext uri="{FF2B5EF4-FFF2-40B4-BE49-F238E27FC236}">
                <a16:creationId xmlns:a16="http://schemas.microsoft.com/office/drawing/2014/main" id="{B43EF43C-C638-4D85-BFDA-F06783DA5627}"/>
              </a:ext>
            </a:extLst>
          </p:cNvPr>
          <p:cNvSpPr txBox="1"/>
          <p:nvPr/>
        </p:nvSpPr>
        <p:spPr>
          <a:xfrm>
            <a:off x="-50767" y="4210376"/>
            <a:ext cx="692818" cy="400110"/>
          </a:xfrm>
          <a:prstGeom prst="rect">
            <a:avLst/>
          </a:prstGeom>
          <a:noFill/>
        </p:spPr>
        <p:txBody>
          <a:bodyPr wrap="none" rtlCol="0">
            <a:spAutoFit/>
          </a:bodyPr>
          <a:lstStyle/>
          <a:p>
            <a:r>
              <a:rPr lang="en-US" sz="1000" dirty="0">
                <a:solidFill>
                  <a:srgbClr val="00B0F0"/>
                </a:solidFill>
              </a:rPr>
              <a:t>Sensing </a:t>
            </a:r>
          </a:p>
          <a:p>
            <a:r>
              <a:rPr lang="en-US" sz="1000" dirty="0">
                <a:solidFill>
                  <a:srgbClr val="00B0F0"/>
                </a:solidFill>
              </a:rPr>
              <a:t>Receivers</a:t>
            </a:r>
            <a:endParaRPr lang="en-US" sz="1100" dirty="0">
              <a:solidFill>
                <a:srgbClr val="00B0F0"/>
              </a:solidFill>
            </a:endParaRPr>
          </a:p>
        </p:txBody>
      </p:sp>
      <p:sp>
        <p:nvSpPr>
          <p:cNvPr id="71" name="Left Brace 70">
            <a:extLst>
              <a:ext uri="{FF2B5EF4-FFF2-40B4-BE49-F238E27FC236}">
                <a16:creationId xmlns:a16="http://schemas.microsoft.com/office/drawing/2014/main" id="{16E1A175-A55C-496A-8AEE-37A98D4EECD4}"/>
              </a:ext>
            </a:extLst>
          </p:cNvPr>
          <p:cNvSpPr/>
          <p:nvPr/>
        </p:nvSpPr>
        <p:spPr bwMode="auto">
          <a:xfrm>
            <a:off x="645760" y="2924944"/>
            <a:ext cx="103473" cy="630976"/>
          </a:xfrm>
          <a:prstGeom prst="lef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Left Brace 71">
            <a:extLst>
              <a:ext uri="{FF2B5EF4-FFF2-40B4-BE49-F238E27FC236}">
                <a16:creationId xmlns:a16="http://schemas.microsoft.com/office/drawing/2014/main" id="{290C0D64-4EE6-411D-ACC6-7E9074EAAD53}"/>
              </a:ext>
            </a:extLst>
          </p:cNvPr>
          <p:cNvSpPr/>
          <p:nvPr/>
        </p:nvSpPr>
        <p:spPr bwMode="auto">
          <a:xfrm>
            <a:off x="618381" y="3971875"/>
            <a:ext cx="130852" cy="1006584"/>
          </a:xfrm>
          <a:prstGeom prst="leftBrace">
            <a:avLst/>
          </a:prstGeom>
          <a:no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3" name="Straight Arrow Connector 72">
            <a:extLst>
              <a:ext uri="{FF2B5EF4-FFF2-40B4-BE49-F238E27FC236}">
                <a16:creationId xmlns:a16="http://schemas.microsoft.com/office/drawing/2014/main" id="{49044C02-3850-42AC-9C8D-C1E9513ABF3B}"/>
              </a:ext>
            </a:extLst>
          </p:cNvPr>
          <p:cNvCxnSpPr/>
          <p:nvPr/>
        </p:nvCxnSpPr>
        <p:spPr bwMode="auto">
          <a:xfrm>
            <a:off x="5803859" y="4675801"/>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4" name="TextBox 73">
            <a:extLst>
              <a:ext uri="{FF2B5EF4-FFF2-40B4-BE49-F238E27FC236}">
                <a16:creationId xmlns:a16="http://schemas.microsoft.com/office/drawing/2014/main" id="{B93904FE-35F2-4814-8CBC-9388B3064B3A}"/>
              </a:ext>
            </a:extLst>
          </p:cNvPr>
          <p:cNvSpPr txBox="1"/>
          <p:nvPr/>
        </p:nvSpPr>
        <p:spPr>
          <a:xfrm>
            <a:off x="2190214" y="4758953"/>
            <a:ext cx="490840" cy="276999"/>
          </a:xfrm>
          <a:prstGeom prst="rect">
            <a:avLst/>
          </a:prstGeom>
          <a:noFill/>
        </p:spPr>
        <p:txBody>
          <a:bodyPr wrap="none" rtlCol="0">
            <a:spAutoFit/>
          </a:bodyPr>
          <a:lstStyle/>
          <a:p>
            <a:r>
              <a:rPr lang="en-US" dirty="0"/>
              <a:t>SIFS</a:t>
            </a:r>
          </a:p>
        </p:txBody>
      </p:sp>
      <p:sp>
        <p:nvSpPr>
          <p:cNvPr id="75" name="TextBox 74">
            <a:extLst>
              <a:ext uri="{FF2B5EF4-FFF2-40B4-BE49-F238E27FC236}">
                <a16:creationId xmlns:a16="http://schemas.microsoft.com/office/drawing/2014/main" id="{7A4D46A2-0CD8-4466-8887-6FDD928864BB}"/>
              </a:ext>
            </a:extLst>
          </p:cNvPr>
          <p:cNvSpPr txBox="1"/>
          <p:nvPr/>
        </p:nvSpPr>
        <p:spPr>
          <a:xfrm>
            <a:off x="3325584" y="4758953"/>
            <a:ext cx="490840" cy="276999"/>
          </a:xfrm>
          <a:prstGeom prst="rect">
            <a:avLst/>
          </a:prstGeom>
          <a:noFill/>
        </p:spPr>
        <p:txBody>
          <a:bodyPr wrap="none" rtlCol="0">
            <a:spAutoFit/>
          </a:bodyPr>
          <a:lstStyle/>
          <a:p>
            <a:r>
              <a:rPr lang="en-US" dirty="0"/>
              <a:t>SIFS</a:t>
            </a:r>
          </a:p>
        </p:txBody>
      </p:sp>
      <p:sp>
        <p:nvSpPr>
          <p:cNvPr id="76" name="TextBox 75">
            <a:extLst>
              <a:ext uri="{FF2B5EF4-FFF2-40B4-BE49-F238E27FC236}">
                <a16:creationId xmlns:a16="http://schemas.microsoft.com/office/drawing/2014/main" id="{A475436B-B05E-4769-A514-7D9949906CBA}"/>
              </a:ext>
            </a:extLst>
          </p:cNvPr>
          <p:cNvSpPr txBox="1"/>
          <p:nvPr/>
        </p:nvSpPr>
        <p:spPr>
          <a:xfrm>
            <a:off x="4783122" y="4752335"/>
            <a:ext cx="490840" cy="276999"/>
          </a:xfrm>
          <a:prstGeom prst="rect">
            <a:avLst/>
          </a:prstGeom>
          <a:noFill/>
        </p:spPr>
        <p:txBody>
          <a:bodyPr wrap="none" rtlCol="0">
            <a:spAutoFit/>
          </a:bodyPr>
          <a:lstStyle/>
          <a:p>
            <a:r>
              <a:rPr lang="en-US" dirty="0"/>
              <a:t>SIFS</a:t>
            </a:r>
          </a:p>
        </p:txBody>
      </p:sp>
      <p:sp>
        <p:nvSpPr>
          <p:cNvPr id="77" name="TextBox 76">
            <a:extLst>
              <a:ext uri="{FF2B5EF4-FFF2-40B4-BE49-F238E27FC236}">
                <a16:creationId xmlns:a16="http://schemas.microsoft.com/office/drawing/2014/main" id="{3E1AA49A-0B61-4A9E-85EE-859316422CAF}"/>
              </a:ext>
            </a:extLst>
          </p:cNvPr>
          <p:cNvSpPr txBox="1"/>
          <p:nvPr/>
        </p:nvSpPr>
        <p:spPr>
          <a:xfrm>
            <a:off x="5815503" y="4752335"/>
            <a:ext cx="490840" cy="276999"/>
          </a:xfrm>
          <a:prstGeom prst="rect">
            <a:avLst/>
          </a:prstGeom>
          <a:noFill/>
        </p:spPr>
        <p:txBody>
          <a:bodyPr wrap="none" rtlCol="0">
            <a:spAutoFit/>
          </a:bodyPr>
          <a:lstStyle/>
          <a:p>
            <a:r>
              <a:rPr lang="en-US" dirty="0"/>
              <a:t>SIFS</a:t>
            </a:r>
          </a:p>
        </p:txBody>
      </p:sp>
      <p:sp>
        <p:nvSpPr>
          <p:cNvPr id="78" name="TextBox 77">
            <a:extLst>
              <a:ext uri="{FF2B5EF4-FFF2-40B4-BE49-F238E27FC236}">
                <a16:creationId xmlns:a16="http://schemas.microsoft.com/office/drawing/2014/main" id="{E136CAB6-542F-4ED0-AEBB-B7CBEEED243A}"/>
              </a:ext>
            </a:extLst>
          </p:cNvPr>
          <p:cNvSpPr txBox="1"/>
          <p:nvPr/>
        </p:nvSpPr>
        <p:spPr>
          <a:xfrm>
            <a:off x="7087204" y="4758953"/>
            <a:ext cx="490840" cy="276999"/>
          </a:xfrm>
          <a:prstGeom prst="rect">
            <a:avLst/>
          </a:prstGeom>
          <a:noFill/>
        </p:spPr>
        <p:txBody>
          <a:bodyPr wrap="none" rtlCol="0">
            <a:spAutoFit/>
          </a:bodyPr>
          <a:lstStyle/>
          <a:p>
            <a:r>
              <a:rPr lang="en-US" dirty="0"/>
              <a:t>SIFS</a:t>
            </a:r>
          </a:p>
        </p:txBody>
      </p:sp>
      <p:sp>
        <p:nvSpPr>
          <p:cNvPr id="79" name="TextBox 78">
            <a:extLst>
              <a:ext uri="{FF2B5EF4-FFF2-40B4-BE49-F238E27FC236}">
                <a16:creationId xmlns:a16="http://schemas.microsoft.com/office/drawing/2014/main" id="{683D1505-BFAC-4606-9C4D-C5AFBDA0503A}"/>
              </a:ext>
            </a:extLst>
          </p:cNvPr>
          <p:cNvSpPr txBox="1"/>
          <p:nvPr/>
        </p:nvSpPr>
        <p:spPr>
          <a:xfrm>
            <a:off x="5419510" y="5249499"/>
            <a:ext cx="2157963" cy="1015663"/>
          </a:xfrm>
          <a:prstGeom prst="rect">
            <a:avLst/>
          </a:prstGeom>
          <a:noFill/>
        </p:spPr>
        <p:txBody>
          <a:bodyPr wrap="none" rtlCol="0">
            <a:spAutoFit/>
          </a:bodyPr>
          <a:lstStyle/>
          <a:p>
            <a:pPr marL="171450" indent="-171450">
              <a:buFont typeface="Arial" panose="020B0604020202020204" pitchFamily="34" charset="0"/>
              <a:buChar char="•"/>
            </a:pPr>
            <a:r>
              <a:rPr lang="en-US" sz="1000" dirty="0"/>
              <a:t>DL sensing sounding is optionally </a:t>
            </a:r>
          </a:p>
          <a:p>
            <a:r>
              <a:rPr lang="en-US" sz="1000" dirty="0"/>
              <a:t>present, conditioned on at least one </a:t>
            </a:r>
          </a:p>
          <a:p>
            <a:r>
              <a:rPr lang="en-US" sz="1000" dirty="0"/>
              <a:t>sensing receiver responds in the </a:t>
            </a:r>
          </a:p>
          <a:p>
            <a:r>
              <a:rPr lang="en-US" sz="1000" dirty="0"/>
              <a:t>polling.</a:t>
            </a:r>
          </a:p>
          <a:p>
            <a:pPr marL="171450" indent="-171450">
              <a:buFont typeface="Arial" panose="020B0604020202020204" pitchFamily="34" charset="0"/>
              <a:buChar char="•"/>
            </a:pPr>
            <a:r>
              <a:rPr lang="en-US" sz="1000" dirty="0"/>
              <a:t>AP sends NDPA+NDP to STA3-4 </a:t>
            </a:r>
          </a:p>
          <a:p>
            <a:r>
              <a:rPr lang="en-US" sz="1000" dirty="0"/>
              <a:t>to perform DL sensing sounding.</a:t>
            </a:r>
          </a:p>
        </p:txBody>
      </p:sp>
      <p:sp>
        <p:nvSpPr>
          <p:cNvPr id="80" name="Rectangle 79">
            <a:extLst>
              <a:ext uri="{FF2B5EF4-FFF2-40B4-BE49-F238E27FC236}">
                <a16:creationId xmlns:a16="http://schemas.microsoft.com/office/drawing/2014/main" id="{59803A35-F4D8-4B0C-9F71-2D970DA6ECA0}"/>
              </a:ext>
            </a:extLst>
          </p:cNvPr>
          <p:cNvSpPr/>
          <p:nvPr/>
        </p:nvSpPr>
        <p:spPr bwMode="auto">
          <a:xfrm>
            <a:off x="7591420" y="3844551"/>
            <a:ext cx="508972" cy="227098"/>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81" name="Rectangle 80">
            <a:extLst>
              <a:ext uri="{FF2B5EF4-FFF2-40B4-BE49-F238E27FC236}">
                <a16:creationId xmlns:a16="http://schemas.microsoft.com/office/drawing/2014/main" id="{93CAD705-FAC1-413F-9F30-202EE130D3B2}"/>
              </a:ext>
            </a:extLst>
          </p:cNvPr>
          <p:cNvSpPr/>
          <p:nvPr/>
        </p:nvSpPr>
        <p:spPr bwMode="auto">
          <a:xfrm>
            <a:off x="7591420" y="4294341"/>
            <a:ext cx="508972" cy="203140"/>
          </a:xfrm>
          <a:prstGeom prst="rect">
            <a:avLst/>
          </a:prstGeom>
          <a:noFill/>
          <a:ln w="12700"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NDP</a:t>
            </a:r>
          </a:p>
        </p:txBody>
      </p:sp>
      <p:sp>
        <p:nvSpPr>
          <p:cNvPr id="60" name="Rectangle 59">
            <a:extLst>
              <a:ext uri="{FF2B5EF4-FFF2-40B4-BE49-F238E27FC236}">
                <a16:creationId xmlns:a16="http://schemas.microsoft.com/office/drawing/2014/main" id="{2C22BC7D-24A8-4689-8731-E0E7EB8CB1DD}"/>
              </a:ext>
            </a:extLst>
          </p:cNvPr>
          <p:cNvSpPr/>
          <p:nvPr/>
        </p:nvSpPr>
        <p:spPr bwMode="auto">
          <a:xfrm>
            <a:off x="8326370" y="2271192"/>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D5A1A310-0DB6-44AA-87D7-1813D4909DFF}"/>
              </a:ext>
            </a:extLst>
          </p:cNvPr>
          <p:cNvSpPr/>
          <p:nvPr/>
        </p:nvSpPr>
        <p:spPr bwMode="auto">
          <a:xfrm>
            <a:off x="8317162" y="1925147"/>
            <a:ext cx="757596" cy="32717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a:extLst>
              <a:ext uri="{FF2B5EF4-FFF2-40B4-BE49-F238E27FC236}">
                <a16:creationId xmlns:a16="http://schemas.microsoft.com/office/drawing/2014/main" id="{0F813618-CC6B-43C1-BDD3-45BC123EEE1C}"/>
              </a:ext>
            </a:extLst>
          </p:cNvPr>
          <p:cNvSpPr txBox="1"/>
          <p:nvPr/>
        </p:nvSpPr>
        <p:spPr>
          <a:xfrm>
            <a:off x="8133145" y="1845675"/>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sp>
        <p:nvSpPr>
          <p:cNvPr id="70" name="TextBox 69">
            <a:extLst>
              <a:ext uri="{FF2B5EF4-FFF2-40B4-BE49-F238E27FC236}">
                <a16:creationId xmlns:a16="http://schemas.microsoft.com/office/drawing/2014/main" id="{BC78ED3E-1996-4C8F-A318-B7460D33DBD8}"/>
              </a:ext>
            </a:extLst>
          </p:cNvPr>
          <p:cNvSpPr txBox="1"/>
          <p:nvPr/>
        </p:nvSpPr>
        <p:spPr>
          <a:xfrm>
            <a:off x="7456189" y="5214685"/>
            <a:ext cx="1721946" cy="1477328"/>
          </a:xfrm>
          <a:prstGeom prst="rect">
            <a:avLst/>
          </a:prstGeom>
          <a:noFill/>
        </p:spPr>
        <p:txBody>
          <a:bodyPr wrap="none" rtlCol="0">
            <a:spAutoFit/>
          </a:bodyPr>
          <a:lstStyle/>
          <a:p>
            <a:pPr marL="171450" indent="-171450">
              <a:buFont typeface="Arial" panose="020B0604020202020204" pitchFamily="34" charset="0"/>
              <a:buChar char="•"/>
            </a:pPr>
            <a:r>
              <a:rPr lang="en-US" sz="1000" dirty="0"/>
              <a:t>Key update is optionally </a:t>
            </a:r>
          </a:p>
          <a:p>
            <a:r>
              <a:rPr lang="en-US" sz="1000" dirty="0"/>
              <a:t>Present if secure LTF info </a:t>
            </a:r>
          </a:p>
          <a:p>
            <a:r>
              <a:rPr lang="en-US" sz="1000" dirty="0"/>
              <a:t>needs to be updated and </a:t>
            </a:r>
          </a:p>
          <a:p>
            <a:r>
              <a:rPr lang="en-US" sz="1000" dirty="0"/>
              <a:t>communicated to STAs. (See </a:t>
            </a:r>
          </a:p>
          <a:p>
            <a:r>
              <a:rPr lang="en-US" sz="1000" dirty="0"/>
              <a:t>next slide)</a:t>
            </a:r>
          </a:p>
          <a:p>
            <a:pPr marL="171450" indent="-171450">
              <a:buFont typeface="Arial" panose="020B0604020202020204" pitchFamily="34" charset="0"/>
              <a:buChar char="•"/>
            </a:pPr>
            <a:r>
              <a:rPr lang="en-US" sz="1000" dirty="0"/>
              <a:t>The updated information </a:t>
            </a:r>
          </a:p>
          <a:p>
            <a:r>
              <a:rPr lang="en-US" sz="1000" dirty="0"/>
              <a:t>can be carried in an action or </a:t>
            </a:r>
          </a:p>
          <a:p>
            <a:r>
              <a:rPr lang="en-US" sz="1000" dirty="0"/>
              <a:t>management frame.</a:t>
            </a:r>
          </a:p>
          <a:p>
            <a:endParaRPr lang="en-US" sz="1000" dirty="0"/>
          </a:p>
        </p:txBody>
      </p:sp>
    </p:spTree>
    <p:extLst>
      <p:ext uri="{BB962C8B-B14F-4D97-AF65-F5344CB8AC3E}">
        <p14:creationId xmlns:p14="http://schemas.microsoft.com/office/powerpoint/2010/main" val="35671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F208-AC3E-4356-A9B8-EB403009A45E}"/>
              </a:ext>
            </a:extLst>
          </p:cNvPr>
          <p:cNvSpPr>
            <a:spLocks noGrp="1"/>
          </p:cNvSpPr>
          <p:nvPr>
            <p:ph type="title"/>
          </p:nvPr>
        </p:nvSpPr>
        <p:spPr/>
        <p:txBody>
          <a:bodyPr/>
          <a:lstStyle/>
          <a:p>
            <a:r>
              <a:rPr lang="en-US" dirty="0"/>
              <a:t>Key update for sensing</a:t>
            </a:r>
          </a:p>
        </p:txBody>
      </p:sp>
      <p:sp>
        <p:nvSpPr>
          <p:cNvPr id="3" name="Content Placeholder 2">
            <a:extLst>
              <a:ext uri="{FF2B5EF4-FFF2-40B4-BE49-F238E27FC236}">
                <a16:creationId xmlns:a16="http://schemas.microsoft.com/office/drawing/2014/main" id="{517A4D03-8D67-4110-AD5E-0E6A0B4178EE}"/>
              </a:ext>
            </a:extLst>
          </p:cNvPr>
          <p:cNvSpPr>
            <a:spLocks noGrp="1"/>
          </p:cNvSpPr>
          <p:nvPr>
            <p:ph idx="1"/>
          </p:nvPr>
        </p:nvSpPr>
        <p:spPr/>
        <p:txBody>
          <a:bodyPr/>
          <a:lstStyle/>
          <a:p>
            <a:r>
              <a:rPr lang="en-US" sz="2000" dirty="0"/>
              <a:t>In 11az, secure ranging was defined for an ISTA and an RSTA to perform ranging using randomized LTF sequences with enhanced PHY security. </a:t>
            </a:r>
          </a:p>
          <a:p>
            <a:pPr lvl="1"/>
            <a:r>
              <a:rPr lang="en-US" sz="1600" dirty="0"/>
              <a:t>The information of secure LTF is included in Secure LTF Parameters element, which is optionally carried in the </a:t>
            </a:r>
            <a:r>
              <a:rPr lang="en-US" sz="1600" dirty="0" err="1"/>
              <a:t>iFTM</a:t>
            </a:r>
            <a:r>
              <a:rPr lang="en-US" sz="1600" dirty="0"/>
              <a:t> frame that is exchanged during the negotiation phase for initial secure LTF measurement setup, as well as the LMR frame for any key updates.</a:t>
            </a:r>
          </a:p>
          <a:p>
            <a:r>
              <a:rPr lang="en-US" sz="2000" dirty="0"/>
              <a:t>In sub-7 GHz that uses LTF to perform sensing measurement, if we want to define secure sensing with enhanced PHY security, we also need to rely on secure LTF sequences.</a:t>
            </a:r>
          </a:p>
          <a:p>
            <a:pPr lvl="1"/>
            <a:r>
              <a:rPr lang="en-US" sz="1600" dirty="0"/>
              <a:t>In this case, if there is any key updates, the AP needs to distribute the updated key information to responder STAs.</a:t>
            </a:r>
          </a:p>
        </p:txBody>
      </p:sp>
      <p:sp>
        <p:nvSpPr>
          <p:cNvPr id="4" name="Date Placeholder 3">
            <a:extLst>
              <a:ext uri="{FF2B5EF4-FFF2-40B4-BE49-F238E27FC236}">
                <a16:creationId xmlns:a16="http://schemas.microsoft.com/office/drawing/2014/main" id="{89D568D4-821B-412E-A927-413CE5654A30}"/>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E587F131-4DB5-49BB-B82D-2CFE84474A1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B3CBC37-7D2F-4546-983B-33E8CB7E0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19155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CB7-A732-4616-955A-E4E92AF23920}"/>
              </a:ext>
            </a:extLst>
          </p:cNvPr>
          <p:cNvSpPr>
            <a:spLocks noGrp="1"/>
          </p:cNvSpPr>
          <p:nvPr>
            <p:ph type="title"/>
          </p:nvPr>
        </p:nvSpPr>
        <p:spPr/>
        <p:txBody>
          <a:bodyPr/>
          <a:lstStyle/>
          <a:p>
            <a:r>
              <a:rPr lang="en-US" dirty="0"/>
              <a:t>Benefits of the proposed sensing measurement flow for AP initiator </a:t>
            </a:r>
          </a:p>
        </p:txBody>
      </p:sp>
      <p:sp>
        <p:nvSpPr>
          <p:cNvPr id="3" name="Content Placeholder 2">
            <a:extLst>
              <a:ext uri="{FF2B5EF4-FFF2-40B4-BE49-F238E27FC236}">
                <a16:creationId xmlns:a16="http://schemas.microsoft.com/office/drawing/2014/main" id="{DC82AB75-1B9C-4496-AE20-4ABDD2697C82}"/>
              </a:ext>
            </a:extLst>
          </p:cNvPr>
          <p:cNvSpPr>
            <a:spLocks noGrp="1"/>
          </p:cNvSpPr>
          <p:nvPr>
            <p:ph idx="1"/>
          </p:nvPr>
        </p:nvSpPr>
        <p:spPr/>
        <p:txBody>
          <a:bodyPr/>
          <a:lstStyle/>
          <a:p>
            <a:r>
              <a:rPr lang="en-US" sz="1800" dirty="0"/>
              <a:t>It is a unified flow capable of covering different scenarios where the AP is the initiator.</a:t>
            </a:r>
          </a:p>
          <a:p>
            <a:pPr lvl="1"/>
            <a:r>
              <a:rPr lang="en-US" sz="1400" dirty="0"/>
              <a:t>Conditioned on whether the participating STAs include at least one sensing transmitter or sensing receiver, UL sensing sounding or DL sensing sounding is present. If participating STAs include both, then both UL and DL sensing sounding are present.</a:t>
            </a:r>
          </a:p>
          <a:p>
            <a:r>
              <a:rPr lang="en-US" sz="1800" dirty="0"/>
              <a:t>It reuses most of the existing TB Ranging protocol flow defined in 11az.</a:t>
            </a:r>
          </a:p>
          <a:p>
            <a:pPr lvl="1"/>
            <a:r>
              <a:rPr lang="en-US" sz="1400" dirty="0"/>
              <a:t>The main difference is that in TB Ranging protocol flow, both the UL and DL sounding are always there, while in the proposed sensing measurement flow, both of them are optionally present depending on the roles of sensing responder STAs.</a:t>
            </a:r>
          </a:p>
          <a:p>
            <a:pPr lvl="1"/>
            <a:r>
              <a:rPr lang="en-US" sz="1400" dirty="0"/>
              <a:t>Of course, some of the frames, like the </a:t>
            </a:r>
          </a:p>
          <a:p>
            <a:pPr marL="457200" lvl="1" indent="0">
              <a:buNone/>
            </a:pPr>
            <a:r>
              <a:rPr lang="en-US" sz="1400" dirty="0"/>
              <a:t>      TF and NDPA frame, may need to be </a:t>
            </a:r>
          </a:p>
          <a:p>
            <a:pPr marL="457200" lvl="1" indent="0">
              <a:buNone/>
            </a:pPr>
            <a:r>
              <a:rPr lang="en-US" sz="1400" dirty="0"/>
              <a:t>      redesigned to accommodate sensing </a:t>
            </a:r>
          </a:p>
          <a:p>
            <a:pPr marL="457200" lvl="1" indent="0">
              <a:buNone/>
            </a:pPr>
            <a:r>
              <a:rPr lang="en-US" sz="1400" dirty="0"/>
              <a:t>      parameters.</a:t>
            </a:r>
          </a:p>
        </p:txBody>
      </p:sp>
      <p:sp>
        <p:nvSpPr>
          <p:cNvPr id="4" name="Date Placeholder 3">
            <a:extLst>
              <a:ext uri="{FF2B5EF4-FFF2-40B4-BE49-F238E27FC236}">
                <a16:creationId xmlns:a16="http://schemas.microsoft.com/office/drawing/2014/main" id="{843684EB-AC01-4D8F-9670-DFB6F2780F91}"/>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F4FAB261-C5F1-4443-93F9-F9C46D4B2DE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464479B-613C-41C6-AD61-E532DE1E4C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8" name="Picture 7">
            <a:extLst>
              <a:ext uri="{FF2B5EF4-FFF2-40B4-BE49-F238E27FC236}">
                <a16:creationId xmlns:a16="http://schemas.microsoft.com/office/drawing/2014/main" id="{90EB409D-C217-425A-BB40-1EED19D36446}"/>
              </a:ext>
            </a:extLst>
          </p:cNvPr>
          <p:cNvPicPr>
            <a:picLocks noChangeAspect="1"/>
          </p:cNvPicPr>
          <p:nvPr/>
        </p:nvPicPr>
        <p:blipFill rotWithShape="1">
          <a:blip r:embed="rId2"/>
          <a:srcRect t="3348" r="5589"/>
          <a:stretch/>
        </p:blipFill>
        <p:spPr>
          <a:xfrm>
            <a:off x="4355976" y="4297996"/>
            <a:ext cx="4680520" cy="2177417"/>
          </a:xfrm>
          <a:prstGeom prst="rect">
            <a:avLst/>
          </a:prstGeom>
        </p:spPr>
      </p:pic>
      <p:sp>
        <p:nvSpPr>
          <p:cNvPr id="9" name="TextBox 8">
            <a:extLst>
              <a:ext uri="{FF2B5EF4-FFF2-40B4-BE49-F238E27FC236}">
                <a16:creationId xmlns:a16="http://schemas.microsoft.com/office/drawing/2014/main" id="{1141CA47-B816-4A4D-B5B3-A3ADEED1C4FC}"/>
              </a:ext>
            </a:extLst>
          </p:cNvPr>
          <p:cNvSpPr txBox="1"/>
          <p:nvPr/>
        </p:nvSpPr>
        <p:spPr>
          <a:xfrm>
            <a:off x="5553714" y="6289695"/>
            <a:ext cx="2375971" cy="276999"/>
          </a:xfrm>
          <a:prstGeom prst="rect">
            <a:avLst/>
          </a:prstGeom>
          <a:noFill/>
        </p:spPr>
        <p:txBody>
          <a:bodyPr wrap="none" rtlCol="0">
            <a:spAutoFit/>
          </a:bodyPr>
          <a:lstStyle/>
          <a:p>
            <a:r>
              <a:rPr lang="en-US" dirty="0"/>
              <a:t>TB ranging measurement exchange</a:t>
            </a:r>
          </a:p>
        </p:txBody>
      </p:sp>
    </p:spTree>
    <p:extLst>
      <p:ext uri="{BB962C8B-B14F-4D97-AF65-F5344CB8AC3E}">
        <p14:creationId xmlns:p14="http://schemas.microsoft.com/office/powerpoint/2010/main" val="105628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8E2A9-F038-4A8D-A142-D5A9BC25183A}"/>
              </a:ext>
            </a:extLst>
          </p:cNvPr>
          <p:cNvSpPr>
            <a:spLocks noGrp="1"/>
          </p:cNvSpPr>
          <p:nvPr>
            <p:ph type="title"/>
          </p:nvPr>
        </p:nvSpPr>
        <p:spPr/>
        <p:txBody>
          <a:bodyPr/>
          <a:lstStyle/>
          <a:p>
            <a:r>
              <a:rPr lang="en-US" dirty="0"/>
              <a:t>Non-AP initiator</a:t>
            </a:r>
          </a:p>
        </p:txBody>
      </p:sp>
      <p:sp>
        <p:nvSpPr>
          <p:cNvPr id="3" name="Content Placeholder 2">
            <a:extLst>
              <a:ext uri="{FF2B5EF4-FFF2-40B4-BE49-F238E27FC236}">
                <a16:creationId xmlns:a16="http://schemas.microsoft.com/office/drawing/2014/main" id="{8A49A889-03AF-4AB1-B843-4B418FE99B4E}"/>
              </a:ext>
            </a:extLst>
          </p:cNvPr>
          <p:cNvSpPr>
            <a:spLocks noGrp="1"/>
          </p:cNvSpPr>
          <p:nvPr>
            <p:ph idx="1"/>
          </p:nvPr>
        </p:nvSpPr>
        <p:spPr/>
        <p:txBody>
          <a:bodyPr/>
          <a:lstStyle/>
          <a:p>
            <a:r>
              <a:rPr lang="en-US" dirty="0"/>
              <a:t>If the sensing initiator is a non-AP STA, we assume at least one responder is an AP. Two different cases to consider:</a:t>
            </a:r>
          </a:p>
          <a:p>
            <a:pPr lvl="1"/>
            <a:r>
              <a:rPr lang="en-US" dirty="0"/>
              <a:t>The sensing measurement only involves the non-AP STA and an AP responder.</a:t>
            </a:r>
          </a:p>
          <a:p>
            <a:pPr lvl="1"/>
            <a:r>
              <a:rPr lang="en-US" dirty="0"/>
              <a:t>The sensing measurement involves an AP responder and other non-AP STA responders.</a:t>
            </a:r>
          </a:p>
          <a:p>
            <a:pPr lvl="2"/>
            <a:endParaRPr lang="en-US" dirty="0"/>
          </a:p>
        </p:txBody>
      </p:sp>
      <p:sp>
        <p:nvSpPr>
          <p:cNvPr id="4" name="Date Placeholder 3">
            <a:extLst>
              <a:ext uri="{FF2B5EF4-FFF2-40B4-BE49-F238E27FC236}">
                <a16:creationId xmlns:a16="http://schemas.microsoft.com/office/drawing/2014/main" id="{79201B14-F58D-4B87-B5D5-030C8634242E}"/>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D74B35AA-40EF-47DA-ADC5-46E47EBD62F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1C324E-16BF-4EE5-91BE-BD5DFAE8E5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6317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EF5E-3940-4123-9477-2D9989BA189F}"/>
              </a:ext>
            </a:extLst>
          </p:cNvPr>
          <p:cNvSpPr>
            <a:spLocks noGrp="1"/>
          </p:cNvSpPr>
          <p:nvPr>
            <p:ph type="title"/>
          </p:nvPr>
        </p:nvSpPr>
        <p:spPr/>
        <p:txBody>
          <a:bodyPr/>
          <a:lstStyle/>
          <a:p>
            <a:r>
              <a:rPr lang="en-US" dirty="0"/>
              <a:t>Proposal: Sensing measurement flow for non-AP initiator and single AP responder</a:t>
            </a:r>
          </a:p>
        </p:txBody>
      </p:sp>
      <p:sp>
        <p:nvSpPr>
          <p:cNvPr id="110" name="Content Placeholder 109">
            <a:extLst>
              <a:ext uri="{FF2B5EF4-FFF2-40B4-BE49-F238E27FC236}">
                <a16:creationId xmlns:a16="http://schemas.microsoft.com/office/drawing/2014/main" id="{99F92A3F-A362-45C3-B9E1-20CAA0C69357}"/>
              </a:ext>
            </a:extLst>
          </p:cNvPr>
          <p:cNvSpPr>
            <a:spLocks noGrp="1"/>
          </p:cNvSpPr>
          <p:nvPr>
            <p:ph idx="1"/>
          </p:nvPr>
        </p:nvSpPr>
        <p:spPr/>
        <p:txBody>
          <a:bodyPr/>
          <a:lstStyle/>
          <a:p>
            <a:r>
              <a:rPr lang="en-US" sz="1800" dirty="0"/>
              <a:t>Option 1: Also use the flow proposed in Slide 5.</a:t>
            </a:r>
          </a:p>
          <a:p>
            <a:pPr lvl="1"/>
            <a:r>
              <a:rPr lang="en-US" sz="1400" dirty="0"/>
              <a:t>Similar to TB Ranging defined in 11az.</a:t>
            </a:r>
          </a:p>
          <a:p>
            <a:pPr lvl="1"/>
            <a:r>
              <a:rPr lang="en-US" sz="1600" dirty="0"/>
              <a:t>This is applicable in scenarios where the AP already knows all the sensing schedules and parameters, for example, through sensing negotiation with the STA.</a:t>
            </a:r>
          </a:p>
          <a:p>
            <a:pPr lvl="1"/>
            <a:r>
              <a:rPr lang="en-US" sz="1600" dirty="0"/>
              <a:t>Again, both UL sensing sounding and DL sensing sounding are optionally present depending on the role of the STA initiator.</a:t>
            </a:r>
          </a:p>
        </p:txBody>
      </p:sp>
      <p:sp>
        <p:nvSpPr>
          <p:cNvPr id="4" name="Date Placeholder 3">
            <a:extLst>
              <a:ext uri="{FF2B5EF4-FFF2-40B4-BE49-F238E27FC236}">
                <a16:creationId xmlns:a16="http://schemas.microsoft.com/office/drawing/2014/main" id="{5BDC95AB-910E-4FFA-9750-8F972CA75F95}"/>
              </a:ext>
            </a:extLst>
          </p:cNvPr>
          <p:cNvSpPr>
            <a:spLocks noGrp="1"/>
          </p:cNvSpPr>
          <p:nvPr>
            <p:ph type="dt" sz="half" idx="10"/>
          </p:nvPr>
        </p:nvSpPr>
        <p:spPr/>
        <p:txBody>
          <a:bodyPr/>
          <a:lstStyle/>
          <a:p>
            <a:pPr>
              <a:defRPr/>
            </a:pPr>
            <a:r>
              <a:rPr lang="en-US" altLang="zh-CN"/>
              <a:t>June 2021</a:t>
            </a:r>
            <a:endParaRPr lang="en-GB" altLang="en-US" dirty="0"/>
          </a:p>
        </p:txBody>
      </p:sp>
      <p:sp>
        <p:nvSpPr>
          <p:cNvPr id="5" name="Footer Placeholder 4">
            <a:extLst>
              <a:ext uri="{FF2B5EF4-FFF2-40B4-BE49-F238E27FC236}">
                <a16:creationId xmlns:a16="http://schemas.microsoft.com/office/drawing/2014/main" id="{BBAFF672-8368-43DA-AD3E-B5EF7B7121F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3D3BFCF-717B-4858-8F86-63DE10AE9F4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17" name="TextBox 16">
            <a:extLst>
              <a:ext uri="{FF2B5EF4-FFF2-40B4-BE49-F238E27FC236}">
                <a16:creationId xmlns:a16="http://schemas.microsoft.com/office/drawing/2014/main" id="{0AFDD007-7799-44C3-B452-D8D3C662E43D}"/>
              </a:ext>
            </a:extLst>
          </p:cNvPr>
          <p:cNvSpPr txBox="1"/>
          <p:nvPr/>
        </p:nvSpPr>
        <p:spPr>
          <a:xfrm flipH="1">
            <a:off x="2646087" y="588083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18" name="Straight Arrow Connector 17">
            <a:extLst>
              <a:ext uri="{FF2B5EF4-FFF2-40B4-BE49-F238E27FC236}">
                <a16:creationId xmlns:a16="http://schemas.microsoft.com/office/drawing/2014/main" id="{15A7DAD5-1A12-4319-B7B4-8BDD13DAEAE1}"/>
              </a:ext>
            </a:extLst>
          </p:cNvPr>
          <p:cNvCxnSpPr>
            <a:cxnSpLocks/>
          </p:cNvCxnSpPr>
          <p:nvPr/>
        </p:nvCxnSpPr>
        <p:spPr>
          <a:xfrm>
            <a:off x="1408235" y="6188611"/>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1BF12D33-8D24-4DDA-A03E-63A32F3CE8C8}"/>
              </a:ext>
            </a:extLst>
          </p:cNvPr>
          <p:cNvSpPr txBox="1"/>
          <p:nvPr/>
        </p:nvSpPr>
        <p:spPr>
          <a:xfrm flipH="1">
            <a:off x="-974598" y="5880833"/>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0" name="TextBox 19">
            <a:extLst>
              <a:ext uri="{FF2B5EF4-FFF2-40B4-BE49-F238E27FC236}">
                <a16:creationId xmlns:a16="http://schemas.microsoft.com/office/drawing/2014/main" id="{3CBA5BAE-F849-4097-86E7-6BFB25091352}"/>
              </a:ext>
            </a:extLst>
          </p:cNvPr>
          <p:cNvSpPr txBox="1"/>
          <p:nvPr/>
        </p:nvSpPr>
        <p:spPr>
          <a:xfrm flipH="1">
            <a:off x="893518" y="573382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1" name="TextBox 20">
            <a:extLst>
              <a:ext uri="{FF2B5EF4-FFF2-40B4-BE49-F238E27FC236}">
                <a16:creationId xmlns:a16="http://schemas.microsoft.com/office/drawing/2014/main" id="{C830109C-E654-4F4C-960A-33649F0682E5}"/>
              </a:ext>
            </a:extLst>
          </p:cNvPr>
          <p:cNvSpPr txBox="1"/>
          <p:nvPr/>
        </p:nvSpPr>
        <p:spPr>
          <a:xfrm flipH="1">
            <a:off x="2390853" y="573382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8C23FA6C-B264-4721-B1E9-3F49A7D8C487}"/>
              </a:ext>
            </a:extLst>
          </p:cNvPr>
          <p:cNvCxnSpPr>
            <a:cxnSpLocks/>
          </p:cNvCxnSpPr>
          <p:nvPr/>
        </p:nvCxnSpPr>
        <p:spPr>
          <a:xfrm flipV="1">
            <a:off x="3121477" y="5758697"/>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D3F26E2-B187-4248-8AC4-EA96EF990002}"/>
              </a:ext>
            </a:extLst>
          </p:cNvPr>
          <p:cNvSpPr txBox="1"/>
          <p:nvPr/>
        </p:nvSpPr>
        <p:spPr>
          <a:xfrm>
            <a:off x="3677467" y="5604552"/>
            <a:ext cx="1919115" cy="276999"/>
          </a:xfrm>
          <a:prstGeom prst="rect">
            <a:avLst/>
          </a:prstGeom>
          <a:noFill/>
        </p:spPr>
        <p:txBody>
          <a:bodyPr wrap="none" rtlCol="0">
            <a:spAutoFit/>
          </a:bodyPr>
          <a:lstStyle/>
          <a:p>
            <a:r>
              <a:rPr lang="en-US" dirty="0"/>
              <a:t>Sensing PPDU transmission</a:t>
            </a:r>
          </a:p>
        </p:txBody>
      </p:sp>
      <p:sp>
        <p:nvSpPr>
          <p:cNvPr id="63" name="TextBox 62">
            <a:extLst>
              <a:ext uri="{FF2B5EF4-FFF2-40B4-BE49-F238E27FC236}">
                <a16:creationId xmlns:a16="http://schemas.microsoft.com/office/drawing/2014/main" id="{F5FCADCE-5E8D-44F7-88A4-AFBD3679B4CE}"/>
              </a:ext>
            </a:extLst>
          </p:cNvPr>
          <p:cNvSpPr txBox="1"/>
          <p:nvPr/>
        </p:nvSpPr>
        <p:spPr>
          <a:xfrm flipH="1">
            <a:off x="7050832" y="588227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cxnSp>
        <p:nvCxnSpPr>
          <p:cNvPr id="64" name="Straight Arrow Connector 63">
            <a:extLst>
              <a:ext uri="{FF2B5EF4-FFF2-40B4-BE49-F238E27FC236}">
                <a16:creationId xmlns:a16="http://schemas.microsoft.com/office/drawing/2014/main" id="{96696DBC-A737-4D5F-8565-35251D6FDA96}"/>
              </a:ext>
            </a:extLst>
          </p:cNvPr>
          <p:cNvCxnSpPr>
            <a:cxnSpLocks/>
          </p:cNvCxnSpPr>
          <p:nvPr/>
        </p:nvCxnSpPr>
        <p:spPr>
          <a:xfrm>
            <a:off x="6029443" y="6199650"/>
            <a:ext cx="960760" cy="154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5" name="TextBox 64">
            <a:extLst>
              <a:ext uri="{FF2B5EF4-FFF2-40B4-BE49-F238E27FC236}">
                <a16:creationId xmlns:a16="http://schemas.microsoft.com/office/drawing/2014/main" id="{4EE9A61F-1133-49A5-8EEA-F7EE169CAF4D}"/>
              </a:ext>
            </a:extLst>
          </p:cNvPr>
          <p:cNvSpPr txBox="1"/>
          <p:nvPr/>
        </p:nvSpPr>
        <p:spPr>
          <a:xfrm flipH="1">
            <a:off x="3349714" y="5882271"/>
            <a:ext cx="2941769" cy="307777"/>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66" name="TextBox 65">
            <a:extLst>
              <a:ext uri="{FF2B5EF4-FFF2-40B4-BE49-F238E27FC236}">
                <a16:creationId xmlns:a16="http://schemas.microsoft.com/office/drawing/2014/main" id="{501E57E7-10F0-487B-B8A8-9E100CEF37BA}"/>
              </a:ext>
            </a:extLst>
          </p:cNvPr>
          <p:cNvSpPr txBox="1"/>
          <p:nvPr/>
        </p:nvSpPr>
        <p:spPr>
          <a:xfrm flipH="1">
            <a:off x="5298263" y="5735264"/>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67" name="TextBox 66">
            <a:extLst>
              <a:ext uri="{FF2B5EF4-FFF2-40B4-BE49-F238E27FC236}">
                <a16:creationId xmlns:a16="http://schemas.microsoft.com/office/drawing/2014/main" id="{F64AD572-3114-4C93-8189-879A3D4E27F0}"/>
              </a:ext>
            </a:extLst>
          </p:cNvPr>
          <p:cNvSpPr txBox="1"/>
          <p:nvPr/>
        </p:nvSpPr>
        <p:spPr>
          <a:xfrm flipH="1">
            <a:off x="6795598" y="5735264"/>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84" name="Straight Arrow Connector 83">
            <a:extLst>
              <a:ext uri="{FF2B5EF4-FFF2-40B4-BE49-F238E27FC236}">
                <a16:creationId xmlns:a16="http://schemas.microsoft.com/office/drawing/2014/main" id="{97AD624C-F873-4702-8ADE-5BFCFB677127}"/>
              </a:ext>
            </a:extLst>
          </p:cNvPr>
          <p:cNvCxnSpPr>
            <a:cxnSpLocks/>
          </p:cNvCxnSpPr>
          <p:nvPr/>
        </p:nvCxnSpPr>
        <p:spPr bwMode="auto">
          <a:xfrm flipV="1">
            <a:off x="284642" y="4513256"/>
            <a:ext cx="8897447" cy="230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F3025081-8FF3-46FC-BC0E-F4D24E410C8C}"/>
              </a:ext>
            </a:extLst>
          </p:cNvPr>
          <p:cNvSpPr/>
          <p:nvPr/>
        </p:nvSpPr>
        <p:spPr bwMode="auto">
          <a:xfrm>
            <a:off x="711778" y="4174668"/>
            <a:ext cx="924650" cy="34906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TF to STA1</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Poll</a:t>
            </a:r>
            <a:endParaRPr kumimoji="0" lang="en-US" sz="800" b="0" i="0" u="none" strike="noStrike" cap="none" normalizeH="0" baseline="0" dirty="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CF9B5D60-23E5-420B-B48F-1AB5B5BA8EDB}"/>
              </a:ext>
            </a:extLst>
          </p:cNvPr>
          <p:cNvSpPr/>
          <p:nvPr/>
        </p:nvSpPr>
        <p:spPr bwMode="auto">
          <a:xfrm>
            <a:off x="628314" y="3803660"/>
            <a:ext cx="2250165"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AF3F058-DD7E-48F8-BDE7-18708418412D}"/>
              </a:ext>
            </a:extLst>
          </p:cNvPr>
          <p:cNvSpPr/>
          <p:nvPr/>
        </p:nvSpPr>
        <p:spPr bwMode="auto">
          <a:xfrm>
            <a:off x="2951201" y="3803658"/>
            <a:ext cx="235824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56A757CC-69B8-43B3-8E02-600B171A9C40}"/>
              </a:ext>
            </a:extLst>
          </p:cNvPr>
          <p:cNvSpPr/>
          <p:nvPr/>
        </p:nvSpPr>
        <p:spPr bwMode="auto">
          <a:xfrm>
            <a:off x="3298736" y="4142211"/>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TF</a:t>
            </a:r>
          </a:p>
          <a:p>
            <a:pPr marL="0" marR="0" indent="0" algn="l" defTabSz="914400" rtl="0" eaLnBrk="0" fontAlgn="base" latinLnBrk="0" hangingPunct="0">
              <a:lnSpc>
                <a:spcPct val="100000"/>
              </a:lnSpc>
              <a:spcBef>
                <a:spcPct val="0"/>
              </a:spcBef>
              <a:spcAft>
                <a:spcPct val="0"/>
              </a:spcAft>
              <a:buClrTx/>
              <a:buSzTx/>
              <a:buFontTx/>
              <a:buNone/>
              <a:tabLst/>
            </a:pPr>
            <a:r>
              <a:rPr lang="en-US" sz="800" dirty="0"/>
              <a:t>Sensing Sounding</a:t>
            </a:r>
            <a:endParaRPr kumimoji="0" lang="en-US" sz="300" b="0" i="0" u="none" strike="noStrike" cap="none" normalizeH="0" baseline="0" dirty="0">
              <a:ln>
                <a:noFill/>
              </a:ln>
              <a:solidFill>
                <a:schemeClr val="tx1"/>
              </a:solidFill>
              <a:effectLst/>
              <a:latin typeface="Times New Roman" pitchFamily="18" charset="0"/>
            </a:endParaRPr>
          </a:p>
        </p:txBody>
      </p:sp>
      <p:sp>
        <p:nvSpPr>
          <p:cNvPr id="89" name="TextBox 88">
            <a:extLst>
              <a:ext uri="{FF2B5EF4-FFF2-40B4-BE49-F238E27FC236}">
                <a16:creationId xmlns:a16="http://schemas.microsoft.com/office/drawing/2014/main" id="{0D391A30-9835-43D1-B7BA-FA3FC451DCA4}"/>
              </a:ext>
            </a:extLst>
          </p:cNvPr>
          <p:cNvSpPr txBox="1"/>
          <p:nvPr/>
        </p:nvSpPr>
        <p:spPr>
          <a:xfrm>
            <a:off x="1387508" y="3730935"/>
            <a:ext cx="779381" cy="338554"/>
          </a:xfrm>
          <a:prstGeom prst="rect">
            <a:avLst/>
          </a:prstGeom>
          <a:noFill/>
        </p:spPr>
        <p:txBody>
          <a:bodyPr wrap="none" rtlCol="0">
            <a:spAutoFit/>
          </a:bodyPr>
          <a:lstStyle/>
          <a:p>
            <a:r>
              <a:rPr lang="en-US" sz="1600" dirty="0"/>
              <a:t>Polling</a:t>
            </a:r>
          </a:p>
        </p:txBody>
      </p:sp>
      <p:sp>
        <p:nvSpPr>
          <p:cNvPr id="90" name="TextBox 89">
            <a:extLst>
              <a:ext uri="{FF2B5EF4-FFF2-40B4-BE49-F238E27FC236}">
                <a16:creationId xmlns:a16="http://schemas.microsoft.com/office/drawing/2014/main" id="{8F4E291E-E6FE-47FD-BE0F-7E778459396C}"/>
              </a:ext>
            </a:extLst>
          </p:cNvPr>
          <p:cNvSpPr txBox="1"/>
          <p:nvPr/>
        </p:nvSpPr>
        <p:spPr>
          <a:xfrm>
            <a:off x="3163116" y="3717032"/>
            <a:ext cx="1922706" cy="338554"/>
          </a:xfrm>
          <a:prstGeom prst="rect">
            <a:avLst/>
          </a:prstGeom>
          <a:noFill/>
        </p:spPr>
        <p:txBody>
          <a:bodyPr wrap="none" rtlCol="0">
            <a:spAutoFit/>
          </a:bodyPr>
          <a:lstStyle/>
          <a:p>
            <a:r>
              <a:rPr lang="en-US" sz="1600" dirty="0"/>
              <a:t>UL sensing sounding</a:t>
            </a:r>
          </a:p>
        </p:txBody>
      </p:sp>
      <p:sp>
        <p:nvSpPr>
          <p:cNvPr id="91" name="TextBox 90">
            <a:extLst>
              <a:ext uri="{FF2B5EF4-FFF2-40B4-BE49-F238E27FC236}">
                <a16:creationId xmlns:a16="http://schemas.microsoft.com/office/drawing/2014/main" id="{3E1ADE65-2FF7-41EB-8181-6359F0357A5A}"/>
              </a:ext>
            </a:extLst>
          </p:cNvPr>
          <p:cNvSpPr txBox="1"/>
          <p:nvPr/>
        </p:nvSpPr>
        <p:spPr>
          <a:xfrm>
            <a:off x="-87262" y="4257876"/>
            <a:ext cx="380232" cy="276999"/>
          </a:xfrm>
          <a:prstGeom prst="rect">
            <a:avLst/>
          </a:prstGeom>
          <a:noFill/>
        </p:spPr>
        <p:txBody>
          <a:bodyPr wrap="none" rtlCol="0">
            <a:spAutoFit/>
          </a:bodyPr>
          <a:lstStyle/>
          <a:p>
            <a:r>
              <a:rPr lang="en-US" dirty="0">
                <a:solidFill>
                  <a:srgbClr val="00B050"/>
                </a:solidFill>
              </a:rPr>
              <a:t>AP</a:t>
            </a:r>
          </a:p>
        </p:txBody>
      </p:sp>
      <p:sp>
        <p:nvSpPr>
          <p:cNvPr id="92" name="Rectangle 91">
            <a:extLst>
              <a:ext uri="{FF2B5EF4-FFF2-40B4-BE49-F238E27FC236}">
                <a16:creationId xmlns:a16="http://schemas.microsoft.com/office/drawing/2014/main" id="{183CD876-F14C-4CC0-9244-94956BDFA86D}"/>
              </a:ext>
            </a:extLst>
          </p:cNvPr>
          <p:cNvSpPr/>
          <p:nvPr/>
        </p:nvSpPr>
        <p:spPr bwMode="auto">
          <a:xfrm>
            <a:off x="5465961" y="3803658"/>
            <a:ext cx="2477196"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9BF13A1A-EC99-4365-A2E7-42C8F9EE7B10}"/>
              </a:ext>
            </a:extLst>
          </p:cNvPr>
          <p:cNvSpPr/>
          <p:nvPr/>
        </p:nvSpPr>
        <p:spPr bwMode="auto">
          <a:xfrm>
            <a:off x="5813497"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NDPA</a:t>
            </a:r>
            <a:endParaRPr kumimoji="0" lang="en-US" sz="500" b="0" i="0" u="none" strike="noStrike" cap="none" normalizeH="0" baseline="0" dirty="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B0BCC1E5-911E-4F70-8FDE-3B1808664B3F}"/>
              </a:ext>
            </a:extLst>
          </p:cNvPr>
          <p:cNvSpPr/>
          <p:nvPr/>
        </p:nvSpPr>
        <p:spPr bwMode="auto">
          <a:xfrm>
            <a:off x="7037633" y="4158009"/>
            <a:ext cx="720080" cy="36003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   NDP</a:t>
            </a:r>
            <a:endParaRPr kumimoji="0" lang="en-US" sz="800" b="0" i="0" u="none" strike="noStrike" cap="none" normalizeH="0" baseline="0" dirty="0">
              <a:ln>
                <a:noFill/>
              </a:ln>
              <a:solidFill>
                <a:schemeClr val="tx1"/>
              </a:solidFill>
              <a:effectLst/>
              <a:latin typeface="Times New Roman" pitchFamily="18" charset="0"/>
            </a:endParaRPr>
          </a:p>
        </p:txBody>
      </p:sp>
      <p:sp>
        <p:nvSpPr>
          <p:cNvPr id="95" name="TextBox 94">
            <a:extLst>
              <a:ext uri="{FF2B5EF4-FFF2-40B4-BE49-F238E27FC236}">
                <a16:creationId xmlns:a16="http://schemas.microsoft.com/office/drawing/2014/main" id="{F258EE66-4A52-47E0-9D47-CE42826A448F}"/>
              </a:ext>
            </a:extLst>
          </p:cNvPr>
          <p:cNvSpPr txBox="1"/>
          <p:nvPr/>
        </p:nvSpPr>
        <p:spPr>
          <a:xfrm>
            <a:off x="5817827" y="3723743"/>
            <a:ext cx="1922706" cy="338554"/>
          </a:xfrm>
          <a:prstGeom prst="rect">
            <a:avLst/>
          </a:prstGeom>
          <a:noFill/>
        </p:spPr>
        <p:txBody>
          <a:bodyPr wrap="none" rtlCol="0">
            <a:spAutoFit/>
          </a:bodyPr>
          <a:lstStyle/>
          <a:p>
            <a:r>
              <a:rPr lang="en-US" sz="1600" dirty="0"/>
              <a:t>DL sensing sounding</a:t>
            </a:r>
          </a:p>
        </p:txBody>
      </p:sp>
      <p:cxnSp>
        <p:nvCxnSpPr>
          <p:cNvPr id="96" name="Straight Arrow Connector 95">
            <a:extLst>
              <a:ext uri="{FF2B5EF4-FFF2-40B4-BE49-F238E27FC236}">
                <a16:creationId xmlns:a16="http://schemas.microsoft.com/office/drawing/2014/main" id="{95610040-68A3-44C1-89E8-E42F43D0DC97}"/>
              </a:ext>
            </a:extLst>
          </p:cNvPr>
          <p:cNvCxnSpPr/>
          <p:nvPr/>
        </p:nvCxnSpPr>
        <p:spPr bwMode="auto">
          <a:xfrm>
            <a:off x="1636427"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7" name="Straight Arrow Connector 96">
            <a:extLst>
              <a:ext uri="{FF2B5EF4-FFF2-40B4-BE49-F238E27FC236}">
                <a16:creationId xmlns:a16="http://schemas.microsoft.com/office/drawing/2014/main" id="{494433F2-3944-469E-B5B2-53D619A65AA2}"/>
              </a:ext>
            </a:extLst>
          </p:cNvPr>
          <p:cNvCxnSpPr/>
          <p:nvPr/>
        </p:nvCxnSpPr>
        <p:spPr bwMode="auto">
          <a:xfrm>
            <a:off x="2802408" y="5239028"/>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8" name="Straight Arrow Connector 97">
            <a:extLst>
              <a:ext uri="{FF2B5EF4-FFF2-40B4-BE49-F238E27FC236}">
                <a16:creationId xmlns:a16="http://schemas.microsoft.com/office/drawing/2014/main" id="{F835EE76-F7C2-4BA5-A1EA-351C3878C929}"/>
              </a:ext>
            </a:extLst>
          </p:cNvPr>
          <p:cNvCxnSpPr/>
          <p:nvPr/>
        </p:nvCxnSpPr>
        <p:spPr bwMode="auto">
          <a:xfrm>
            <a:off x="4229335"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99" name="Straight Arrow Connector 98">
            <a:extLst>
              <a:ext uri="{FF2B5EF4-FFF2-40B4-BE49-F238E27FC236}">
                <a16:creationId xmlns:a16="http://schemas.microsoft.com/office/drawing/2014/main" id="{B86C3FBB-7699-400B-AA16-CE6090E56733}"/>
              </a:ext>
            </a:extLst>
          </p:cNvPr>
          <p:cNvCxnSpPr/>
          <p:nvPr/>
        </p:nvCxnSpPr>
        <p:spPr bwMode="auto">
          <a:xfrm>
            <a:off x="6486147"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00" name="Straight Arrow Connector 99">
            <a:extLst>
              <a:ext uri="{FF2B5EF4-FFF2-40B4-BE49-F238E27FC236}">
                <a16:creationId xmlns:a16="http://schemas.microsoft.com/office/drawing/2014/main" id="{9F3843AE-64DD-4118-98B1-D05D05003329}"/>
              </a:ext>
            </a:extLst>
          </p:cNvPr>
          <p:cNvCxnSpPr>
            <a:cxnSpLocks/>
          </p:cNvCxnSpPr>
          <p:nvPr/>
        </p:nvCxnSpPr>
        <p:spPr bwMode="auto">
          <a:xfrm flipV="1">
            <a:off x="286270" y="5111190"/>
            <a:ext cx="8879452" cy="375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Rectangle 100">
            <a:extLst>
              <a:ext uri="{FF2B5EF4-FFF2-40B4-BE49-F238E27FC236}">
                <a16:creationId xmlns:a16="http://schemas.microsoft.com/office/drawing/2014/main" id="{3E5AD047-C653-4E75-A074-A302BD6ECE65}"/>
              </a:ext>
            </a:extLst>
          </p:cNvPr>
          <p:cNvSpPr/>
          <p:nvPr/>
        </p:nvSpPr>
        <p:spPr bwMode="auto">
          <a:xfrm>
            <a:off x="2146608" y="4918930"/>
            <a:ext cx="648072" cy="2160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CTS-to-self</a:t>
            </a:r>
          </a:p>
        </p:txBody>
      </p:sp>
      <p:sp>
        <p:nvSpPr>
          <p:cNvPr id="102" name="TextBox 101">
            <a:extLst>
              <a:ext uri="{FF2B5EF4-FFF2-40B4-BE49-F238E27FC236}">
                <a16:creationId xmlns:a16="http://schemas.microsoft.com/office/drawing/2014/main" id="{F61312BC-6483-446A-921D-E734264C8153}"/>
              </a:ext>
            </a:extLst>
          </p:cNvPr>
          <p:cNvSpPr txBox="1"/>
          <p:nvPr/>
        </p:nvSpPr>
        <p:spPr>
          <a:xfrm>
            <a:off x="-96813" y="4883769"/>
            <a:ext cx="539443" cy="276999"/>
          </a:xfrm>
          <a:prstGeom prst="rect">
            <a:avLst/>
          </a:prstGeom>
          <a:noFill/>
        </p:spPr>
        <p:txBody>
          <a:bodyPr wrap="none" rtlCol="0">
            <a:spAutoFit/>
          </a:bodyPr>
          <a:lstStyle/>
          <a:p>
            <a:r>
              <a:rPr lang="en-US" dirty="0">
                <a:solidFill>
                  <a:srgbClr val="00B0F0"/>
                </a:solidFill>
              </a:rPr>
              <a:t>STA1</a:t>
            </a:r>
          </a:p>
        </p:txBody>
      </p:sp>
      <p:cxnSp>
        <p:nvCxnSpPr>
          <p:cNvPr id="103" name="Straight Arrow Connector 102">
            <a:extLst>
              <a:ext uri="{FF2B5EF4-FFF2-40B4-BE49-F238E27FC236}">
                <a16:creationId xmlns:a16="http://schemas.microsoft.com/office/drawing/2014/main" id="{4E6FD4AA-4AF1-47E7-B912-2C277DCB373B}"/>
              </a:ext>
            </a:extLst>
          </p:cNvPr>
          <p:cNvCxnSpPr/>
          <p:nvPr/>
        </p:nvCxnSpPr>
        <p:spPr bwMode="auto">
          <a:xfrm>
            <a:off x="5250072" y="523663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4" name="TextBox 103">
            <a:extLst>
              <a:ext uri="{FF2B5EF4-FFF2-40B4-BE49-F238E27FC236}">
                <a16:creationId xmlns:a16="http://schemas.microsoft.com/office/drawing/2014/main" id="{09381331-543D-4453-B033-27AAC76B5411}"/>
              </a:ext>
            </a:extLst>
          </p:cNvPr>
          <p:cNvSpPr txBox="1"/>
          <p:nvPr/>
        </p:nvSpPr>
        <p:spPr>
          <a:xfrm>
            <a:off x="1636427" y="5319791"/>
            <a:ext cx="490840" cy="276999"/>
          </a:xfrm>
          <a:prstGeom prst="rect">
            <a:avLst/>
          </a:prstGeom>
          <a:noFill/>
        </p:spPr>
        <p:txBody>
          <a:bodyPr wrap="none" rtlCol="0">
            <a:spAutoFit/>
          </a:bodyPr>
          <a:lstStyle/>
          <a:p>
            <a:r>
              <a:rPr lang="en-US" dirty="0"/>
              <a:t>SIFS</a:t>
            </a:r>
          </a:p>
        </p:txBody>
      </p:sp>
      <p:sp>
        <p:nvSpPr>
          <p:cNvPr id="105" name="TextBox 104">
            <a:extLst>
              <a:ext uri="{FF2B5EF4-FFF2-40B4-BE49-F238E27FC236}">
                <a16:creationId xmlns:a16="http://schemas.microsoft.com/office/drawing/2014/main" id="{42FD7F6D-3F53-484D-881F-F1723B71ADC5}"/>
              </a:ext>
            </a:extLst>
          </p:cNvPr>
          <p:cNvSpPr txBox="1"/>
          <p:nvPr/>
        </p:nvSpPr>
        <p:spPr>
          <a:xfrm>
            <a:off x="2771797" y="5319791"/>
            <a:ext cx="490840" cy="276999"/>
          </a:xfrm>
          <a:prstGeom prst="rect">
            <a:avLst/>
          </a:prstGeom>
          <a:noFill/>
        </p:spPr>
        <p:txBody>
          <a:bodyPr wrap="none" rtlCol="0">
            <a:spAutoFit/>
          </a:bodyPr>
          <a:lstStyle/>
          <a:p>
            <a:r>
              <a:rPr lang="en-US" dirty="0"/>
              <a:t>SIFS</a:t>
            </a:r>
          </a:p>
        </p:txBody>
      </p:sp>
      <p:sp>
        <p:nvSpPr>
          <p:cNvPr id="106" name="TextBox 105">
            <a:extLst>
              <a:ext uri="{FF2B5EF4-FFF2-40B4-BE49-F238E27FC236}">
                <a16:creationId xmlns:a16="http://schemas.microsoft.com/office/drawing/2014/main" id="{4362F59E-C1B6-451C-953D-772C607A499A}"/>
              </a:ext>
            </a:extLst>
          </p:cNvPr>
          <p:cNvSpPr txBox="1"/>
          <p:nvPr/>
        </p:nvSpPr>
        <p:spPr>
          <a:xfrm>
            <a:off x="4229335" y="5313173"/>
            <a:ext cx="490840" cy="276999"/>
          </a:xfrm>
          <a:prstGeom prst="rect">
            <a:avLst/>
          </a:prstGeom>
          <a:noFill/>
        </p:spPr>
        <p:txBody>
          <a:bodyPr wrap="none" rtlCol="0">
            <a:spAutoFit/>
          </a:bodyPr>
          <a:lstStyle/>
          <a:p>
            <a:r>
              <a:rPr lang="en-US" dirty="0"/>
              <a:t>SIFS</a:t>
            </a:r>
          </a:p>
        </p:txBody>
      </p:sp>
      <p:sp>
        <p:nvSpPr>
          <p:cNvPr id="107" name="TextBox 106">
            <a:extLst>
              <a:ext uri="{FF2B5EF4-FFF2-40B4-BE49-F238E27FC236}">
                <a16:creationId xmlns:a16="http://schemas.microsoft.com/office/drawing/2014/main" id="{07F95197-B7B6-409E-AECF-8A2E07C1CD8A}"/>
              </a:ext>
            </a:extLst>
          </p:cNvPr>
          <p:cNvSpPr txBox="1"/>
          <p:nvPr/>
        </p:nvSpPr>
        <p:spPr>
          <a:xfrm>
            <a:off x="5261716" y="5313173"/>
            <a:ext cx="490840" cy="276999"/>
          </a:xfrm>
          <a:prstGeom prst="rect">
            <a:avLst/>
          </a:prstGeom>
          <a:noFill/>
        </p:spPr>
        <p:txBody>
          <a:bodyPr wrap="none" rtlCol="0">
            <a:spAutoFit/>
          </a:bodyPr>
          <a:lstStyle/>
          <a:p>
            <a:r>
              <a:rPr lang="en-US" dirty="0"/>
              <a:t>SIFS</a:t>
            </a:r>
          </a:p>
        </p:txBody>
      </p:sp>
      <p:sp>
        <p:nvSpPr>
          <p:cNvPr id="108" name="TextBox 107">
            <a:extLst>
              <a:ext uri="{FF2B5EF4-FFF2-40B4-BE49-F238E27FC236}">
                <a16:creationId xmlns:a16="http://schemas.microsoft.com/office/drawing/2014/main" id="{29B64C1C-2DF5-432B-AECF-3B08021FCCCE}"/>
              </a:ext>
            </a:extLst>
          </p:cNvPr>
          <p:cNvSpPr txBox="1"/>
          <p:nvPr/>
        </p:nvSpPr>
        <p:spPr>
          <a:xfrm>
            <a:off x="6533417" y="5319791"/>
            <a:ext cx="490840" cy="276999"/>
          </a:xfrm>
          <a:prstGeom prst="rect">
            <a:avLst/>
          </a:prstGeom>
          <a:noFill/>
        </p:spPr>
        <p:txBody>
          <a:bodyPr wrap="none" rtlCol="0">
            <a:spAutoFit/>
          </a:bodyPr>
          <a:lstStyle/>
          <a:p>
            <a:r>
              <a:rPr lang="en-US" dirty="0"/>
              <a:t>SIFS</a:t>
            </a:r>
          </a:p>
        </p:txBody>
      </p:sp>
      <p:sp>
        <p:nvSpPr>
          <p:cNvPr id="109" name="Rectangle 108">
            <a:extLst>
              <a:ext uri="{FF2B5EF4-FFF2-40B4-BE49-F238E27FC236}">
                <a16:creationId xmlns:a16="http://schemas.microsoft.com/office/drawing/2014/main" id="{3F26C287-3271-416A-AD51-4B53FDDD58AC}"/>
              </a:ext>
            </a:extLst>
          </p:cNvPr>
          <p:cNvSpPr/>
          <p:nvPr/>
        </p:nvSpPr>
        <p:spPr bwMode="auto">
          <a:xfrm>
            <a:off x="4775991" y="4918930"/>
            <a:ext cx="533450" cy="21044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700" dirty="0"/>
              <a:t>NDP</a:t>
            </a:r>
          </a:p>
        </p:txBody>
      </p:sp>
      <p:sp>
        <p:nvSpPr>
          <p:cNvPr id="49" name="Rectangle 48">
            <a:extLst>
              <a:ext uri="{FF2B5EF4-FFF2-40B4-BE49-F238E27FC236}">
                <a16:creationId xmlns:a16="http://schemas.microsoft.com/office/drawing/2014/main" id="{0F2D336A-C3EE-454A-9B64-ADE171087D29}"/>
              </a:ext>
            </a:extLst>
          </p:cNvPr>
          <p:cNvSpPr/>
          <p:nvPr/>
        </p:nvSpPr>
        <p:spPr bwMode="auto">
          <a:xfrm>
            <a:off x="8217004" y="4135473"/>
            <a:ext cx="748388" cy="35852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Secure LTF info update</a:t>
            </a:r>
            <a:endParaRPr kumimoji="0" lang="en-US" sz="8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C0C805EA-9D92-4EC0-BA5D-032560C87FAF}"/>
              </a:ext>
            </a:extLst>
          </p:cNvPr>
          <p:cNvSpPr/>
          <p:nvPr/>
        </p:nvSpPr>
        <p:spPr bwMode="auto">
          <a:xfrm>
            <a:off x="8054447" y="3795520"/>
            <a:ext cx="1013620" cy="172571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A1B38E4C-FB01-4257-8D45-70F37AAAD9DF}"/>
              </a:ext>
            </a:extLst>
          </p:cNvPr>
          <p:cNvSpPr txBox="1"/>
          <p:nvPr/>
        </p:nvSpPr>
        <p:spPr>
          <a:xfrm>
            <a:off x="8028384" y="3710806"/>
            <a:ext cx="1125629" cy="338554"/>
          </a:xfrm>
          <a:prstGeom prst="rect">
            <a:avLst/>
          </a:prstGeom>
          <a:noFill/>
        </p:spPr>
        <p:txBody>
          <a:bodyPr wrap="none" rtlCol="0">
            <a:spAutoFit/>
          </a:bodyPr>
          <a:lstStyle/>
          <a:p>
            <a:r>
              <a:rPr lang="en-US" sz="1600" dirty="0"/>
              <a:t>Key</a:t>
            </a:r>
            <a:r>
              <a:rPr lang="zh-CN" altLang="en-US" sz="1600" dirty="0"/>
              <a:t> </a:t>
            </a:r>
            <a:r>
              <a:rPr lang="en-US" altLang="zh-CN" sz="1600" dirty="0"/>
              <a:t>update</a:t>
            </a:r>
            <a:endParaRPr lang="en-US" sz="1600" dirty="0"/>
          </a:p>
        </p:txBody>
      </p:sp>
      <p:pic>
        <p:nvPicPr>
          <p:cNvPr id="53" name="Picture 52">
            <a:extLst>
              <a:ext uri="{FF2B5EF4-FFF2-40B4-BE49-F238E27FC236}">
                <a16:creationId xmlns:a16="http://schemas.microsoft.com/office/drawing/2014/main" id="{63CB516E-F7BA-4DFE-9A5A-F04A751CF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7619" y="5956878"/>
            <a:ext cx="644914" cy="513109"/>
          </a:xfrm>
          <a:prstGeom prst="rect">
            <a:avLst/>
          </a:prstGeom>
        </p:spPr>
      </p:pic>
      <p:pic>
        <p:nvPicPr>
          <p:cNvPr id="54" name="Picture 53">
            <a:extLst>
              <a:ext uri="{FF2B5EF4-FFF2-40B4-BE49-F238E27FC236}">
                <a16:creationId xmlns:a16="http://schemas.microsoft.com/office/drawing/2014/main" id="{5B891C9D-AB81-4D46-ADB6-630F307CA2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765" y="5893679"/>
            <a:ext cx="703627" cy="548847"/>
          </a:xfrm>
          <a:prstGeom prst="rect">
            <a:avLst/>
          </a:prstGeom>
        </p:spPr>
      </p:pic>
      <p:pic>
        <p:nvPicPr>
          <p:cNvPr id="55" name="Picture 54">
            <a:extLst>
              <a:ext uri="{FF2B5EF4-FFF2-40B4-BE49-F238E27FC236}">
                <a16:creationId xmlns:a16="http://schemas.microsoft.com/office/drawing/2014/main" id="{A5453584-FBD5-4EC2-A9B7-13BBE5C46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4414" y="5941262"/>
            <a:ext cx="644914" cy="513109"/>
          </a:xfrm>
          <a:prstGeom prst="rect">
            <a:avLst/>
          </a:prstGeom>
        </p:spPr>
      </p:pic>
      <p:pic>
        <p:nvPicPr>
          <p:cNvPr id="56" name="Picture 55">
            <a:extLst>
              <a:ext uri="{FF2B5EF4-FFF2-40B4-BE49-F238E27FC236}">
                <a16:creationId xmlns:a16="http://schemas.microsoft.com/office/drawing/2014/main" id="{891728FB-6DB7-438D-877D-230AC69D54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8543" y="5927634"/>
            <a:ext cx="703627" cy="548847"/>
          </a:xfrm>
          <a:prstGeom prst="rect">
            <a:avLst/>
          </a:prstGeom>
        </p:spPr>
      </p:pic>
    </p:spTree>
    <p:extLst>
      <p:ext uri="{BB962C8B-B14F-4D97-AF65-F5344CB8AC3E}">
        <p14:creationId xmlns:p14="http://schemas.microsoft.com/office/powerpoint/2010/main" val="3817874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31657</TotalTime>
  <Words>1970</Words>
  <Application>Microsoft Office PowerPoint</Application>
  <PresentationFormat>On-screen Show (4:3)</PresentationFormat>
  <Paragraphs>342</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Qualcomm Office Regular</vt:lpstr>
      <vt:lpstr>Qualcomm Regular</vt:lpstr>
      <vt:lpstr>Arial</vt:lpstr>
      <vt:lpstr>Times New Roman</vt:lpstr>
      <vt:lpstr>802-11-Submission</vt:lpstr>
      <vt:lpstr>Discussions on sensing measurement flows</vt:lpstr>
      <vt:lpstr>Motivation and background</vt:lpstr>
      <vt:lpstr>Assumptions</vt:lpstr>
      <vt:lpstr>AP initiator</vt:lpstr>
      <vt:lpstr>Proposal: A unified sensing measurement flow for AP initiator scenarios</vt:lpstr>
      <vt:lpstr>Key update for sensing</vt:lpstr>
      <vt:lpstr>Benefits of the proposed sensing measurement flow for AP initiator </vt:lpstr>
      <vt:lpstr>Non-AP initiator</vt:lpstr>
      <vt:lpstr>Proposal: Sensing measurement flow for non-AP initiator and single AP responder</vt:lpstr>
      <vt:lpstr>Proposal: Sensing measurement flow for non-AP initiator and single AP responder</vt:lpstr>
      <vt:lpstr>Non-AP initiator, AP responder + other non-AP responders</vt:lpstr>
      <vt:lpstr>Proposal: Sensing measurement flow for non-AP initiator and single AP responder + other non-AP responders</vt:lpstr>
      <vt:lpstr>Benefits of the proposed sensing measurement flow for non-AP STA initiator </vt:lpstr>
      <vt:lpstr>Conclusions</vt:lpstr>
      <vt:lpstr>SP1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268</cp:revision>
  <dcterms:created xsi:type="dcterms:W3CDTF">2020-05-25T03:58:48Z</dcterms:created>
  <dcterms:modified xsi:type="dcterms:W3CDTF">2021-07-26T14:43:45Z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