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66" r:id="rId20"/>
    <p:sldId id="367" r:id="rId21"/>
    <p:sldId id="354" r:id="rId22"/>
    <p:sldId id="364" r:id="rId23"/>
    <p:sldId id="358" r:id="rId24"/>
    <p:sldId id="361" r:id="rId25"/>
    <p:sldId id="362" r:id="rId26"/>
    <p:sldId id="357" r:id="rId27"/>
    <p:sldId id="360" r:id="rId28"/>
    <p:sldId id="356" r:id="rId29"/>
    <p:sldId id="351" r:id="rId30"/>
    <p:sldId id="346" r:id="rId31"/>
    <p:sldId id="347" r:id="rId32"/>
    <p:sldId id="344" r:id="rId33"/>
    <p:sldId id="333" r:id="rId34"/>
    <p:sldId id="322" r:id="rId35"/>
    <p:sldId id="320" r:id="rId36"/>
    <p:sldId id="327" r:id="rId3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802.11-21/0984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802.11-21/0984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802.11-21/0984</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802.11-21/0984</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15,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2021-06-15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2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Meeting slots (tentative) for the July Plenary Meeting</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5 slots planned:</a:t>
            </a:r>
          </a:p>
          <a:p>
            <a:pPr marL="585788" lvl="1" indent="-285750">
              <a:buFont typeface="Arial" panose="020B0604020202020204" pitchFamily="34" charset="0"/>
              <a:buChar char="•"/>
            </a:pPr>
            <a:r>
              <a:rPr lang="en-US" dirty="0"/>
              <a:t>Monday </a:t>
            </a:r>
            <a:r>
              <a:rPr lang="en-US" dirty="0">
                <a:highlight>
                  <a:srgbClr val="FFFF00"/>
                </a:highlight>
              </a:rPr>
              <a:t>AM2 </a:t>
            </a:r>
            <a:r>
              <a:rPr lang="en-US" strike="sngStrike" dirty="0">
                <a:highlight>
                  <a:srgbClr val="FFFF00"/>
                </a:highlight>
              </a:rPr>
              <a:t>– no </a:t>
            </a:r>
            <a:r>
              <a:rPr lang="en-US" strike="sngStrike" dirty="0" err="1">
                <a:highlight>
                  <a:srgbClr val="FFFF00"/>
                </a:highlight>
              </a:rPr>
              <a:t>TGbc</a:t>
            </a:r>
            <a:r>
              <a:rPr lang="en-US" strike="sngStrike" dirty="0">
                <a:highlight>
                  <a:srgbClr val="FFFF00"/>
                </a:highlight>
              </a:rPr>
              <a:t> meeting planned</a:t>
            </a:r>
          </a:p>
          <a:p>
            <a:pPr marL="585788" lvl="1" indent="-285750">
              <a:buFont typeface="Arial" panose="020B0604020202020204" pitchFamily="34" charset="0"/>
              <a:buChar char="•"/>
            </a:pPr>
            <a:r>
              <a:rPr lang="en-US" dirty="0"/>
              <a:t>Tuesday AM2</a:t>
            </a:r>
          </a:p>
          <a:p>
            <a:pPr marL="585788" lvl="1" indent="-285750">
              <a:buFont typeface="Arial" panose="020B0604020202020204" pitchFamily="34" charset="0"/>
              <a:buChar char="•"/>
            </a:pPr>
            <a:r>
              <a:rPr lang="en-US" dirty="0"/>
              <a:t>Wednesday AM1</a:t>
            </a:r>
          </a:p>
          <a:p>
            <a:pPr marL="585788" lvl="1" indent="-285750">
              <a:buFont typeface="Arial" panose="020B0604020202020204" pitchFamily="34" charset="0"/>
              <a:buChar char="•"/>
            </a:pPr>
            <a:r>
              <a:rPr lang="en-US" dirty="0"/>
              <a:t>Thursday AM2</a:t>
            </a:r>
          </a:p>
          <a:p>
            <a:pPr marL="585788" lvl="1" indent="-285750">
              <a:buFont typeface="Arial" panose="020B0604020202020204" pitchFamily="34" charset="0"/>
              <a:buChar char="•"/>
            </a:pPr>
            <a:r>
              <a:rPr lang="en-US" dirty="0"/>
              <a:t>Friday AM1</a:t>
            </a:r>
          </a:p>
          <a:p>
            <a:pPr marL="585788" lvl="1" indent="-285750">
              <a:buFont typeface="Arial" panose="020B0604020202020204" pitchFamily="34" charset="0"/>
              <a:buChar char="•"/>
            </a:pPr>
            <a:r>
              <a:rPr lang="en-US" strike="sngStrike" dirty="0">
                <a:highlight>
                  <a:srgbClr val="FFFF00"/>
                </a:highlight>
              </a:rPr>
              <a:t>Monday AM1</a:t>
            </a:r>
          </a:p>
          <a:p>
            <a:pPr marL="285750" indent="-285750">
              <a:buFont typeface="Arial" panose="020B0604020202020204" pitchFamily="34" charset="0"/>
              <a:buChar char="•"/>
            </a:pPr>
            <a:r>
              <a:rPr lang="en-US" dirty="0">
                <a:sym typeface="Wingdings" pitchFamily="2" charset="2"/>
              </a:rPr>
              <a:t>Added the additional Monday slot </a:t>
            </a:r>
            <a:r>
              <a:rPr lang="en-US" strike="sngStrike" dirty="0">
                <a:highlight>
                  <a:srgbClr val="FFFF00"/>
                </a:highlight>
                <a:sym typeface="Wingdings" pitchFamily="2" charset="2"/>
              </a:rPr>
              <a:t>at the end of the week </a:t>
            </a:r>
            <a:r>
              <a:rPr lang="en-US" dirty="0">
                <a:highlight>
                  <a:srgbClr val="FFFF00"/>
                </a:highlight>
                <a:sym typeface="Wingdings" pitchFamily="2" charset="2"/>
              </a:rPr>
              <a:t>first Monday in parallel with WNG</a:t>
            </a:r>
            <a:endParaRPr lang="en-US" strike="sngStrike" dirty="0">
              <a:highlight>
                <a:srgbClr val="FFFF00"/>
              </a:highlight>
            </a:endParaRP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66285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15,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AF897-0E8B-8843-8AFC-3E9E3CBF87E1}"/>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872058C3-13F6-C04E-A482-7E407463DF63}"/>
              </a:ext>
            </a:extLst>
          </p:cNvPr>
          <p:cNvSpPr>
            <a:spLocks noGrp="1"/>
          </p:cNvSpPr>
          <p:nvPr>
            <p:ph idx="1"/>
          </p:nvPr>
        </p:nvSpPr>
        <p:spPr>
          <a:xfrm>
            <a:off x="685801" y="1485900"/>
            <a:ext cx="3454151" cy="3084910"/>
          </a:xfrm>
        </p:spPr>
        <p:txBody>
          <a:bodyPr/>
          <a:lstStyle/>
          <a:p>
            <a:r>
              <a:rPr lang="en-US" dirty="0"/>
              <a:t>Planned </a:t>
            </a:r>
            <a:r>
              <a:rPr lang="en-US" dirty="0" err="1"/>
              <a:t>Telcos</a:t>
            </a:r>
            <a:r>
              <a:rPr lang="en-US" dirty="0"/>
              <a:t> (all 9.30 – 11.30h ET)</a:t>
            </a:r>
          </a:p>
          <a:p>
            <a:pPr marL="285750" indent="-285750">
              <a:buFont typeface="Arial" panose="020B0604020202020204" pitchFamily="34" charset="0"/>
              <a:buChar char="•"/>
            </a:pPr>
            <a:r>
              <a:rPr lang="en-US" dirty="0"/>
              <a:t>	Tue Jun 15</a:t>
            </a:r>
          </a:p>
          <a:p>
            <a:pPr marL="285750" indent="-285750">
              <a:buFont typeface="Arial" panose="020B0604020202020204" pitchFamily="34" charset="0"/>
              <a:buChar char="•"/>
            </a:pPr>
            <a:r>
              <a:rPr lang="en-US" dirty="0"/>
              <a:t>	Tue Jun 22</a:t>
            </a:r>
          </a:p>
          <a:p>
            <a:pPr marL="285750" indent="-285750">
              <a:buFont typeface="Arial" panose="020B0604020202020204" pitchFamily="34" charset="0"/>
              <a:buChar char="•"/>
            </a:pPr>
            <a:r>
              <a:rPr lang="en-US" dirty="0"/>
              <a:t>	</a:t>
            </a:r>
            <a:r>
              <a:rPr lang="en-US" dirty="0">
                <a:highlight>
                  <a:srgbClr val="FFFF00"/>
                </a:highlight>
              </a:rPr>
              <a:t>Tue Jun 29 </a:t>
            </a:r>
            <a:r>
              <a:rPr lang="en-US" dirty="0">
                <a:highlight>
                  <a:srgbClr val="FFFF00"/>
                </a:highlight>
                <a:sym typeface="Wingdings" pitchFamily="2" charset="2"/>
              </a:rPr>
              <a:t> to be cancelled</a:t>
            </a:r>
            <a:endParaRPr lang="en-US" dirty="0">
              <a:highlight>
                <a:srgbClr val="FFFF00"/>
              </a:highlight>
            </a:endParaRPr>
          </a:p>
          <a:p>
            <a:pPr marL="285750" indent="-285750">
              <a:buFont typeface="Arial" panose="020B0604020202020204" pitchFamily="34" charset="0"/>
              <a:buChar char="•"/>
            </a:pPr>
            <a:r>
              <a:rPr lang="en-US" dirty="0"/>
              <a:t>	Tue Jul 6</a:t>
            </a:r>
          </a:p>
        </p:txBody>
      </p:sp>
      <p:sp>
        <p:nvSpPr>
          <p:cNvPr id="4" name="Slide Number Placeholder 3">
            <a:extLst>
              <a:ext uri="{FF2B5EF4-FFF2-40B4-BE49-F238E27FC236}">
                <a16:creationId xmlns:a16="http://schemas.microsoft.com/office/drawing/2014/main" id="{76E4FA31-08EC-B846-89DA-76902B585C4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3F3CC89-F99F-F345-8BBD-B25AD4C4A59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EF84411-69F5-E64D-BB45-89684136D44F}"/>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AF9048A3-4233-1943-B46C-F05C6F7C8D6E}"/>
              </a:ext>
            </a:extLst>
          </p:cNvPr>
          <p:cNvSpPr txBox="1">
            <a:spLocks/>
          </p:cNvSpPr>
          <p:nvPr/>
        </p:nvSpPr>
        <p:spPr bwMode="auto">
          <a:xfrm>
            <a:off x="4344989" y="1485900"/>
            <a:ext cx="4111625"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kern="0" dirty="0"/>
              <a:t>One additional </a:t>
            </a:r>
            <a:r>
              <a:rPr lang="en-US" kern="0" dirty="0" err="1"/>
              <a:t>teclo</a:t>
            </a:r>
            <a:r>
              <a:rPr lang="en-US" kern="0" dirty="0"/>
              <a:t> to compensate for Jun 29 cancellation (date to be discussed). Options:</a:t>
            </a:r>
          </a:p>
          <a:p>
            <a:pPr marL="285750" indent="-285750">
              <a:buFont typeface="Arial" panose="020B0604020202020204" pitchFamily="34" charset="0"/>
              <a:buChar char="•"/>
            </a:pPr>
            <a:r>
              <a:rPr lang="en-US" strike="sngStrike" kern="0" dirty="0"/>
              <a:t>Mon Jul 5 (9.30 – 11.30h), no overlap</a:t>
            </a:r>
          </a:p>
          <a:p>
            <a:pPr marL="285750" indent="-285750">
              <a:buFont typeface="Arial" panose="020B0604020202020204" pitchFamily="34" charset="0"/>
              <a:buChar char="•"/>
            </a:pPr>
            <a:r>
              <a:rPr lang="en-US" kern="0" dirty="0">
                <a:highlight>
                  <a:srgbClr val="FFFF00"/>
                </a:highlight>
              </a:rPr>
              <a:t>Fri Jul 9 (9.30 – 11.30h), no overlap</a:t>
            </a:r>
          </a:p>
          <a:p>
            <a:pPr marL="285750" indent="-285750">
              <a:buFont typeface="Arial" panose="020B0604020202020204" pitchFamily="34" charset="0"/>
              <a:buChar char="•"/>
            </a:pPr>
            <a:r>
              <a:rPr lang="en-US" strike="sngStrike" kern="0" dirty="0"/>
              <a:t>Mon Jun 28 (10.00 – 12.00h), </a:t>
            </a:r>
            <a:r>
              <a:rPr lang="en-US" strike="sngStrike" kern="0" dirty="0" err="1"/>
              <a:t>TGbb</a:t>
            </a:r>
            <a:r>
              <a:rPr lang="en-US" strike="sngStrike" kern="0" dirty="0"/>
              <a:t> overlap from 11h onwards</a:t>
            </a:r>
          </a:p>
          <a:p>
            <a:pPr marL="285750" indent="-285750">
              <a:buFont typeface="Arial" panose="020B0604020202020204" pitchFamily="34" charset="0"/>
              <a:buChar char="•"/>
            </a:pPr>
            <a:endParaRPr lang="en-US" kern="0" dirty="0"/>
          </a:p>
          <a:p>
            <a:pPr marL="285750" indent="-285750">
              <a:buFont typeface="Arial" panose="020B0604020202020204" pitchFamily="34" charset="0"/>
              <a:buChar char="•"/>
            </a:pPr>
            <a:r>
              <a:rPr lang="en-US" strike="sngStrike" kern="0" dirty="0"/>
              <a:t>Thu Jul 1 (9.30 – 11.30h), no overlap</a:t>
            </a:r>
          </a:p>
          <a:p>
            <a:pPr marL="285750" indent="-285750">
              <a:buFont typeface="Arial" panose="020B0604020202020204" pitchFamily="34" charset="0"/>
              <a:buChar char="•"/>
            </a:pPr>
            <a:endParaRPr lang="en-US" kern="0" dirty="0"/>
          </a:p>
        </p:txBody>
      </p:sp>
    </p:spTree>
    <p:extLst>
      <p:ext uri="{BB962C8B-B14F-4D97-AF65-F5344CB8AC3E}">
        <p14:creationId xmlns:p14="http://schemas.microsoft.com/office/powerpoint/2010/main" val="238664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and redline versions created. </a:t>
            </a:r>
          </a:p>
          <a:p>
            <a:pPr marL="285750" indent="-285750">
              <a:buFont typeface="Arial" panose="020B0604020202020204" pitchFamily="34" charset="0"/>
              <a:buChar char="•"/>
            </a:pPr>
            <a:r>
              <a:rPr lang="en-US" dirty="0"/>
              <a:t>Have been sent to WG Chair for posting in members area. </a:t>
            </a:r>
          </a:p>
          <a:p>
            <a:pPr marL="285750" indent="-285750">
              <a:buFont typeface="Arial" panose="020B0604020202020204" pitchFamily="34" charset="0"/>
              <a:buChar char="•"/>
            </a:pPr>
            <a:r>
              <a:rPr lang="en-US" dirty="0"/>
              <a:t>Should be available within the next 48 hours.</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=md3ef5476c626e902bf93286a38a6538f</a:t>
            </a:r>
          </a:p>
          <a:p>
            <a:endParaRPr lang="en-GB" sz="1600" dirty="0"/>
          </a:p>
          <a:p>
            <a:r>
              <a:rPr lang="en-GB" sz="1600" dirty="0"/>
              <a:t>Meeting number: 173 139 4674</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34</a:t>
            </a:fld>
            <a:endParaRPr lang="en-GB"/>
          </a:p>
        </p:txBody>
      </p:sp>
    </p:spTree>
    <p:extLst>
      <p:ext uri="{BB962C8B-B14F-4D97-AF65-F5344CB8AC3E}">
        <p14:creationId xmlns:p14="http://schemas.microsoft.com/office/powerpoint/2010/main" val="3438742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Announcements</a:t>
            </a:r>
          </a:p>
          <a:p>
            <a:pPr lvl="1">
              <a:buFont typeface="Arial" panose="020B0604020202020204" pitchFamily="34" charset="0"/>
              <a:buChar char="•"/>
            </a:pPr>
            <a:r>
              <a:rPr lang="en-US" sz="900" dirty="0"/>
              <a:t>July Plenary meeting slots</a:t>
            </a:r>
          </a:p>
          <a:p>
            <a:pPr lvl="1">
              <a:buFont typeface="Arial" panose="020B0604020202020204" pitchFamily="34" charset="0"/>
              <a:buChar char="•"/>
            </a:pPr>
            <a:r>
              <a:rPr lang="en-US" sz="900" dirty="0"/>
              <a:t>Additional telco slot before </a:t>
            </a:r>
            <a:r>
              <a:rPr lang="en-US" sz="900"/>
              <a:t>July meeting</a:t>
            </a:r>
            <a:endParaRPr lang="en-US" sz="900" dirty="0"/>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extLst>
              <p:ext uri="{D42A27DB-BD31-4B8C-83A1-F6EECF244321}">
                <p14:modId xmlns:p14="http://schemas.microsoft.com/office/powerpoint/2010/main" val="1590935865"/>
              </p:ext>
            </p:extLst>
          </p:nvPr>
        </p:nvGraphicFramePr>
        <p:xfrm>
          <a:off x="687388" y="1479550"/>
          <a:ext cx="7770814" cy="2187495"/>
        </p:xfrm>
        <a:graphic>
          <a:graphicData uri="http://schemas.openxmlformats.org/drawingml/2006/table">
            <a:tbl>
              <a:tblPr>
                <a:tableStyleId>{5C22544A-7EE6-4342-B048-85BDC9FD1C3A}</a:tableStyleId>
              </a:tblPr>
              <a:tblGrid>
                <a:gridCol w="554500">
                  <a:extLst>
                    <a:ext uri="{9D8B030D-6E8A-4147-A177-3AD203B41FA5}">
                      <a16:colId xmlns:a16="http://schemas.microsoft.com/office/drawing/2014/main" val="1482929785"/>
                    </a:ext>
                  </a:extLst>
                </a:gridCol>
                <a:gridCol w="354047">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291666">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Group</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45833">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b="0" i="0" u="none" strike="noStrike" dirty="0">
                          <a:effectLst/>
                          <a:latin typeface="Arial" panose="020B0604020202020204" pitchFamily="34" charset="0"/>
                        </a:rPr>
                        <a:t>2</a:t>
                      </a: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92450120"/>
                  </a:ext>
                </a:extLst>
              </a:tr>
              <a:tr h="291666">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979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Message sequence diagrams for arc discussion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29182363"/>
                  </a:ext>
                </a:extLst>
              </a:tr>
              <a:tr h="291666">
                <a:tc>
                  <a:txBody>
                    <a:bodyPr/>
                    <a:lstStyle/>
                    <a:p>
                      <a:pPr algn="l" fontAlgn="t"/>
                      <a:r>
                        <a:rPr lang="en-GB" sz="800" u="none" strike="noStrike">
                          <a:effectLst/>
                        </a:rPr>
                        <a:t>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Potentially revisit after discussion of MSCs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206335604"/>
                  </a:ext>
                </a:extLst>
              </a:tr>
              <a:tr h="145833">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2881243207"/>
                  </a:ext>
                </a:extLst>
              </a:tr>
              <a:tr h="145833">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229566925"/>
                  </a:ext>
                </a:extLst>
              </a:tr>
              <a:tr h="291666">
                <a:tc>
                  <a:txBody>
                    <a:bodyPr/>
                    <a:lstStyle/>
                    <a:p>
                      <a:pPr algn="l" fontAlgn="t"/>
                      <a:r>
                        <a:rPr lang="en-GB" sz="800" u="none" strike="noStrike">
                          <a:effectLst/>
                        </a:rPr>
                        <a:t>1030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475389642"/>
                  </a:ext>
                </a:extLst>
              </a:tr>
              <a:tr h="291666">
                <a:tc>
                  <a:txBody>
                    <a:bodyPr/>
                    <a:lstStyle/>
                    <a:p>
                      <a:pPr algn="l" fontAlgn="t"/>
                      <a:r>
                        <a:rPr lang="en-GB" sz="800" u="none" strike="noStrike">
                          <a:effectLst/>
                        </a:rPr>
                        <a:t>1990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897</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Fast Acquisition of EBCS Services</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Deferred until author indicates "ready to present"</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77606741"/>
                  </a:ext>
                </a:extLst>
              </a:tr>
              <a:tr h="291666">
                <a:tc>
                  <a:txBody>
                    <a:bodyPr/>
                    <a:lstStyle/>
                    <a:p>
                      <a:pPr algn="l" fontAlgn="t"/>
                      <a:r>
                        <a:rPr lang="en-GB" sz="800" u="none" strike="noStrike">
                          <a:effectLst/>
                        </a:rPr>
                        <a:t>2010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Text Proposal for Enhanced Broadcast Request ANQP-element</a:t>
                      </a:r>
                      <a:endParaRPr lang="en-GB" sz="800" b="0" i="0" u="none" strike="noStrike" dirty="0">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Revisit after incorporating feedback from discussion</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248828168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6024</TotalTime>
  <Words>2846</Words>
  <Application>Microsoft Macintosh PowerPoint</Application>
  <PresentationFormat>On-screen Show (16:9)</PresentationFormat>
  <Paragraphs>405</Paragraphs>
  <Slides>36</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2" baseType="lpstr">
      <vt:lpstr>Arial</vt:lpstr>
      <vt:lpstr>Calibri</vt:lpstr>
      <vt:lpstr>Monotype Sorts</vt:lpstr>
      <vt:lpstr>Times New Roman</vt:lpstr>
      <vt:lpstr>802-11-BCS-Chair-Slides-Template</vt:lpstr>
      <vt:lpstr>Document</vt:lpstr>
      <vt:lpstr>Agenda TGbc Telco June 15,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Meeting slots (tentative) for the July Plenary Meeting</vt:lpstr>
      <vt:lpstr>Telco Schedule</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273</cp:revision>
  <cp:lastPrinted>1601-01-01T00:00:00Z</cp:lastPrinted>
  <dcterms:created xsi:type="dcterms:W3CDTF">2020-02-25T15:01:23Z</dcterms:created>
  <dcterms:modified xsi:type="dcterms:W3CDTF">2021-06-15T14:01:30Z</dcterms:modified>
  <cp:category/>
</cp:coreProperties>
</file>