
<file path=[Content_Types].xml><?xml version="1.0" encoding="utf-8"?>
<Types xmlns="http://schemas.openxmlformats.org/package/2006/content-types">
  <Default Extension="doc" ContentType="application/msword"/>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1541" r:id="rId3"/>
    <p:sldId id="1588" r:id="rId4"/>
    <p:sldId id="1568" r:id="rId5"/>
    <p:sldId id="1580" r:id="rId6"/>
    <p:sldId id="1581" r:id="rId7"/>
    <p:sldId id="1583" r:id="rId8"/>
    <p:sldId id="1584" r:id="rId9"/>
    <p:sldId id="1585" r:id="rId10"/>
    <p:sldId id="1589" r:id="rId11"/>
    <p:sldId id="1582" r:id="rId12"/>
    <p:sldId id="1586" r:id="rId13"/>
    <p:sldId id="1587"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scaleToFitPaper="1"/>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300"/>
    <a:srgbClr val="F2DCDB"/>
    <a:srgbClr val="DA9694"/>
    <a:srgbClr val="0432FF"/>
    <a:srgbClr val="95B3D8"/>
    <a:srgbClr val="DCE6F2"/>
    <a:srgbClr val="0096FF"/>
    <a:srgbClr val="941100"/>
    <a:srgbClr val="FF66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3" autoAdjust="0"/>
    <p:restoredTop sz="96864" autoAdjust="0"/>
  </p:normalViewPr>
  <p:slideViewPr>
    <p:cSldViewPr snapToGrid="0">
      <p:cViewPr>
        <p:scale>
          <a:sx n="190" d="100"/>
          <a:sy n="190" d="100"/>
        </p:scale>
        <p:origin x="488" y="2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p:cViewPr varScale="1">
        <p:scale>
          <a:sx n="109" d="100"/>
          <a:sy n="109" d="100"/>
        </p:scale>
        <p:origin x="3144"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802.11-18/xxxxr0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ko-KR" dirty="0"/>
              <a:t>Nov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Pascal </a:t>
            </a:r>
            <a:r>
              <a:rPr lang="en-US" dirty="0" err="1"/>
              <a:t>Thubert</a:t>
            </a:r>
            <a:r>
              <a:rPr lang="en-US" dirty="0"/>
              <a:t>, Cisco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802.11-18/xxxxr0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ko-KR" dirty="0"/>
              <a:t>Nov 2018</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Pascal </a:t>
            </a:r>
            <a:r>
              <a:rPr lang="en-US" dirty="0" err="1"/>
              <a:t>Thubert</a:t>
            </a:r>
            <a:r>
              <a:rPr lang="en-US" dirty="0"/>
              <a:t>, Cisco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802.11-18/xxxxr0</a:t>
            </a:r>
          </a:p>
        </p:txBody>
      </p:sp>
      <p:sp>
        <p:nvSpPr>
          <p:cNvPr id="5" name="Rectangle 3"/>
          <p:cNvSpPr>
            <a:spLocks noGrp="1" noChangeArrowheads="1"/>
          </p:cNvSpPr>
          <p:nvPr>
            <p:ph type="dt"/>
          </p:nvPr>
        </p:nvSpPr>
        <p:spPr>
          <a:ln/>
        </p:spPr>
        <p:txBody>
          <a:bodyPr/>
          <a:lstStyle/>
          <a:p>
            <a:r>
              <a:rPr lang="en-US" altLang="ko-KR" dirty="0"/>
              <a:t>Nov 2018</a:t>
            </a:r>
            <a:endParaRPr lang="en-US" dirty="0"/>
          </a:p>
        </p:txBody>
      </p:sp>
      <p:sp>
        <p:nvSpPr>
          <p:cNvPr id="6" name="Rectangle 6"/>
          <p:cNvSpPr>
            <a:spLocks noGrp="1" noChangeArrowheads="1"/>
          </p:cNvSpPr>
          <p:nvPr>
            <p:ph type="ftr"/>
          </p:nvPr>
        </p:nvSpPr>
        <p:spPr>
          <a:ln/>
        </p:spPr>
        <p:txBody>
          <a:bodyPr/>
          <a:lstStyle/>
          <a:p>
            <a:r>
              <a:rPr lang="en-US" dirty="0"/>
              <a:t>Pascal </a:t>
            </a:r>
            <a:r>
              <a:rPr lang="en-US" dirty="0" err="1"/>
              <a:t>Thubert</a:t>
            </a:r>
            <a:r>
              <a:rPr lang="en-US" dirty="0"/>
              <a:t>, Cisco</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endParaRPr lang="en-GB"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endParaRPr lang="en-GB" dirty="0"/>
          </a:p>
        </p:txBody>
      </p:sp>
      <p:sp>
        <p:nvSpPr>
          <p:cNvPr id="8" name="Footer Placeholder 7"/>
          <p:cNvSpPr>
            <a:spLocks noGrp="1"/>
          </p:cNvSpPr>
          <p:nvPr>
            <p:ph type="ftr" idx="11"/>
          </p:nvPr>
        </p:nvSpPr>
        <p:spPr>
          <a:xfrm>
            <a:off x="5643570" y="6475413"/>
            <a:ext cx="2898768" cy="180975"/>
          </a:xfrm>
          <a:prstGeom prst="rect">
            <a:avLst/>
          </a:prstGeo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endParaRPr lang="en-GB" dirty="0"/>
          </a:p>
        </p:txBody>
      </p:sp>
      <p:sp>
        <p:nvSpPr>
          <p:cNvPr id="4" name="Footer Placeholder 3"/>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endParaRPr lang="en-GB" dirty="0"/>
          </a:p>
        </p:txBody>
      </p:sp>
      <p:sp>
        <p:nvSpPr>
          <p:cNvPr id="3" name="Footer Placeholder 2"/>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endParaRPr lang="en-GB"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May 2021</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802.11-21/0981r1</a:t>
            </a:r>
          </a:p>
        </p:txBody>
      </p:sp>
      <p:sp>
        <p:nvSpPr>
          <p:cNvPr id="11" name="Footer Placeholder 4">
            <a:extLst>
              <a:ext uri="{FF2B5EF4-FFF2-40B4-BE49-F238E27FC236}">
                <a16:creationId xmlns:a16="http://schemas.microsoft.com/office/drawing/2014/main" id="{12E76935-C4CA-5043-802B-EC728F387AB2}"/>
              </a:ext>
            </a:extLst>
          </p:cNvPr>
          <p:cNvSpPr txBox="1">
            <a:spLocks/>
          </p:cNvSpPr>
          <p:nvPr userDrawn="1"/>
        </p:nvSpPr>
        <p:spPr>
          <a:xfrm>
            <a:off x="5436096" y="6453336"/>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Henry et al., Cisco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ftr="0" dt="0"/>
  <p:txStyles>
    <p:titleStyle>
      <a:lvl1pPr algn="ctr" defTabSz="449263"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4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97180" y="836712"/>
            <a:ext cx="8549640" cy="1066800"/>
          </a:xfrm>
          <a:ln/>
        </p:spPr>
        <p:txBody>
          <a:bodyPr/>
          <a:lstStyle/>
          <a:p>
            <a:r>
              <a:rPr lang="en-US" dirty="0"/>
              <a:t>ANQP Elements Augmentation Proposal</a:t>
            </a:r>
          </a:p>
        </p:txBody>
      </p:sp>
      <p:sp>
        <p:nvSpPr>
          <p:cNvPr id="3074" name="Rectangle 2"/>
          <p:cNvSpPr>
            <a:spLocks noGrp="1" noChangeArrowheads="1"/>
          </p:cNvSpPr>
          <p:nvPr>
            <p:ph type="body" idx="1"/>
          </p:nvPr>
        </p:nvSpPr>
        <p:spPr>
          <a:xfrm>
            <a:off x="611560" y="195200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2021-06-14</a:t>
            </a:r>
          </a:p>
        </p:txBody>
      </p:sp>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7" name="Rectangle 3">
            <a:extLst>
              <a:ext uri="{FF2B5EF4-FFF2-40B4-BE49-F238E27FC236}">
                <a16:creationId xmlns:a16="http://schemas.microsoft.com/office/drawing/2014/main" id="{0BB799D4-880E-194E-B266-D9DD4A9E7D35}"/>
              </a:ext>
            </a:extLst>
          </p:cNvPr>
          <p:cNvSpPr txBox="1">
            <a:spLocks noChangeArrowheads="1"/>
          </p:cNvSpPr>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GB" kern="0" dirty="0"/>
              <a:t>May 2021</a:t>
            </a:r>
          </a:p>
        </p:txBody>
      </p:sp>
      <p:graphicFrame>
        <p:nvGraphicFramePr>
          <p:cNvPr id="9" name="Object 3"/>
          <p:cNvGraphicFramePr>
            <a:graphicFrameLocks noChangeAspect="1"/>
          </p:cNvGraphicFramePr>
          <p:nvPr>
            <p:extLst>
              <p:ext uri="{D42A27DB-BD31-4B8C-83A1-F6EECF244321}">
                <p14:modId xmlns:p14="http://schemas.microsoft.com/office/powerpoint/2010/main" val="1396163912"/>
              </p:ext>
            </p:extLst>
          </p:nvPr>
        </p:nvGraphicFramePr>
        <p:xfrm>
          <a:off x="168275" y="3575050"/>
          <a:ext cx="8850313" cy="1709738"/>
        </p:xfrm>
        <a:graphic>
          <a:graphicData uri="http://schemas.openxmlformats.org/presentationml/2006/ole">
            <mc:AlternateContent xmlns:mc="http://schemas.openxmlformats.org/markup-compatibility/2006">
              <mc:Choice xmlns:v="urn:schemas-microsoft-com:vml" Requires="v">
                <p:oleObj spid="_x0000_s2064" name="Document" r:id="rId4" imgW="8255000" imgH="1600200" progId="Word.Document.8">
                  <p:embed/>
                </p:oleObj>
              </mc:Choice>
              <mc:Fallback>
                <p:oleObj name="Document" r:id="rId4" imgW="8255000" imgH="1600200" progId="Word.Document.8">
                  <p:embed/>
                  <p:pic>
                    <p:nvPicPr>
                      <p:cNvPr id="3075" name="Object 3"/>
                      <p:cNvPicPr>
                        <a:picLocks noChangeAspect="1" noChangeArrowheads="1"/>
                      </p:cNvPicPr>
                      <p:nvPr/>
                    </p:nvPicPr>
                    <p:blipFill>
                      <a:blip r:embed="rId5"/>
                      <a:srcRect/>
                      <a:stretch>
                        <a:fillRect/>
                      </a:stretch>
                    </p:blipFill>
                    <p:spPr bwMode="auto">
                      <a:xfrm>
                        <a:off x="168275" y="3575050"/>
                        <a:ext cx="8850313" cy="1709738"/>
                      </a:xfrm>
                      <a:prstGeom prst="rect">
                        <a:avLst/>
                      </a:prstGeom>
                      <a:noFill/>
                      <a:extLst>
                        <a:ext uri="{909E8E84-426E-40dd-AFC4-6F175D3DCCD1}">
                          <a14:hiddenFill xmlns=""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Comment Resolution </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graphicFrame>
        <p:nvGraphicFramePr>
          <p:cNvPr id="5" name="Table 4">
            <a:extLst>
              <a:ext uri="{FF2B5EF4-FFF2-40B4-BE49-F238E27FC236}">
                <a16:creationId xmlns:a16="http://schemas.microsoft.com/office/drawing/2014/main" id="{B7BAE083-83D8-F54E-85ED-DD4AE4315445}"/>
              </a:ext>
            </a:extLst>
          </p:cNvPr>
          <p:cNvGraphicFramePr>
            <a:graphicFrameLocks noGrp="1"/>
          </p:cNvGraphicFramePr>
          <p:nvPr>
            <p:extLst>
              <p:ext uri="{D42A27DB-BD31-4B8C-83A1-F6EECF244321}">
                <p14:modId xmlns:p14="http://schemas.microsoft.com/office/powerpoint/2010/main" val="4029959391"/>
              </p:ext>
            </p:extLst>
          </p:nvPr>
        </p:nvGraphicFramePr>
        <p:xfrm>
          <a:off x="463923" y="2284413"/>
          <a:ext cx="7992690" cy="2032000"/>
        </p:xfrm>
        <a:graphic>
          <a:graphicData uri="http://schemas.openxmlformats.org/drawingml/2006/table">
            <a:tbl>
              <a:tblPr>
                <a:tableStyleId>{5C22544A-7EE6-4342-B048-85BDC9FD1C3A}</a:tableStyleId>
              </a:tblPr>
              <a:tblGrid>
                <a:gridCol w="2664230">
                  <a:extLst>
                    <a:ext uri="{9D8B030D-6E8A-4147-A177-3AD203B41FA5}">
                      <a16:colId xmlns:a16="http://schemas.microsoft.com/office/drawing/2014/main" val="887219822"/>
                    </a:ext>
                  </a:extLst>
                </a:gridCol>
                <a:gridCol w="2664230">
                  <a:extLst>
                    <a:ext uri="{9D8B030D-6E8A-4147-A177-3AD203B41FA5}">
                      <a16:colId xmlns:a16="http://schemas.microsoft.com/office/drawing/2014/main" val="3700716271"/>
                    </a:ext>
                  </a:extLst>
                </a:gridCol>
                <a:gridCol w="2664230">
                  <a:extLst>
                    <a:ext uri="{9D8B030D-6E8A-4147-A177-3AD203B41FA5}">
                      <a16:colId xmlns:a16="http://schemas.microsoft.com/office/drawing/2014/main" val="2438845082"/>
                    </a:ext>
                  </a:extLst>
                </a:gridCol>
              </a:tblGrid>
              <a:tr h="1016000">
                <a:tc>
                  <a:txBody>
                    <a:bodyPr/>
                    <a:lstStyle/>
                    <a:p>
                      <a:pPr algn="l" fontAlgn="t"/>
                      <a:r>
                        <a:rPr lang="en-US" sz="1100" b="0"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Resolution </a:t>
                      </a:r>
                    </a:p>
                  </a:txBody>
                  <a:tcPr marL="9525" marR="9525" marT="9525" marB="0"/>
                </a:tc>
                <a:extLst>
                  <a:ext uri="{0D108BD9-81ED-4DB2-BD59-A6C34878D82A}">
                    <a16:rowId xmlns:a16="http://schemas.microsoft.com/office/drawing/2014/main" val="2078451579"/>
                  </a:ext>
                </a:extLst>
              </a:tr>
              <a:tr h="1016000">
                <a:tc>
                  <a:txBody>
                    <a:bodyPr/>
                    <a:lstStyle/>
                    <a:p>
                      <a:pPr algn="l" fontAlgn="t"/>
                      <a:r>
                        <a:rPr lang="en-US" sz="1100" b="0" i="0" u="none" strike="noStrike">
                          <a:solidFill>
                            <a:srgbClr val="000000"/>
                          </a:solidFill>
                          <a:effectLst/>
                          <a:latin typeface="Calibri" panose="020F0502020204030204" pitchFamily="34" charset="0"/>
                        </a:rPr>
                        <a:t>Users offred the choice between 2 networks may prefer to attach to the one that provides the best SLA, or for which they have an offload agreement with. However, such indication is not provided, limiting the quality of the experiecne for the user</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Define a settlement indicator, and an SLA indicator, that clarifies if the network will accept all roaming, offer paid services or free services only, and if the network supports a form of SLA.</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new ANQP element that clarifies the settlement and SLA values for the network</a:t>
                      </a:r>
                    </a:p>
                  </a:txBody>
                  <a:tcPr marL="9525" marR="9525" marT="9525" marB="0"/>
                </a:tc>
                <a:extLst>
                  <a:ext uri="{0D108BD9-81ED-4DB2-BD59-A6C34878D82A}">
                    <a16:rowId xmlns:a16="http://schemas.microsoft.com/office/drawing/2014/main" val="3176902018"/>
                  </a:ext>
                </a:extLst>
              </a:tr>
            </a:tbl>
          </a:graphicData>
        </a:graphic>
      </p:graphicFrame>
      <p:sp>
        <p:nvSpPr>
          <p:cNvPr id="3" name="TextBox 2">
            <a:extLst>
              <a:ext uri="{FF2B5EF4-FFF2-40B4-BE49-F238E27FC236}">
                <a16:creationId xmlns:a16="http://schemas.microsoft.com/office/drawing/2014/main" id="{1096F639-7A20-AE47-8F00-D2C08AA3D534}"/>
              </a:ext>
            </a:extLst>
          </p:cNvPr>
          <p:cNvSpPr txBox="1"/>
          <p:nvPr/>
        </p:nvSpPr>
        <p:spPr>
          <a:xfrm>
            <a:off x="125369" y="3290500"/>
            <a:ext cx="338554" cy="276999"/>
          </a:xfrm>
          <a:prstGeom prst="rect">
            <a:avLst/>
          </a:prstGeom>
          <a:noFill/>
        </p:spPr>
        <p:txBody>
          <a:bodyPr wrap="none" rtlCol="0">
            <a:spAutoFit/>
          </a:bodyPr>
          <a:lstStyle/>
          <a:p>
            <a:r>
              <a:rPr lang="en-US" sz="1200" dirty="0">
                <a:solidFill>
                  <a:schemeClr val="tx1"/>
                </a:solidFill>
              </a:rPr>
              <a:t>95</a:t>
            </a:r>
          </a:p>
        </p:txBody>
      </p:sp>
    </p:spTree>
    <p:extLst>
      <p:ext uri="{BB962C8B-B14F-4D97-AF65-F5344CB8AC3E}">
        <p14:creationId xmlns:p14="http://schemas.microsoft.com/office/powerpoint/2010/main" val="600919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600" b="0" dirty="0"/>
              <a:t>SLA ANQP-Element</a:t>
            </a:r>
          </a:p>
          <a:p>
            <a:r>
              <a:rPr lang="en-US" sz="1600" b="0" dirty="0"/>
              <a:t>The SLA ANQP-element provides STA with the information about the types of credentials accepted via that AP. One or more types of credentials are listed.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977184" y="3915875"/>
            <a:ext cx="7770805"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2162542"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1211432" y="3996602"/>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2404856" y="3996602"/>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3237746" y="5359415"/>
            <a:ext cx="5368368"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270883" y="3888879"/>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20" name="TextBox 19">
            <a:extLst>
              <a:ext uri="{FF2B5EF4-FFF2-40B4-BE49-F238E27FC236}">
                <a16:creationId xmlns:a16="http://schemas.microsoft.com/office/drawing/2014/main" id="{85B58868-B7DB-AE44-8F9B-B65428547895}"/>
              </a:ext>
            </a:extLst>
          </p:cNvPr>
          <p:cNvSpPr txBox="1"/>
          <p:nvPr/>
        </p:nvSpPr>
        <p:spPr>
          <a:xfrm>
            <a:off x="3148509" y="5029367"/>
            <a:ext cx="394660" cy="307777"/>
          </a:xfrm>
          <a:prstGeom prst="rect">
            <a:avLst/>
          </a:prstGeom>
          <a:noFill/>
        </p:spPr>
        <p:txBody>
          <a:bodyPr wrap="none" rtlCol="0">
            <a:spAutoFit/>
          </a:bodyPr>
          <a:lstStyle/>
          <a:p>
            <a:r>
              <a:rPr lang="en-US" sz="1400" dirty="0">
                <a:solidFill>
                  <a:schemeClr val="tx1"/>
                </a:solidFill>
              </a:rPr>
              <a:t>B0</a:t>
            </a:r>
          </a:p>
        </p:txBody>
      </p:sp>
      <p:sp>
        <p:nvSpPr>
          <p:cNvPr id="27" name="TextBox 26">
            <a:extLst>
              <a:ext uri="{FF2B5EF4-FFF2-40B4-BE49-F238E27FC236}">
                <a16:creationId xmlns:a16="http://schemas.microsoft.com/office/drawing/2014/main" id="{049A472C-BD91-F54C-976D-2FFBB4501152}"/>
              </a:ext>
            </a:extLst>
          </p:cNvPr>
          <p:cNvSpPr txBox="1"/>
          <p:nvPr/>
        </p:nvSpPr>
        <p:spPr>
          <a:xfrm>
            <a:off x="1935862" y="4355967"/>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073467" y="4344950"/>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7717138" y="4387039"/>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271172" y="4317479"/>
            <a:ext cx="654346" cy="307777"/>
          </a:xfrm>
          <a:prstGeom prst="rect">
            <a:avLst/>
          </a:prstGeom>
          <a:noFill/>
        </p:spPr>
        <p:txBody>
          <a:bodyPr wrap="none" rtlCol="0">
            <a:spAutoFit/>
          </a:bodyPr>
          <a:lstStyle/>
          <a:p>
            <a:r>
              <a:rPr lang="en-US" sz="1400" dirty="0">
                <a:solidFill>
                  <a:schemeClr val="tx1"/>
                </a:solidFill>
              </a:rPr>
              <a:t>octets:</a:t>
            </a:r>
          </a:p>
        </p:txBody>
      </p:sp>
      <p:sp>
        <p:nvSpPr>
          <p:cNvPr id="32" name="TextBox 31">
            <a:extLst>
              <a:ext uri="{FF2B5EF4-FFF2-40B4-BE49-F238E27FC236}">
                <a16:creationId xmlns:a16="http://schemas.microsoft.com/office/drawing/2014/main" id="{ED182CBE-4CDA-C646-88DD-D61FB6F45E87}"/>
              </a:ext>
            </a:extLst>
          </p:cNvPr>
          <p:cNvSpPr txBox="1"/>
          <p:nvPr/>
        </p:nvSpPr>
        <p:spPr>
          <a:xfrm>
            <a:off x="3345426" y="3868803"/>
            <a:ext cx="952504" cy="523220"/>
          </a:xfrm>
          <a:prstGeom prst="rect">
            <a:avLst/>
          </a:prstGeom>
          <a:noFill/>
        </p:spPr>
        <p:txBody>
          <a:bodyPr wrap="none" rtlCol="0">
            <a:spAutoFit/>
          </a:bodyPr>
          <a:lstStyle/>
          <a:p>
            <a:pPr algn="ct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33" name="TextBox 32">
            <a:extLst>
              <a:ext uri="{FF2B5EF4-FFF2-40B4-BE49-F238E27FC236}">
                <a16:creationId xmlns:a16="http://schemas.microsoft.com/office/drawing/2014/main" id="{CFD0E250-CFA5-C04F-AA20-B8572C7BA629}"/>
              </a:ext>
            </a:extLst>
          </p:cNvPr>
          <p:cNvSpPr txBox="1"/>
          <p:nvPr/>
        </p:nvSpPr>
        <p:spPr>
          <a:xfrm>
            <a:off x="2259359" y="5029366"/>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3960822" y="5067151"/>
            <a:ext cx="394660" cy="307777"/>
          </a:xfrm>
          <a:prstGeom prst="rect">
            <a:avLst/>
          </a:prstGeom>
          <a:noFill/>
        </p:spPr>
        <p:txBody>
          <a:bodyPr wrap="none" rtlCol="0">
            <a:spAutoFit/>
          </a:bodyPr>
          <a:lstStyle/>
          <a:p>
            <a:r>
              <a:rPr lang="en-US" sz="1400" dirty="0">
                <a:solidFill>
                  <a:schemeClr val="tx1"/>
                </a:solidFill>
              </a:rPr>
              <a:t>B1</a:t>
            </a:r>
          </a:p>
        </p:txBody>
      </p:sp>
      <p:sp>
        <p:nvSpPr>
          <p:cNvPr id="35" name="TextBox 34">
            <a:extLst>
              <a:ext uri="{FF2B5EF4-FFF2-40B4-BE49-F238E27FC236}">
                <a16:creationId xmlns:a16="http://schemas.microsoft.com/office/drawing/2014/main" id="{C1F493E1-4FBF-9C40-BC63-1DF071C75189}"/>
              </a:ext>
            </a:extLst>
          </p:cNvPr>
          <p:cNvSpPr txBox="1"/>
          <p:nvPr/>
        </p:nvSpPr>
        <p:spPr>
          <a:xfrm>
            <a:off x="6973291" y="5075131"/>
            <a:ext cx="394660" cy="307777"/>
          </a:xfrm>
          <a:prstGeom prst="rect">
            <a:avLst/>
          </a:prstGeom>
          <a:noFill/>
        </p:spPr>
        <p:txBody>
          <a:bodyPr wrap="none" rtlCol="0">
            <a:spAutoFit/>
          </a:bodyPr>
          <a:lstStyle/>
          <a:p>
            <a:r>
              <a:rPr lang="en-US" sz="1400" dirty="0">
                <a:solidFill>
                  <a:schemeClr val="tx1"/>
                </a:solidFill>
              </a:rPr>
              <a:t>B8</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3308717"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4232814" y="53813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0219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202885" y="5075131"/>
            <a:ext cx="394660" cy="307777"/>
          </a:xfrm>
          <a:prstGeom prst="rect">
            <a:avLst/>
          </a:prstGeom>
          <a:noFill/>
        </p:spPr>
        <p:txBody>
          <a:bodyPr wrap="none" rtlCol="0">
            <a:spAutoFit/>
          </a:bodyPr>
          <a:lstStyle/>
          <a:p>
            <a:r>
              <a:rPr lang="en-US" sz="1400" dirty="0">
                <a:solidFill>
                  <a:schemeClr val="tx1"/>
                </a:solidFill>
              </a:rPr>
              <a:t>B2</a:t>
            </a:r>
          </a:p>
        </p:txBody>
      </p:sp>
      <p:sp>
        <p:nvSpPr>
          <p:cNvPr id="45" name="TextBox 44">
            <a:extLst>
              <a:ext uri="{FF2B5EF4-FFF2-40B4-BE49-F238E27FC236}">
                <a16:creationId xmlns:a16="http://schemas.microsoft.com/office/drawing/2014/main" id="{9F711CA7-B98B-6444-BA28-8319EC17F0ED}"/>
              </a:ext>
            </a:extLst>
          </p:cNvPr>
          <p:cNvSpPr txBox="1"/>
          <p:nvPr/>
        </p:nvSpPr>
        <p:spPr>
          <a:xfrm>
            <a:off x="4797263" y="5054790"/>
            <a:ext cx="394660" cy="307777"/>
          </a:xfrm>
          <a:prstGeom prst="rect">
            <a:avLst/>
          </a:prstGeom>
          <a:noFill/>
        </p:spPr>
        <p:txBody>
          <a:bodyPr wrap="none" rtlCol="0">
            <a:spAutoFit/>
          </a:bodyPr>
          <a:lstStyle/>
          <a:p>
            <a:r>
              <a:rPr lang="en-US" sz="1400" dirty="0">
                <a:solidFill>
                  <a:schemeClr val="tx1"/>
                </a:solidFill>
              </a:rPr>
              <a:t>B3</a:t>
            </a:r>
          </a:p>
        </p:txBody>
      </p:sp>
      <p:sp>
        <p:nvSpPr>
          <p:cNvPr id="46" name="TextBox 45">
            <a:extLst>
              <a:ext uri="{FF2B5EF4-FFF2-40B4-BE49-F238E27FC236}">
                <a16:creationId xmlns:a16="http://schemas.microsoft.com/office/drawing/2014/main" id="{B7A8FEAB-A4DA-C346-B364-5D6BA1D88C72}"/>
              </a:ext>
            </a:extLst>
          </p:cNvPr>
          <p:cNvSpPr txBox="1"/>
          <p:nvPr/>
        </p:nvSpPr>
        <p:spPr>
          <a:xfrm>
            <a:off x="6666872" y="5093649"/>
            <a:ext cx="394660" cy="307777"/>
          </a:xfrm>
          <a:prstGeom prst="rect">
            <a:avLst/>
          </a:prstGeom>
          <a:noFill/>
        </p:spPr>
        <p:txBody>
          <a:bodyPr wrap="none" rtlCol="0">
            <a:spAutoFit/>
          </a:bodyPr>
          <a:lstStyle/>
          <a:p>
            <a:r>
              <a:rPr lang="en-US" sz="1400" dirty="0">
                <a:solidFill>
                  <a:schemeClr val="tx1"/>
                </a:solidFill>
              </a:rPr>
              <a:t>B7</a:t>
            </a:r>
          </a:p>
        </p:txBody>
      </p:sp>
      <p:cxnSp>
        <p:nvCxnSpPr>
          <p:cNvPr id="36" name="Straight Connector 35">
            <a:extLst>
              <a:ext uri="{FF2B5EF4-FFF2-40B4-BE49-F238E27FC236}">
                <a16:creationId xmlns:a16="http://schemas.microsoft.com/office/drawing/2014/main" id="{619B2A93-CDF2-874E-92B1-B1504CAE0640}"/>
              </a:ext>
            </a:extLst>
          </p:cNvPr>
          <p:cNvCxnSpPr>
            <a:cxnSpLocks/>
          </p:cNvCxnSpPr>
          <p:nvPr/>
        </p:nvCxnSpPr>
        <p:spPr bwMode="auto">
          <a:xfrm>
            <a:off x="4297930" y="3923450"/>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8" name="TextBox 37">
            <a:extLst>
              <a:ext uri="{FF2B5EF4-FFF2-40B4-BE49-F238E27FC236}">
                <a16:creationId xmlns:a16="http://schemas.microsoft.com/office/drawing/2014/main" id="{37197BFD-C51B-E449-83B6-F111A8B0DB76}"/>
              </a:ext>
            </a:extLst>
          </p:cNvPr>
          <p:cNvSpPr txBox="1"/>
          <p:nvPr/>
        </p:nvSpPr>
        <p:spPr>
          <a:xfrm>
            <a:off x="7486630" y="396055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47" name="Straight Connector 46">
            <a:extLst>
              <a:ext uri="{FF2B5EF4-FFF2-40B4-BE49-F238E27FC236}">
                <a16:creationId xmlns:a16="http://schemas.microsoft.com/office/drawing/2014/main" id="{FAD33059-5964-8B4C-9B55-1A69171ED94C}"/>
              </a:ext>
            </a:extLst>
          </p:cNvPr>
          <p:cNvCxnSpPr>
            <a:cxnSpLocks/>
          </p:cNvCxnSpPr>
          <p:nvPr/>
        </p:nvCxnSpPr>
        <p:spPr bwMode="auto">
          <a:xfrm>
            <a:off x="6144820" y="391653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TextBox 47">
            <a:extLst>
              <a:ext uri="{FF2B5EF4-FFF2-40B4-BE49-F238E27FC236}">
                <a16:creationId xmlns:a16="http://schemas.microsoft.com/office/drawing/2014/main" id="{27B26E82-0766-7D44-A4FF-FBF4C6658121}"/>
              </a:ext>
            </a:extLst>
          </p:cNvPr>
          <p:cNvSpPr txBox="1"/>
          <p:nvPr/>
        </p:nvSpPr>
        <p:spPr>
          <a:xfrm>
            <a:off x="4280546" y="5319621"/>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49" name="TextBox 48">
            <a:extLst>
              <a:ext uri="{FF2B5EF4-FFF2-40B4-BE49-F238E27FC236}">
                <a16:creationId xmlns:a16="http://schemas.microsoft.com/office/drawing/2014/main" id="{20E0F773-27CB-B942-B10F-6E5D8C7DBE15}"/>
              </a:ext>
            </a:extLst>
          </p:cNvPr>
          <p:cNvSpPr txBox="1"/>
          <p:nvPr/>
        </p:nvSpPr>
        <p:spPr>
          <a:xfrm>
            <a:off x="3235426" y="5326703"/>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1" name="Straight Connector 50">
            <a:extLst>
              <a:ext uri="{FF2B5EF4-FFF2-40B4-BE49-F238E27FC236}">
                <a16:creationId xmlns:a16="http://schemas.microsoft.com/office/drawing/2014/main" id="{BA28ED47-AB77-8D46-8AE4-060DD946AD15}"/>
              </a:ext>
            </a:extLst>
          </p:cNvPr>
          <p:cNvCxnSpPr>
            <a:cxnSpLocks/>
          </p:cNvCxnSpPr>
          <p:nvPr/>
        </p:nvCxnSpPr>
        <p:spPr bwMode="auto">
          <a:xfrm>
            <a:off x="5120606" y="3923611"/>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TextBox 51">
            <a:extLst>
              <a:ext uri="{FF2B5EF4-FFF2-40B4-BE49-F238E27FC236}">
                <a16:creationId xmlns:a16="http://schemas.microsoft.com/office/drawing/2014/main" id="{45E1E9DA-4C51-4A42-A6E9-184611EE849D}"/>
              </a:ext>
            </a:extLst>
          </p:cNvPr>
          <p:cNvSpPr txBox="1"/>
          <p:nvPr/>
        </p:nvSpPr>
        <p:spPr>
          <a:xfrm>
            <a:off x="6172061" y="3896126"/>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3" name="TextBox 52">
            <a:extLst>
              <a:ext uri="{FF2B5EF4-FFF2-40B4-BE49-F238E27FC236}">
                <a16:creationId xmlns:a16="http://schemas.microsoft.com/office/drawing/2014/main" id="{EF3F6B15-115B-1D40-BAE2-828E8E3B3036}"/>
              </a:ext>
            </a:extLst>
          </p:cNvPr>
          <p:cNvSpPr txBox="1"/>
          <p:nvPr/>
        </p:nvSpPr>
        <p:spPr>
          <a:xfrm>
            <a:off x="5114747" y="3908352"/>
            <a:ext cx="952504" cy="523220"/>
          </a:xfrm>
          <a:prstGeom prst="rect">
            <a:avLst/>
          </a:prstGeom>
          <a:noFill/>
        </p:spPr>
        <p:txBody>
          <a:bodyPr wrap="none" rtlCol="0">
            <a:spAutoFit/>
          </a:bodyPr>
          <a:lstStyle/>
          <a:p>
            <a:pPr algn="ctr"/>
            <a:r>
              <a:rPr lang="en-US" sz="1400" dirty="0">
                <a:solidFill>
                  <a:schemeClr val="tx1"/>
                </a:solidFill>
              </a:rPr>
              <a:t>Settlement</a:t>
            </a:r>
            <a:br>
              <a:rPr lang="en-US" sz="1400" dirty="0">
                <a:solidFill>
                  <a:schemeClr val="tx1"/>
                </a:solidFill>
              </a:rPr>
            </a:br>
            <a:r>
              <a:rPr lang="en-US" sz="1400" dirty="0">
                <a:solidFill>
                  <a:schemeClr val="tx1"/>
                </a:solidFill>
              </a:rPr>
              <a:t>Indicator </a:t>
            </a:r>
          </a:p>
        </p:txBody>
      </p:sp>
      <p:sp>
        <p:nvSpPr>
          <p:cNvPr id="54" name="TextBox 53">
            <a:extLst>
              <a:ext uri="{FF2B5EF4-FFF2-40B4-BE49-F238E27FC236}">
                <a16:creationId xmlns:a16="http://schemas.microsoft.com/office/drawing/2014/main" id="{D51CE57C-D56D-2340-8A5F-76B8DB980959}"/>
              </a:ext>
            </a:extLst>
          </p:cNvPr>
          <p:cNvSpPr txBox="1"/>
          <p:nvPr/>
        </p:nvSpPr>
        <p:spPr>
          <a:xfrm>
            <a:off x="6998933" y="4410263"/>
            <a:ext cx="274434" cy="307777"/>
          </a:xfrm>
          <a:prstGeom prst="rect">
            <a:avLst/>
          </a:prstGeom>
          <a:noFill/>
        </p:spPr>
        <p:txBody>
          <a:bodyPr wrap="none" rtlCol="0">
            <a:spAutoFit/>
          </a:bodyPr>
          <a:lstStyle/>
          <a:p>
            <a:r>
              <a:rPr lang="en-US" sz="1400" dirty="0">
                <a:solidFill>
                  <a:schemeClr val="tx1"/>
                </a:solidFill>
              </a:rPr>
              <a:t>1</a:t>
            </a:r>
          </a:p>
        </p:txBody>
      </p:sp>
      <p:cxnSp>
        <p:nvCxnSpPr>
          <p:cNvPr id="55" name="Straight Connector 54">
            <a:extLst>
              <a:ext uri="{FF2B5EF4-FFF2-40B4-BE49-F238E27FC236}">
                <a16:creationId xmlns:a16="http://schemas.microsoft.com/office/drawing/2014/main" id="{FB1149FB-87F3-2349-BB7F-7D4EA9CE3C78}"/>
              </a:ext>
            </a:extLst>
          </p:cNvPr>
          <p:cNvCxnSpPr>
            <a:cxnSpLocks/>
          </p:cNvCxnSpPr>
          <p:nvPr/>
        </p:nvCxnSpPr>
        <p:spPr bwMode="auto">
          <a:xfrm>
            <a:off x="7198172" y="393567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6" name="TextBox 55">
            <a:extLst>
              <a:ext uri="{FF2B5EF4-FFF2-40B4-BE49-F238E27FC236}">
                <a16:creationId xmlns:a16="http://schemas.microsoft.com/office/drawing/2014/main" id="{6E061F38-DDCF-9C41-AADD-F330E99A120B}"/>
              </a:ext>
            </a:extLst>
          </p:cNvPr>
          <p:cNvSpPr txBox="1"/>
          <p:nvPr/>
        </p:nvSpPr>
        <p:spPr>
          <a:xfrm>
            <a:off x="6052362" y="5321249"/>
            <a:ext cx="832279" cy="523220"/>
          </a:xfrm>
          <a:prstGeom prst="rect">
            <a:avLst/>
          </a:prstGeom>
          <a:noFill/>
        </p:spPr>
        <p:txBody>
          <a:bodyPr wrap="none" rtlCol="0">
            <a:spAutoFit/>
          </a:bodyPr>
          <a:lstStyle/>
          <a:p>
            <a:pPr algn="ctr"/>
            <a:r>
              <a:rPr lang="en-US" sz="1400" dirty="0">
                <a:solidFill>
                  <a:schemeClr val="tx1"/>
                </a:solidFill>
              </a:rPr>
              <a:t>SLA </a:t>
            </a:r>
            <a:br>
              <a:rPr lang="en-US" sz="1400" dirty="0">
                <a:solidFill>
                  <a:schemeClr val="tx1"/>
                </a:solidFill>
              </a:rPr>
            </a:br>
            <a:r>
              <a:rPr lang="en-US" sz="1400" dirty="0">
                <a:solidFill>
                  <a:schemeClr val="tx1"/>
                </a:solidFill>
              </a:rPr>
              <a:t>Indicator</a:t>
            </a:r>
          </a:p>
        </p:txBody>
      </p:sp>
      <p:sp>
        <p:nvSpPr>
          <p:cNvPr id="57" name="TextBox 56">
            <a:extLst>
              <a:ext uri="{FF2B5EF4-FFF2-40B4-BE49-F238E27FC236}">
                <a16:creationId xmlns:a16="http://schemas.microsoft.com/office/drawing/2014/main" id="{2C0A8898-9999-2741-B6BF-C05BE6C16DFB}"/>
              </a:ext>
            </a:extLst>
          </p:cNvPr>
          <p:cNvSpPr txBox="1"/>
          <p:nvPr/>
        </p:nvSpPr>
        <p:spPr>
          <a:xfrm>
            <a:off x="5102193" y="5335988"/>
            <a:ext cx="997388" cy="523220"/>
          </a:xfrm>
          <a:prstGeom prst="rect">
            <a:avLst/>
          </a:prstGeom>
          <a:noFill/>
        </p:spPr>
        <p:txBody>
          <a:bodyPr wrap="none" rtlCol="0">
            <a:spAutoFit/>
          </a:bodyPr>
          <a:lstStyle/>
          <a:p>
            <a:pPr algn="ctr"/>
            <a:r>
              <a:rPr lang="en-US" sz="1400" dirty="0">
                <a:solidFill>
                  <a:schemeClr val="tx1"/>
                </a:solidFill>
              </a:rPr>
              <a:t>Settlement </a:t>
            </a:r>
            <a:br>
              <a:rPr lang="en-US" sz="1400" dirty="0">
                <a:solidFill>
                  <a:schemeClr val="tx1"/>
                </a:solidFill>
              </a:rPr>
            </a:br>
            <a:r>
              <a:rPr lang="en-US" sz="1400" dirty="0">
                <a:solidFill>
                  <a:schemeClr val="tx1"/>
                </a:solidFill>
              </a:rPr>
              <a:t>Indicator </a:t>
            </a:r>
          </a:p>
        </p:txBody>
      </p:sp>
      <p:cxnSp>
        <p:nvCxnSpPr>
          <p:cNvPr id="58" name="Straight Connector 57">
            <a:extLst>
              <a:ext uri="{FF2B5EF4-FFF2-40B4-BE49-F238E27FC236}">
                <a16:creationId xmlns:a16="http://schemas.microsoft.com/office/drawing/2014/main" id="{AD435427-7CD1-664E-A262-82D664208372}"/>
              </a:ext>
            </a:extLst>
          </p:cNvPr>
          <p:cNvCxnSpPr>
            <a:cxnSpLocks/>
          </p:cNvCxnSpPr>
          <p:nvPr/>
        </p:nvCxnSpPr>
        <p:spPr bwMode="auto">
          <a:xfrm>
            <a:off x="6007628"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TextBox 58">
            <a:extLst>
              <a:ext uri="{FF2B5EF4-FFF2-40B4-BE49-F238E27FC236}">
                <a16:creationId xmlns:a16="http://schemas.microsoft.com/office/drawing/2014/main" id="{96E99478-B531-FB45-9884-C783356984B6}"/>
              </a:ext>
            </a:extLst>
          </p:cNvPr>
          <p:cNvSpPr txBox="1"/>
          <p:nvPr/>
        </p:nvSpPr>
        <p:spPr>
          <a:xfrm>
            <a:off x="7295404" y="5422487"/>
            <a:ext cx="1067665" cy="307777"/>
          </a:xfrm>
          <a:prstGeom prst="rect">
            <a:avLst/>
          </a:prstGeom>
          <a:noFill/>
        </p:spPr>
        <p:txBody>
          <a:bodyPr wrap="none" rtlCol="0">
            <a:spAutoFit/>
          </a:bodyPr>
          <a:lstStyle/>
          <a:p>
            <a:r>
              <a:rPr lang="en-US" sz="1400" dirty="0">
                <a:solidFill>
                  <a:schemeClr val="tx1"/>
                </a:solidFill>
              </a:rPr>
              <a:t>SLA Details</a:t>
            </a:r>
          </a:p>
        </p:txBody>
      </p:sp>
      <p:cxnSp>
        <p:nvCxnSpPr>
          <p:cNvPr id="60" name="Straight Connector 59">
            <a:extLst>
              <a:ext uri="{FF2B5EF4-FFF2-40B4-BE49-F238E27FC236}">
                <a16:creationId xmlns:a16="http://schemas.microsoft.com/office/drawing/2014/main" id="{AA9E0927-9675-984C-945D-3331DBD06F28}"/>
              </a:ext>
            </a:extLst>
          </p:cNvPr>
          <p:cNvCxnSpPr>
            <a:cxnSpLocks/>
          </p:cNvCxnSpPr>
          <p:nvPr/>
        </p:nvCxnSpPr>
        <p:spPr bwMode="auto">
          <a:xfrm>
            <a:off x="6998933" y="5360074"/>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75504BE8-E8CE-E240-A6FC-5B23AD1C817E}"/>
              </a:ext>
            </a:extLst>
          </p:cNvPr>
          <p:cNvSpPr txBox="1"/>
          <p:nvPr/>
        </p:nvSpPr>
        <p:spPr>
          <a:xfrm>
            <a:off x="5069972" y="5058188"/>
            <a:ext cx="394660" cy="307777"/>
          </a:xfrm>
          <a:prstGeom prst="rect">
            <a:avLst/>
          </a:prstGeom>
          <a:noFill/>
        </p:spPr>
        <p:txBody>
          <a:bodyPr wrap="none" rtlCol="0">
            <a:spAutoFit/>
          </a:bodyPr>
          <a:lstStyle/>
          <a:p>
            <a:r>
              <a:rPr lang="en-US" sz="1400" dirty="0">
                <a:solidFill>
                  <a:schemeClr val="tx1"/>
                </a:solidFill>
              </a:rPr>
              <a:t>B4</a:t>
            </a:r>
          </a:p>
        </p:txBody>
      </p:sp>
      <p:sp>
        <p:nvSpPr>
          <p:cNvPr id="62" name="TextBox 61">
            <a:extLst>
              <a:ext uri="{FF2B5EF4-FFF2-40B4-BE49-F238E27FC236}">
                <a16:creationId xmlns:a16="http://schemas.microsoft.com/office/drawing/2014/main" id="{B9F212D2-3018-C445-B690-BECFE52BCA0E}"/>
              </a:ext>
            </a:extLst>
          </p:cNvPr>
          <p:cNvSpPr txBox="1"/>
          <p:nvPr/>
        </p:nvSpPr>
        <p:spPr>
          <a:xfrm>
            <a:off x="5671092" y="5070098"/>
            <a:ext cx="394660" cy="307777"/>
          </a:xfrm>
          <a:prstGeom prst="rect">
            <a:avLst/>
          </a:prstGeom>
          <a:noFill/>
        </p:spPr>
        <p:txBody>
          <a:bodyPr wrap="none" rtlCol="0">
            <a:spAutoFit/>
          </a:bodyPr>
          <a:lstStyle/>
          <a:p>
            <a:r>
              <a:rPr lang="en-US" sz="1400" dirty="0">
                <a:solidFill>
                  <a:schemeClr val="tx1"/>
                </a:solidFill>
              </a:rPr>
              <a:t>B5</a:t>
            </a:r>
          </a:p>
        </p:txBody>
      </p:sp>
      <p:sp>
        <p:nvSpPr>
          <p:cNvPr id="63" name="TextBox 62">
            <a:extLst>
              <a:ext uri="{FF2B5EF4-FFF2-40B4-BE49-F238E27FC236}">
                <a16:creationId xmlns:a16="http://schemas.microsoft.com/office/drawing/2014/main" id="{06CDCDE9-13DB-7A41-B761-7D12A9D4EEDE}"/>
              </a:ext>
            </a:extLst>
          </p:cNvPr>
          <p:cNvSpPr txBox="1"/>
          <p:nvPr/>
        </p:nvSpPr>
        <p:spPr>
          <a:xfrm>
            <a:off x="5980836" y="5067150"/>
            <a:ext cx="394660" cy="307777"/>
          </a:xfrm>
          <a:prstGeom prst="rect">
            <a:avLst/>
          </a:prstGeom>
          <a:noFill/>
        </p:spPr>
        <p:txBody>
          <a:bodyPr wrap="none" rtlCol="0">
            <a:spAutoFit/>
          </a:bodyPr>
          <a:lstStyle/>
          <a:p>
            <a:r>
              <a:rPr lang="en-US" sz="1400" dirty="0">
                <a:solidFill>
                  <a:schemeClr val="tx1"/>
                </a:solidFill>
              </a:rPr>
              <a:t>B6</a:t>
            </a:r>
          </a:p>
        </p:txBody>
      </p:sp>
      <p:sp>
        <p:nvSpPr>
          <p:cNvPr id="64" name="TextBox 63">
            <a:extLst>
              <a:ext uri="{FF2B5EF4-FFF2-40B4-BE49-F238E27FC236}">
                <a16:creationId xmlns:a16="http://schemas.microsoft.com/office/drawing/2014/main" id="{BE6BD3BC-29F2-714B-BCA6-6E4901C62803}"/>
              </a:ext>
            </a:extLst>
          </p:cNvPr>
          <p:cNvSpPr txBox="1"/>
          <p:nvPr/>
        </p:nvSpPr>
        <p:spPr>
          <a:xfrm>
            <a:off x="8122171" y="5073573"/>
            <a:ext cx="572593" cy="307777"/>
          </a:xfrm>
          <a:prstGeom prst="rect">
            <a:avLst/>
          </a:prstGeom>
          <a:noFill/>
        </p:spPr>
        <p:txBody>
          <a:bodyPr wrap="none" rtlCol="0">
            <a:spAutoFit/>
          </a:bodyPr>
          <a:lstStyle/>
          <a:p>
            <a:r>
              <a:rPr lang="en-US" sz="1400" dirty="0">
                <a:solidFill>
                  <a:schemeClr val="tx1"/>
                </a:solidFill>
              </a:rPr>
              <a:t>(nx8)</a:t>
            </a:r>
          </a:p>
        </p:txBody>
      </p:sp>
    </p:spTree>
    <p:extLst>
      <p:ext uri="{BB962C8B-B14F-4D97-AF65-F5344CB8AC3E}">
        <p14:creationId xmlns:p14="http://schemas.microsoft.com/office/powerpoint/2010/main" val="3639557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SLA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SLA ANQP-Element (Cont.)</a:t>
            </a:r>
          </a:p>
          <a:p>
            <a:r>
              <a:rPr lang="en-US" sz="1200" b="0" dirty="0"/>
              <a:t>The Settlement Indicator subfield indicates if the network will accept all roaming, offers paid services or free services. The SLA Indicator subfield indicates the SLA that the network offers for the associated settlement. When the SLA is the same for all Settlements values, the Settlement and SLA values are indicated in the first half of the element (e.g., 0011 0000 indicating Gold SLA for all).</a:t>
            </a:r>
          </a:p>
          <a:p>
            <a:r>
              <a:rPr lang="en-US" sz="1200" b="0" dirty="0"/>
              <a:t>The SLA details field is optional, and indicates the details of the SLA. The content of this subfield is outside the scope of this specification.</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3818570892"/>
              </p:ext>
            </p:extLst>
          </p:nvPr>
        </p:nvGraphicFramePr>
        <p:xfrm>
          <a:off x="685800" y="4309783"/>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Settlement Indicator Value </a:t>
                      </a:r>
                    </a:p>
                  </a:txBody>
                  <a:tcPr/>
                </a:tc>
                <a:tc>
                  <a:txBody>
                    <a:bodyPr/>
                    <a:lstStyle/>
                    <a:p>
                      <a:r>
                        <a:rPr lang="en-US" sz="1000" dirty="0"/>
                        <a:t>Settlement</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All</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Free services</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Paid services</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Reserved </a:t>
                      </a:r>
                    </a:p>
                  </a:txBody>
                  <a:tcPr/>
                </a:tc>
                <a:extLst>
                  <a:ext uri="{0D108BD9-81ED-4DB2-BD59-A6C34878D82A}">
                    <a16:rowId xmlns:a16="http://schemas.microsoft.com/office/drawing/2014/main" val="3312793998"/>
                  </a:ext>
                </a:extLst>
              </a:tr>
            </a:tbl>
          </a:graphicData>
        </a:graphic>
      </p:graphicFrame>
      <p:graphicFrame>
        <p:nvGraphicFramePr>
          <p:cNvPr id="7" name="Table 7">
            <a:extLst>
              <a:ext uri="{FF2B5EF4-FFF2-40B4-BE49-F238E27FC236}">
                <a16:creationId xmlns:a16="http://schemas.microsoft.com/office/drawing/2014/main" id="{2CB04570-ED4A-5742-80F9-5E1FA17039A4}"/>
              </a:ext>
            </a:extLst>
          </p:cNvPr>
          <p:cNvGraphicFramePr>
            <a:graphicFrameLocks noGrp="1"/>
          </p:cNvGraphicFramePr>
          <p:nvPr>
            <p:extLst>
              <p:ext uri="{D42A27DB-BD31-4B8C-83A1-F6EECF244321}">
                <p14:modId xmlns:p14="http://schemas.microsoft.com/office/powerpoint/2010/main" val="1608324335"/>
              </p:ext>
            </p:extLst>
          </p:nvPr>
        </p:nvGraphicFramePr>
        <p:xfrm>
          <a:off x="4798360" y="4308989"/>
          <a:ext cx="3658253" cy="1219200"/>
        </p:xfrm>
        <a:graphic>
          <a:graphicData uri="http://schemas.openxmlformats.org/drawingml/2006/table">
            <a:tbl>
              <a:tblPr firstRow="1" bandRow="1">
                <a:tableStyleId>{5C22544A-7EE6-4342-B048-85BDC9FD1C3A}</a:tableStyleId>
              </a:tblPr>
              <a:tblGrid>
                <a:gridCol w="1654641">
                  <a:extLst>
                    <a:ext uri="{9D8B030D-6E8A-4147-A177-3AD203B41FA5}">
                      <a16:colId xmlns:a16="http://schemas.microsoft.com/office/drawing/2014/main" val="1356919270"/>
                    </a:ext>
                  </a:extLst>
                </a:gridCol>
                <a:gridCol w="2003612">
                  <a:extLst>
                    <a:ext uri="{9D8B030D-6E8A-4147-A177-3AD203B41FA5}">
                      <a16:colId xmlns:a16="http://schemas.microsoft.com/office/drawing/2014/main" val="3410095304"/>
                    </a:ext>
                  </a:extLst>
                </a:gridCol>
              </a:tblGrid>
              <a:tr h="0">
                <a:tc>
                  <a:txBody>
                    <a:bodyPr/>
                    <a:lstStyle/>
                    <a:p>
                      <a:r>
                        <a:rPr lang="en-US" sz="1000" dirty="0"/>
                        <a:t>SLA Indicator Value </a:t>
                      </a:r>
                    </a:p>
                  </a:txBody>
                  <a:tcPr/>
                </a:tc>
                <a:tc>
                  <a:txBody>
                    <a:bodyPr/>
                    <a:lstStyle/>
                    <a:p>
                      <a:r>
                        <a:rPr lang="en-US" sz="1000" dirty="0"/>
                        <a:t>SLA Level</a:t>
                      </a:r>
                    </a:p>
                  </a:txBody>
                  <a:tcPr/>
                </a:tc>
                <a:extLst>
                  <a:ext uri="{0D108BD9-81ED-4DB2-BD59-A6C34878D82A}">
                    <a16:rowId xmlns:a16="http://schemas.microsoft.com/office/drawing/2014/main" val="3336163838"/>
                  </a:ext>
                </a:extLst>
              </a:tr>
              <a:tr h="0">
                <a:tc>
                  <a:txBody>
                    <a:bodyPr/>
                    <a:lstStyle/>
                    <a:p>
                      <a:r>
                        <a:rPr lang="en-US" sz="1000" dirty="0"/>
                        <a:t>0</a:t>
                      </a:r>
                    </a:p>
                  </a:txBody>
                  <a:tcPr/>
                </a:tc>
                <a:tc>
                  <a:txBody>
                    <a:bodyPr/>
                    <a:lstStyle/>
                    <a:p>
                      <a:r>
                        <a:rPr lang="en-US" sz="1000" dirty="0"/>
                        <a:t>No SLA</a:t>
                      </a:r>
                    </a:p>
                  </a:txBody>
                  <a:tcPr/>
                </a:tc>
                <a:extLst>
                  <a:ext uri="{0D108BD9-81ED-4DB2-BD59-A6C34878D82A}">
                    <a16:rowId xmlns:a16="http://schemas.microsoft.com/office/drawing/2014/main" val="2880594785"/>
                  </a:ext>
                </a:extLst>
              </a:tr>
              <a:tr h="0">
                <a:tc>
                  <a:txBody>
                    <a:bodyPr/>
                    <a:lstStyle/>
                    <a:p>
                      <a:r>
                        <a:rPr lang="en-US" sz="1000" dirty="0"/>
                        <a:t>1</a:t>
                      </a:r>
                    </a:p>
                  </a:txBody>
                  <a:tcPr/>
                </a:tc>
                <a:tc>
                  <a:txBody>
                    <a:bodyPr/>
                    <a:lstStyle/>
                    <a:p>
                      <a:r>
                        <a:rPr lang="en-US" sz="1000" dirty="0"/>
                        <a:t>Bronze</a:t>
                      </a:r>
                    </a:p>
                  </a:txBody>
                  <a:tcPr/>
                </a:tc>
                <a:extLst>
                  <a:ext uri="{0D108BD9-81ED-4DB2-BD59-A6C34878D82A}">
                    <a16:rowId xmlns:a16="http://schemas.microsoft.com/office/drawing/2014/main" val="1370108491"/>
                  </a:ext>
                </a:extLst>
              </a:tr>
              <a:tr h="0">
                <a:tc>
                  <a:txBody>
                    <a:bodyPr/>
                    <a:lstStyle/>
                    <a:p>
                      <a:r>
                        <a:rPr lang="en-US" sz="1000" dirty="0"/>
                        <a:t>2</a:t>
                      </a:r>
                    </a:p>
                  </a:txBody>
                  <a:tcPr/>
                </a:tc>
                <a:tc>
                  <a:txBody>
                    <a:bodyPr/>
                    <a:lstStyle/>
                    <a:p>
                      <a:r>
                        <a:rPr lang="en-US" sz="1000" dirty="0"/>
                        <a:t>Silver</a:t>
                      </a:r>
                    </a:p>
                  </a:txBody>
                  <a:tcPr/>
                </a:tc>
                <a:extLst>
                  <a:ext uri="{0D108BD9-81ED-4DB2-BD59-A6C34878D82A}">
                    <a16:rowId xmlns:a16="http://schemas.microsoft.com/office/drawing/2014/main" val="1155566517"/>
                  </a:ext>
                </a:extLst>
              </a:tr>
              <a:tr h="0">
                <a:tc>
                  <a:txBody>
                    <a:bodyPr/>
                    <a:lstStyle/>
                    <a:p>
                      <a:r>
                        <a:rPr lang="en-US" sz="1000" dirty="0"/>
                        <a:t>3</a:t>
                      </a:r>
                    </a:p>
                  </a:txBody>
                  <a:tcPr/>
                </a:tc>
                <a:tc>
                  <a:txBody>
                    <a:bodyPr/>
                    <a:lstStyle/>
                    <a:p>
                      <a:r>
                        <a:rPr lang="en-US" sz="1000" dirty="0"/>
                        <a:t>Gold </a:t>
                      </a:r>
                    </a:p>
                  </a:txBody>
                  <a:tcPr/>
                </a:tc>
                <a:extLst>
                  <a:ext uri="{0D108BD9-81ED-4DB2-BD59-A6C34878D82A}">
                    <a16:rowId xmlns:a16="http://schemas.microsoft.com/office/drawing/2014/main" val="3312793998"/>
                  </a:ext>
                </a:extLst>
              </a:tr>
            </a:tbl>
          </a:graphicData>
        </a:graphic>
      </p:graphicFrame>
    </p:spTree>
    <p:extLst>
      <p:ext uri="{BB962C8B-B14F-4D97-AF65-F5344CB8AC3E}">
        <p14:creationId xmlns:p14="http://schemas.microsoft.com/office/powerpoint/2010/main" val="3272967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Do you support the addition of the additional ANQP elements presented in this submission?</a:t>
            </a:r>
          </a:p>
          <a:p>
            <a:endParaRPr lang="en-US" dirty="0"/>
          </a:p>
          <a:p>
            <a:r>
              <a:rPr lang="en-US" dirty="0"/>
              <a:t>Yes</a:t>
            </a:r>
          </a:p>
          <a:p>
            <a:r>
              <a:rPr lang="en-US" dirty="0"/>
              <a:t>No</a:t>
            </a:r>
          </a:p>
          <a:p>
            <a:r>
              <a:rPr lang="en-US" dirty="0"/>
              <a:t>Abstain</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23768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dirty="0"/>
              <a:t>This submission proposes new elements for ANQP</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517292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Comment Resolution </a:t>
            </a:r>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graphicFrame>
        <p:nvGraphicFramePr>
          <p:cNvPr id="5" name="Table 4">
            <a:extLst>
              <a:ext uri="{FF2B5EF4-FFF2-40B4-BE49-F238E27FC236}">
                <a16:creationId xmlns:a16="http://schemas.microsoft.com/office/drawing/2014/main" id="{B7BAE083-83D8-F54E-85ED-DD4AE4315445}"/>
              </a:ext>
            </a:extLst>
          </p:cNvPr>
          <p:cNvGraphicFramePr>
            <a:graphicFrameLocks noGrp="1"/>
          </p:cNvGraphicFramePr>
          <p:nvPr>
            <p:extLst>
              <p:ext uri="{D42A27DB-BD31-4B8C-83A1-F6EECF244321}">
                <p14:modId xmlns:p14="http://schemas.microsoft.com/office/powerpoint/2010/main" val="958227408"/>
              </p:ext>
            </p:extLst>
          </p:nvPr>
        </p:nvGraphicFramePr>
        <p:xfrm>
          <a:off x="463923" y="2284413"/>
          <a:ext cx="7992690" cy="3657600"/>
        </p:xfrm>
        <a:graphic>
          <a:graphicData uri="http://schemas.openxmlformats.org/drawingml/2006/table">
            <a:tbl>
              <a:tblPr>
                <a:tableStyleId>{5C22544A-7EE6-4342-B048-85BDC9FD1C3A}</a:tableStyleId>
              </a:tblPr>
              <a:tblGrid>
                <a:gridCol w="2664230">
                  <a:extLst>
                    <a:ext uri="{9D8B030D-6E8A-4147-A177-3AD203B41FA5}">
                      <a16:colId xmlns:a16="http://schemas.microsoft.com/office/drawing/2014/main" val="887219822"/>
                    </a:ext>
                  </a:extLst>
                </a:gridCol>
                <a:gridCol w="2664230">
                  <a:extLst>
                    <a:ext uri="{9D8B030D-6E8A-4147-A177-3AD203B41FA5}">
                      <a16:colId xmlns:a16="http://schemas.microsoft.com/office/drawing/2014/main" val="3700716271"/>
                    </a:ext>
                  </a:extLst>
                </a:gridCol>
                <a:gridCol w="2664230">
                  <a:extLst>
                    <a:ext uri="{9D8B030D-6E8A-4147-A177-3AD203B41FA5}">
                      <a16:colId xmlns:a16="http://schemas.microsoft.com/office/drawing/2014/main" val="2438845082"/>
                    </a:ext>
                  </a:extLst>
                </a:gridCol>
              </a:tblGrid>
              <a:tr h="1016000">
                <a:tc>
                  <a:txBody>
                    <a:bodyPr/>
                    <a:lstStyle/>
                    <a:p>
                      <a:pPr algn="l" fontAlgn="t"/>
                      <a:r>
                        <a:rPr lang="en-US" sz="1100" b="0" i="0" u="none" strike="noStrike" dirty="0">
                          <a:solidFill>
                            <a:srgbClr val="000000"/>
                          </a:solidFill>
                          <a:effectLst/>
                          <a:latin typeface="Calibri" panose="020F0502020204030204" pitchFamily="34" charset="0"/>
                        </a:rPr>
                        <a:t>Comment</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Proposed Change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Resolution </a:t>
                      </a:r>
                    </a:p>
                  </a:txBody>
                  <a:tcPr marL="9525" marR="9525" marT="9525" marB="0"/>
                </a:tc>
                <a:extLst>
                  <a:ext uri="{0D108BD9-81ED-4DB2-BD59-A6C34878D82A}">
                    <a16:rowId xmlns:a16="http://schemas.microsoft.com/office/drawing/2014/main" val="2078451579"/>
                  </a:ext>
                </a:extLst>
              </a:tr>
              <a:tr h="1016000">
                <a:tc>
                  <a:txBody>
                    <a:bodyPr/>
                    <a:lstStyle/>
                    <a:p>
                      <a:pPr algn="l" fontAlgn="t"/>
                      <a:r>
                        <a:rPr lang="en-US" sz="1100" u="none" strike="noStrike">
                          <a:effectLst/>
                        </a:rPr>
                        <a:t>Modern networks allow more than one types of credentials, but may not allow all types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a:effectLst/>
                        </a:rPr>
                        <a:t>Specify credential types that can be advertized as allowed, along with the allowed validation method and requried lifetime for these credentials</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new ANQP element that clarifies which credentials are accepted, along with the acceptation method.</a:t>
                      </a:r>
                    </a:p>
                  </a:txBody>
                  <a:tcPr marL="9525" marR="9525" marT="9525" marB="0"/>
                </a:tc>
                <a:extLst>
                  <a:ext uri="{0D108BD9-81ED-4DB2-BD59-A6C34878D82A}">
                    <a16:rowId xmlns:a16="http://schemas.microsoft.com/office/drawing/2014/main" val="3176902018"/>
                  </a:ext>
                </a:extLst>
              </a:tr>
              <a:tr h="1625600">
                <a:tc>
                  <a:txBody>
                    <a:bodyPr/>
                    <a:lstStyle/>
                    <a:p>
                      <a:pPr algn="l" fontAlgn="t"/>
                      <a:r>
                        <a:rPr lang="en-US" sz="1100" u="none" strike="noStrike">
                          <a:effectLst/>
                        </a:rPr>
                        <a:t>Privacy is a primary determinator for network atatchement choice. Without knowing if the local entwork requires a real identity or accepts anonymous IDs, users are forced tor evlea more than they want or need</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u="none" strike="noStrike" dirty="0">
                          <a:effectLst/>
                        </a:rPr>
                        <a:t>Define a privacy indicator element that clarifies if the network allows for anonymous connections</a:t>
                      </a:r>
                      <a:endParaRPr lang="en-US" sz="1100" b="0" i="0" u="none" strike="noStrike" dirty="0">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Accept, define a Privacy indicator element for ANQP</a:t>
                      </a:r>
                    </a:p>
                  </a:txBody>
                  <a:tcPr marL="9525" marR="9525" marT="9525" marB="0"/>
                </a:tc>
                <a:extLst>
                  <a:ext uri="{0D108BD9-81ED-4DB2-BD59-A6C34878D82A}">
                    <a16:rowId xmlns:a16="http://schemas.microsoft.com/office/drawing/2014/main" val="1062626599"/>
                  </a:ext>
                </a:extLst>
              </a:tr>
            </a:tbl>
          </a:graphicData>
        </a:graphic>
      </p:graphicFrame>
      <p:sp>
        <p:nvSpPr>
          <p:cNvPr id="8" name="TextBox 7">
            <a:extLst>
              <a:ext uri="{FF2B5EF4-FFF2-40B4-BE49-F238E27FC236}">
                <a16:creationId xmlns:a16="http://schemas.microsoft.com/office/drawing/2014/main" id="{1140AFBA-7E3E-0D4B-A63F-70EAF84E9267}"/>
              </a:ext>
            </a:extLst>
          </p:cNvPr>
          <p:cNvSpPr txBox="1"/>
          <p:nvPr/>
        </p:nvSpPr>
        <p:spPr>
          <a:xfrm>
            <a:off x="125369" y="3290500"/>
            <a:ext cx="338554" cy="276999"/>
          </a:xfrm>
          <a:prstGeom prst="rect">
            <a:avLst/>
          </a:prstGeom>
          <a:noFill/>
        </p:spPr>
        <p:txBody>
          <a:bodyPr wrap="none" rtlCol="0">
            <a:spAutoFit/>
          </a:bodyPr>
          <a:lstStyle/>
          <a:p>
            <a:r>
              <a:rPr lang="en-US" sz="1200" dirty="0">
                <a:solidFill>
                  <a:schemeClr val="tx1"/>
                </a:solidFill>
              </a:rPr>
              <a:t>93</a:t>
            </a:r>
          </a:p>
        </p:txBody>
      </p:sp>
      <p:sp>
        <p:nvSpPr>
          <p:cNvPr id="9" name="TextBox 8">
            <a:extLst>
              <a:ext uri="{FF2B5EF4-FFF2-40B4-BE49-F238E27FC236}">
                <a16:creationId xmlns:a16="http://schemas.microsoft.com/office/drawing/2014/main" id="{592934B5-A6B6-FC44-8093-B9683E7A7CDD}"/>
              </a:ext>
            </a:extLst>
          </p:cNvPr>
          <p:cNvSpPr txBox="1"/>
          <p:nvPr/>
        </p:nvSpPr>
        <p:spPr>
          <a:xfrm>
            <a:off x="125369" y="4296587"/>
            <a:ext cx="338554" cy="276999"/>
          </a:xfrm>
          <a:prstGeom prst="rect">
            <a:avLst/>
          </a:prstGeom>
          <a:noFill/>
        </p:spPr>
        <p:txBody>
          <a:bodyPr wrap="none" rtlCol="0">
            <a:spAutoFit/>
          </a:bodyPr>
          <a:lstStyle/>
          <a:p>
            <a:r>
              <a:rPr lang="en-US" sz="1200">
                <a:solidFill>
                  <a:schemeClr val="tx1"/>
                </a:solidFill>
              </a:rPr>
              <a:t>94</a:t>
            </a:r>
            <a:endParaRPr lang="en-US" sz="1200" dirty="0">
              <a:solidFill>
                <a:schemeClr val="tx1"/>
              </a:solidFill>
            </a:endParaRPr>
          </a:p>
        </p:txBody>
      </p:sp>
    </p:spTree>
    <p:extLst>
      <p:ext uri="{BB962C8B-B14F-4D97-AF65-F5344CB8AC3E}">
        <p14:creationId xmlns:p14="http://schemas.microsoft.com/office/powerpoint/2010/main" val="1592340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Background – ANQP in Federations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large federations (where multiple venues may allow for multiple sources of identities), the multi-to-multi relationship makes it more difficult for the STA profile to understand the expectations of the venue, and how these map to the identity profile that the STA is configured to use</a:t>
            </a:r>
          </a:p>
          <a:p>
            <a:r>
              <a:rPr lang="en-US" sz="1600" b="0" dirty="0"/>
              <a:t>This ambiguity can cause unnecessary overhead, or may cause the STA to send elements that may not be required by the infrastructure (and that can in turn, affect the user privacy or result in a lower user experience)</a:t>
            </a:r>
          </a:p>
          <a:p>
            <a:r>
              <a:rPr lang="en-US" sz="1600" b="0" dirty="0"/>
              <a:t>This submission proposes additional ANQP elements that can clarify the infrastructure expectations</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621010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Advertising Credential Types</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 a multi-to-multi environment (e.g., a venue member of a federation), the venue may advertise a RCOI (Roaming Consortium) that includes multiple sources of identity, each with different credential type requirements (e.g. ,simple email, proof of residence, identity validation or other). Each consortium member may also accept multiple types of credentials. However, the venue may also be constrained in the type of credentials it can accept (e.g., ‘only accept credentials where the user identity can be verified’)</a:t>
            </a:r>
          </a:p>
          <a:p>
            <a:r>
              <a:rPr lang="en-US" sz="1600" b="0" dirty="0"/>
              <a:t>It may be useful to define the credentials types that the venue can accept, as this may be a subset of the credentials accepted by all RCOI members (e.g., type of credentials accepted, with type of verification accepted, credential lifetime)</a:t>
            </a:r>
          </a:p>
          <a:p>
            <a:r>
              <a:rPr lang="en-US" sz="1600" b="0" dirty="0"/>
              <a:t>The venue may also mandate that the user connects with verifiable outer identity. In other cases, the venue requirements are satisfied with an anonymous outer identity, provided that an authentication source validates the user credentials. It may be useful to specify if the venue requires a ‘real’ outer identity, to remove the need for clients to expose the user identity where it is not needed.</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058330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a:t>
            </a:r>
          </a:p>
          <a:p>
            <a:r>
              <a:rPr lang="en-US" sz="1200" b="0" dirty="0"/>
              <a:t>The Credential Types ANQP-element provides STA with the information about the types of credentials accepted via that AP. One or more types of credentials are listed.</a:t>
            </a:r>
          </a:p>
          <a:p>
            <a:endParaRPr lang="en-US" sz="1200" b="0" dirty="0"/>
          </a:p>
          <a:p>
            <a:endParaRPr lang="en-US" sz="1200" b="0" dirty="0"/>
          </a:p>
          <a:p>
            <a:endParaRPr lang="en-US" sz="1200" b="0" dirty="0"/>
          </a:p>
          <a:p>
            <a:endParaRPr lang="en-US" sz="1200" b="0" dirty="0"/>
          </a:p>
          <a:p>
            <a:r>
              <a:rPr lang="en-US" sz="1200" b="0" dirty="0"/>
              <a:t>The credential types subfield includes for each type of accepted credential, the credential type (table 1), the required validation type (table 2), the minimum lifetime required for the credentials, and a privacy indicator. </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Rectangle 4">
            <a:extLst>
              <a:ext uri="{FF2B5EF4-FFF2-40B4-BE49-F238E27FC236}">
                <a16:creationId xmlns:a16="http://schemas.microsoft.com/office/drawing/2014/main" id="{6D0816F9-5468-C645-B79A-51366DDDF06E}"/>
              </a:ext>
            </a:extLst>
          </p:cNvPr>
          <p:cNvSpPr/>
          <p:nvPr/>
        </p:nvSpPr>
        <p:spPr bwMode="auto">
          <a:xfrm>
            <a:off x="1840037" y="3512383"/>
            <a:ext cx="5462337"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 name="Straight Connector 6">
            <a:extLst>
              <a:ext uri="{FF2B5EF4-FFF2-40B4-BE49-F238E27FC236}">
                <a16:creationId xmlns:a16="http://schemas.microsoft.com/office/drawing/2014/main" id="{7140A8E3-1063-334E-BC74-55049C63F9F5}"/>
              </a:ext>
            </a:extLst>
          </p:cNvPr>
          <p:cNvCxnSpPr>
            <a:cxnSpLocks/>
          </p:cNvCxnSpPr>
          <p:nvPr/>
        </p:nvCxnSpPr>
        <p:spPr bwMode="auto">
          <a:xfrm>
            <a:off x="3025395"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2867675E-F884-1E48-A2E6-B18D3B860DC0}"/>
              </a:ext>
            </a:extLst>
          </p:cNvPr>
          <p:cNvSpPr txBox="1"/>
          <p:nvPr/>
        </p:nvSpPr>
        <p:spPr>
          <a:xfrm>
            <a:off x="2074285" y="3593110"/>
            <a:ext cx="716863" cy="307777"/>
          </a:xfrm>
          <a:prstGeom prst="rect">
            <a:avLst/>
          </a:prstGeom>
          <a:noFill/>
        </p:spPr>
        <p:txBody>
          <a:bodyPr wrap="none" rtlCol="0">
            <a:spAutoFit/>
          </a:bodyPr>
          <a:lstStyle/>
          <a:p>
            <a:r>
              <a:rPr lang="en-US" sz="1400" dirty="0">
                <a:solidFill>
                  <a:schemeClr val="tx1"/>
                </a:solidFill>
              </a:rPr>
              <a:t>Info ID</a:t>
            </a:r>
          </a:p>
        </p:txBody>
      </p:sp>
      <p:sp>
        <p:nvSpPr>
          <p:cNvPr id="10" name="TextBox 9">
            <a:extLst>
              <a:ext uri="{FF2B5EF4-FFF2-40B4-BE49-F238E27FC236}">
                <a16:creationId xmlns:a16="http://schemas.microsoft.com/office/drawing/2014/main" id="{91AEACE5-C2C3-FE46-B632-1F595DE2B3C4}"/>
              </a:ext>
            </a:extLst>
          </p:cNvPr>
          <p:cNvSpPr txBox="1"/>
          <p:nvPr/>
        </p:nvSpPr>
        <p:spPr>
          <a:xfrm>
            <a:off x="3267709" y="3593110"/>
            <a:ext cx="692818" cy="307777"/>
          </a:xfrm>
          <a:prstGeom prst="rect">
            <a:avLst/>
          </a:prstGeom>
          <a:noFill/>
        </p:spPr>
        <p:txBody>
          <a:bodyPr wrap="none" rtlCol="0">
            <a:spAutoFit/>
          </a:bodyPr>
          <a:lstStyle/>
          <a:p>
            <a:r>
              <a:rPr lang="en-US" sz="1400" dirty="0">
                <a:solidFill>
                  <a:schemeClr val="tx1"/>
                </a:solidFill>
              </a:rPr>
              <a:t>Length</a:t>
            </a:r>
          </a:p>
        </p:txBody>
      </p:sp>
      <p:sp>
        <p:nvSpPr>
          <p:cNvPr id="11" name="Rectangle 10">
            <a:extLst>
              <a:ext uri="{FF2B5EF4-FFF2-40B4-BE49-F238E27FC236}">
                <a16:creationId xmlns:a16="http://schemas.microsoft.com/office/drawing/2014/main" id="{2703A39E-1CAA-9A4F-9F7E-34899FD198AB}"/>
              </a:ext>
            </a:extLst>
          </p:cNvPr>
          <p:cNvSpPr/>
          <p:nvPr/>
        </p:nvSpPr>
        <p:spPr bwMode="auto">
          <a:xfrm>
            <a:off x="3237747" y="5359415"/>
            <a:ext cx="4574994" cy="4692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TextBox 15">
            <a:extLst>
              <a:ext uri="{FF2B5EF4-FFF2-40B4-BE49-F238E27FC236}">
                <a16:creationId xmlns:a16="http://schemas.microsoft.com/office/drawing/2014/main" id="{06D92C70-F8C1-7548-AF80-0EDB3D505404}"/>
              </a:ext>
            </a:extLst>
          </p:cNvPr>
          <p:cNvSpPr txBox="1"/>
          <p:nvPr/>
        </p:nvSpPr>
        <p:spPr>
          <a:xfrm>
            <a:off x="4901744" y="3571295"/>
            <a:ext cx="1401538" cy="307777"/>
          </a:xfrm>
          <a:prstGeom prst="rect">
            <a:avLst/>
          </a:prstGeom>
          <a:noFill/>
        </p:spPr>
        <p:txBody>
          <a:bodyPr wrap="none" rtlCol="0">
            <a:spAutoFit/>
          </a:bodyPr>
          <a:lstStyle/>
          <a:p>
            <a:r>
              <a:rPr lang="en-US" sz="1400" dirty="0">
                <a:solidFill>
                  <a:schemeClr val="tx1"/>
                </a:solidFill>
              </a:rPr>
              <a:t>Credential Types</a:t>
            </a:r>
          </a:p>
        </p:txBody>
      </p:sp>
      <p:sp>
        <p:nvSpPr>
          <p:cNvPr id="17" name="TextBox 16">
            <a:extLst>
              <a:ext uri="{FF2B5EF4-FFF2-40B4-BE49-F238E27FC236}">
                <a16:creationId xmlns:a16="http://schemas.microsoft.com/office/drawing/2014/main" id="{6064EB62-FF17-5D48-A94B-F01CE3EE111C}"/>
              </a:ext>
            </a:extLst>
          </p:cNvPr>
          <p:cNvSpPr txBox="1"/>
          <p:nvPr/>
        </p:nvSpPr>
        <p:spPr>
          <a:xfrm>
            <a:off x="3338757" y="5439812"/>
            <a:ext cx="803425" cy="307777"/>
          </a:xfrm>
          <a:prstGeom prst="rect">
            <a:avLst/>
          </a:prstGeom>
          <a:noFill/>
        </p:spPr>
        <p:txBody>
          <a:bodyPr wrap="none" rtlCol="0">
            <a:spAutoFit/>
          </a:bodyPr>
          <a:lstStyle/>
          <a:p>
            <a:r>
              <a:rPr lang="en-US" sz="1400" dirty="0">
                <a:solidFill>
                  <a:schemeClr val="tx1"/>
                </a:solidFill>
              </a:rPr>
              <a:t>category</a:t>
            </a:r>
          </a:p>
        </p:txBody>
      </p:sp>
      <p:sp>
        <p:nvSpPr>
          <p:cNvPr id="18" name="TextBox 17">
            <a:extLst>
              <a:ext uri="{FF2B5EF4-FFF2-40B4-BE49-F238E27FC236}">
                <a16:creationId xmlns:a16="http://schemas.microsoft.com/office/drawing/2014/main" id="{A344A023-68B7-2043-91D5-32F578A5AABD}"/>
              </a:ext>
            </a:extLst>
          </p:cNvPr>
          <p:cNvSpPr txBox="1"/>
          <p:nvPr/>
        </p:nvSpPr>
        <p:spPr>
          <a:xfrm>
            <a:off x="4213179" y="5440143"/>
            <a:ext cx="902811" cy="307777"/>
          </a:xfrm>
          <a:prstGeom prst="rect">
            <a:avLst/>
          </a:prstGeom>
          <a:noFill/>
        </p:spPr>
        <p:txBody>
          <a:bodyPr wrap="none" rtlCol="0">
            <a:spAutoFit/>
          </a:bodyPr>
          <a:lstStyle/>
          <a:p>
            <a:r>
              <a:rPr lang="en-US" sz="1400" dirty="0">
                <a:solidFill>
                  <a:schemeClr val="tx1"/>
                </a:solidFill>
              </a:rPr>
              <a:t>validation</a:t>
            </a:r>
          </a:p>
        </p:txBody>
      </p:sp>
      <p:sp>
        <p:nvSpPr>
          <p:cNvPr id="20" name="TextBox 19">
            <a:extLst>
              <a:ext uri="{FF2B5EF4-FFF2-40B4-BE49-F238E27FC236}">
                <a16:creationId xmlns:a16="http://schemas.microsoft.com/office/drawing/2014/main" id="{85B58868-B7DB-AE44-8F9B-B65428547895}"/>
              </a:ext>
            </a:extLst>
          </p:cNvPr>
          <p:cNvSpPr txBox="1"/>
          <p:nvPr/>
        </p:nvSpPr>
        <p:spPr>
          <a:xfrm>
            <a:off x="3148509" y="5029367"/>
            <a:ext cx="394660" cy="307777"/>
          </a:xfrm>
          <a:prstGeom prst="rect">
            <a:avLst/>
          </a:prstGeom>
          <a:noFill/>
        </p:spPr>
        <p:txBody>
          <a:bodyPr wrap="none" rtlCol="0">
            <a:spAutoFit/>
          </a:bodyPr>
          <a:lstStyle/>
          <a:p>
            <a:r>
              <a:rPr lang="en-US" sz="1400" dirty="0">
                <a:solidFill>
                  <a:schemeClr val="tx1"/>
                </a:solidFill>
              </a:rPr>
              <a:t>B0</a:t>
            </a:r>
          </a:p>
        </p:txBody>
      </p:sp>
      <p:sp>
        <p:nvSpPr>
          <p:cNvPr id="22" name="TextBox 21">
            <a:extLst>
              <a:ext uri="{FF2B5EF4-FFF2-40B4-BE49-F238E27FC236}">
                <a16:creationId xmlns:a16="http://schemas.microsoft.com/office/drawing/2014/main" id="{DAF18E25-220E-0B45-9D98-97E60953E1EE}"/>
              </a:ext>
            </a:extLst>
          </p:cNvPr>
          <p:cNvSpPr txBox="1"/>
          <p:nvPr/>
        </p:nvSpPr>
        <p:spPr>
          <a:xfrm>
            <a:off x="5258725" y="5422804"/>
            <a:ext cx="742511" cy="307777"/>
          </a:xfrm>
          <a:prstGeom prst="rect">
            <a:avLst/>
          </a:prstGeom>
          <a:noFill/>
        </p:spPr>
        <p:txBody>
          <a:bodyPr wrap="none" rtlCol="0">
            <a:spAutoFit/>
          </a:bodyPr>
          <a:lstStyle/>
          <a:p>
            <a:r>
              <a:rPr lang="en-US" sz="1400" dirty="0">
                <a:solidFill>
                  <a:schemeClr val="tx1"/>
                </a:solidFill>
              </a:rPr>
              <a:t>lifetime</a:t>
            </a:r>
          </a:p>
        </p:txBody>
      </p:sp>
      <p:sp>
        <p:nvSpPr>
          <p:cNvPr id="27" name="TextBox 26">
            <a:extLst>
              <a:ext uri="{FF2B5EF4-FFF2-40B4-BE49-F238E27FC236}">
                <a16:creationId xmlns:a16="http://schemas.microsoft.com/office/drawing/2014/main" id="{049A472C-BD91-F54C-976D-2FFBB4501152}"/>
              </a:ext>
            </a:extLst>
          </p:cNvPr>
          <p:cNvSpPr txBox="1"/>
          <p:nvPr/>
        </p:nvSpPr>
        <p:spPr>
          <a:xfrm>
            <a:off x="2798715" y="3952475"/>
            <a:ext cx="274434" cy="307777"/>
          </a:xfrm>
          <a:prstGeom prst="rect">
            <a:avLst/>
          </a:prstGeom>
          <a:noFill/>
        </p:spPr>
        <p:txBody>
          <a:bodyPr wrap="none" rtlCol="0">
            <a:spAutoFit/>
          </a:bodyPr>
          <a:lstStyle/>
          <a:p>
            <a:r>
              <a:rPr lang="en-US" sz="1400" dirty="0">
                <a:solidFill>
                  <a:schemeClr val="tx1"/>
                </a:solidFill>
              </a:rPr>
              <a:t>2</a:t>
            </a:r>
          </a:p>
        </p:txBody>
      </p:sp>
      <p:sp>
        <p:nvSpPr>
          <p:cNvPr id="28" name="TextBox 27">
            <a:extLst>
              <a:ext uri="{FF2B5EF4-FFF2-40B4-BE49-F238E27FC236}">
                <a16:creationId xmlns:a16="http://schemas.microsoft.com/office/drawing/2014/main" id="{68617B20-68E1-8A42-B407-E7E916F4493F}"/>
              </a:ext>
            </a:extLst>
          </p:cNvPr>
          <p:cNvSpPr txBox="1"/>
          <p:nvPr/>
        </p:nvSpPr>
        <p:spPr>
          <a:xfrm>
            <a:off x="3936320" y="3941458"/>
            <a:ext cx="274434" cy="307777"/>
          </a:xfrm>
          <a:prstGeom prst="rect">
            <a:avLst/>
          </a:prstGeom>
          <a:noFill/>
        </p:spPr>
        <p:txBody>
          <a:bodyPr wrap="none" rtlCol="0">
            <a:spAutoFit/>
          </a:bodyPr>
          <a:lstStyle/>
          <a:p>
            <a:r>
              <a:rPr lang="en-US" sz="1400" dirty="0">
                <a:solidFill>
                  <a:schemeClr val="tx1"/>
                </a:solidFill>
              </a:rPr>
              <a:t>2</a:t>
            </a:r>
          </a:p>
        </p:txBody>
      </p:sp>
      <p:sp>
        <p:nvSpPr>
          <p:cNvPr id="29" name="TextBox 28">
            <a:extLst>
              <a:ext uri="{FF2B5EF4-FFF2-40B4-BE49-F238E27FC236}">
                <a16:creationId xmlns:a16="http://schemas.microsoft.com/office/drawing/2014/main" id="{982CAAB7-03D8-F84E-95A3-2CF78FA3A7BF}"/>
              </a:ext>
            </a:extLst>
          </p:cNvPr>
          <p:cNvSpPr txBox="1"/>
          <p:nvPr/>
        </p:nvSpPr>
        <p:spPr>
          <a:xfrm>
            <a:off x="5220837" y="3959163"/>
            <a:ext cx="763351" cy="307777"/>
          </a:xfrm>
          <a:prstGeom prst="rect">
            <a:avLst/>
          </a:prstGeom>
          <a:noFill/>
        </p:spPr>
        <p:txBody>
          <a:bodyPr wrap="none" rtlCol="0">
            <a:spAutoFit/>
          </a:bodyPr>
          <a:lstStyle/>
          <a:p>
            <a:r>
              <a:rPr lang="en-US" sz="1400" dirty="0">
                <a:solidFill>
                  <a:schemeClr val="tx1"/>
                </a:solidFill>
              </a:rPr>
              <a:t>variable</a:t>
            </a:r>
          </a:p>
        </p:txBody>
      </p:sp>
      <p:sp>
        <p:nvSpPr>
          <p:cNvPr id="30" name="TextBox 29">
            <a:extLst>
              <a:ext uri="{FF2B5EF4-FFF2-40B4-BE49-F238E27FC236}">
                <a16:creationId xmlns:a16="http://schemas.microsoft.com/office/drawing/2014/main" id="{DAA8B8B2-EA39-EC44-925F-80747E5EA158}"/>
              </a:ext>
            </a:extLst>
          </p:cNvPr>
          <p:cNvSpPr txBox="1"/>
          <p:nvPr/>
        </p:nvSpPr>
        <p:spPr>
          <a:xfrm>
            <a:off x="1134025" y="3913987"/>
            <a:ext cx="654346" cy="307777"/>
          </a:xfrm>
          <a:prstGeom prst="rect">
            <a:avLst/>
          </a:prstGeom>
          <a:noFill/>
        </p:spPr>
        <p:txBody>
          <a:bodyPr wrap="none" rtlCol="0">
            <a:spAutoFit/>
          </a:bodyPr>
          <a:lstStyle/>
          <a:p>
            <a:r>
              <a:rPr lang="en-US" sz="1400" dirty="0">
                <a:solidFill>
                  <a:schemeClr val="tx1"/>
                </a:solidFill>
              </a:rPr>
              <a:t>octets:</a:t>
            </a:r>
          </a:p>
        </p:txBody>
      </p:sp>
      <p:sp>
        <p:nvSpPr>
          <p:cNvPr id="33" name="TextBox 32">
            <a:extLst>
              <a:ext uri="{FF2B5EF4-FFF2-40B4-BE49-F238E27FC236}">
                <a16:creationId xmlns:a16="http://schemas.microsoft.com/office/drawing/2014/main" id="{CFD0E250-CFA5-C04F-AA20-B8572C7BA629}"/>
              </a:ext>
            </a:extLst>
          </p:cNvPr>
          <p:cNvSpPr txBox="1"/>
          <p:nvPr/>
        </p:nvSpPr>
        <p:spPr>
          <a:xfrm>
            <a:off x="2259359" y="5029366"/>
            <a:ext cx="524503" cy="307777"/>
          </a:xfrm>
          <a:prstGeom prst="rect">
            <a:avLst/>
          </a:prstGeom>
          <a:noFill/>
        </p:spPr>
        <p:txBody>
          <a:bodyPr wrap="none" rtlCol="0">
            <a:spAutoFit/>
          </a:bodyPr>
          <a:lstStyle/>
          <a:p>
            <a:r>
              <a:rPr lang="en-US" sz="1400" dirty="0">
                <a:solidFill>
                  <a:schemeClr val="tx1"/>
                </a:solidFill>
              </a:rPr>
              <a:t>Bits:</a:t>
            </a:r>
          </a:p>
        </p:txBody>
      </p:sp>
      <p:sp>
        <p:nvSpPr>
          <p:cNvPr id="34" name="TextBox 33">
            <a:extLst>
              <a:ext uri="{FF2B5EF4-FFF2-40B4-BE49-F238E27FC236}">
                <a16:creationId xmlns:a16="http://schemas.microsoft.com/office/drawing/2014/main" id="{63B15312-449F-594D-8D1F-8416571F4D94}"/>
              </a:ext>
            </a:extLst>
          </p:cNvPr>
          <p:cNvSpPr txBox="1"/>
          <p:nvPr/>
        </p:nvSpPr>
        <p:spPr>
          <a:xfrm>
            <a:off x="3848591" y="5050977"/>
            <a:ext cx="394660" cy="307777"/>
          </a:xfrm>
          <a:prstGeom prst="rect">
            <a:avLst/>
          </a:prstGeom>
          <a:noFill/>
        </p:spPr>
        <p:txBody>
          <a:bodyPr wrap="none" rtlCol="0">
            <a:spAutoFit/>
          </a:bodyPr>
          <a:lstStyle/>
          <a:p>
            <a:r>
              <a:rPr lang="en-US" sz="1400" dirty="0">
                <a:solidFill>
                  <a:schemeClr val="tx1"/>
                </a:solidFill>
              </a:rPr>
              <a:t>B5</a:t>
            </a:r>
          </a:p>
        </p:txBody>
      </p:sp>
      <p:cxnSp>
        <p:nvCxnSpPr>
          <p:cNvPr id="39" name="Straight Connector 38">
            <a:extLst>
              <a:ext uri="{FF2B5EF4-FFF2-40B4-BE49-F238E27FC236}">
                <a16:creationId xmlns:a16="http://schemas.microsoft.com/office/drawing/2014/main" id="{5667895D-C64B-1A4F-8AB6-B6B82A1487CD}"/>
              </a:ext>
            </a:extLst>
          </p:cNvPr>
          <p:cNvCxnSpPr>
            <a:cxnSpLocks/>
          </p:cNvCxnSpPr>
          <p:nvPr/>
        </p:nvCxnSpPr>
        <p:spPr bwMode="auto">
          <a:xfrm>
            <a:off x="4171570" y="3513042"/>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34C8EEDB-F952-2F42-AF42-3BD8CAAB9AA4}"/>
              </a:ext>
            </a:extLst>
          </p:cNvPr>
          <p:cNvCxnSpPr>
            <a:cxnSpLocks/>
          </p:cNvCxnSpPr>
          <p:nvPr/>
        </p:nvCxnSpPr>
        <p:spPr bwMode="auto">
          <a:xfrm>
            <a:off x="4185628" y="535941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B32B863-810F-D843-A3DA-2E3DC3B50242}"/>
              </a:ext>
            </a:extLst>
          </p:cNvPr>
          <p:cNvCxnSpPr>
            <a:cxnSpLocks/>
          </p:cNvCxnSpPr>
          <p:nvPr/>
        </p:nvCxnSpPr>
        <p:spPr bwMode="auto">
          <a:xfrm>
            <a:off x="5180319" y="5359415"/>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B255C22-C1A6-9E44-BC00-83BCB17D3E15}"/>
              </a:ext>
            </a:extLst>
          </p:cNvPr>
          <p:cNvSpPr txBox="1"/>
          <p:nvPr/>
        </p:nvSpPr>
        <p:spPr>
          <a:xfrm>
            <a:off x="4870149" y="5034493"/>
            <a:ext cx="394660" cy="307777"/>
          </a:xfrm>
          <a:prstGeom prst="rect">
            <a:avLst/>
          </a:prstGeom>
          <a:noFill/>
        </p:spPr>
        <p:txBody>
          <a:bodyPr wrap="none" rtlCol="0">
            <a:spAutoFit/>
          </a:bodyPr>
          <a:lstStyle/>
          <a:p>
            <a:r>
              <a:rPr lang="en-US" sz="1400" dirty="0">
                <a:solidFill>
                  <a:schemeClr val="tx1"/>
                </a:solidFill>
              </a:rPr>
              <a:t>B8</a:t>
            </a:r>
          </a:p>
        </p:txBody>
      </p:sp>
      <p:sp>
        <p:nvSpPr>
          <p:cNvPr id="44" name="TextBox 43">
            <a:extLst>
              <a:ext uri="{FF2B5EF4-FFF2-40B4-BE49-F238E27FC236}">
                <a16:creationId xmlns:a16="http://schemas.microsoft.com/office/drawing/2014/main" id="{2C34D62F-4127-AB49-B23D-9D31AD126BDF}"/>
              </a:ext>
            </a:extLst>
          </p:cNvPr>
          <p:cNvSpPr txBox="1"/>
          <p:nvPr/>
        </p:nvSpPr>
        <p:spPr>
          <a:xfrm>
            <a:off x="4154730" y="5059912"/>
            <a:ext cx="394660" cy="307777"/>
          </a:xfrm>
          <a:prstGeom prst="rect">
            <a:avLst/>
          </a:prstGeom>
          <a:noFill/>
        </p:spPr>
        <p:txBody>
          <a:bodyPr wrap="none" rtlCol="0">
            <a:spAutoFit/>
          </a:bodyPr>
          <a:lstStyle/>
          <a:p>
            <a:r>
              <a:rPr lang="en-US" sz="1400" dirty="0">
                <a:solidFill>
                  <a:schemeClr val="tx1"/>
                </a:solidFill>
              </a:rPr>
              <a:t>B6</a:t>
            </a:r>
          </a:p>
        </p:txBody>
      </p:sp>
      <p:sp>
        <p:nvSpPr>
          <p:cNvPr id="45" name="TextBox 44">
            <a:extLst>
              <a:ext uri="{FF2B5EF4-FFF2-40B4-BE49-F238E27FC236}">
                <a16:creationId xmlns:a16="http://schemas.microsoft.com/office/drawing/2014/main" id="{9F711CA7-B98B-6444-BA28-8319EC17F0ED}"/>
              </a:ext>
            </a:extLst>
          </p:cNvPr>
          <p:cNvSpPr txBox="1"/>
          <p:nvPr/>
        </p:nvSpPr>
        <p:spPr>
          <a:xfrm>
            <a:off x="5160234" y="5034493"/>
            <a:ext cx="394660" cy="307777"/>
          </a:xfrm>
          <a:prstGeom prst="rect">
            <a:avLst/>
          </a:prstGeom>
          <a:noFill/>
        </p:spPr>
        <p:txBody>
          <a:bodyPr wrap="none" rtlCol="0">
            <a:spAutoFit/>
          </a:bodyPr>
          <a:lstStyle/>
          <a:p>
            <a:r>
              <a:rPr lang="en-US" sz="1400" dirty="0">
                <a:solidFill>
                  <a:schemeClr val="tx1"/>
                </a:solidFill>
              </a:rPr>
              <a:t>B9</a:t>
            </a:r>
          </a:p>
        </p:txBody>
      </p:sp>
      <p:sp>
        <p:nvSpPr>
          <p:cNvPr id="46" name="TextBox 45">
            <a:extLst>
              <a:ext uri="{FF2B5EF4-FFF2-40B4-BE49-F238E27FC236}">
                <a16:creationId xmlns:a16="http://schemas.microsoft.com/office/drawing/2014/main" id="{B7A8FEAB-A4DA-C346-B364-5D6BA1D88C72}"/>
              </a:ext>
            </a:extLst>
          </p:cNvPr>
          <p:cNvSpPr txBox="1"/>
          <p:nvPr/>
        </p:nvSpPr>
        <p:spPr>
          <a:xfrm>
            <a:off x="5790520" y="5045827"/>
            <a:ext cx="484428" cy="307777"/>
          </a:xfrm>
          <a:prstGeom prst="rect">
            <a:avLst/>
          </a:prstGeom>
          <a:noFill/>
        </p:spPr>
        <p:txBody>
          <a:bodyPr wrap="none" rtlCol="0">
            <a:spAutoFit/>
          </a:bodyPr>
          <a:lstStyle/>
          <a:p>
            <a:r>
              <a:rPr lang="en-US" sz="1400" dirty="0">
                <a:solidFill>
                  <a:schemeClr val="tx1"/>
                </a:solidFill>
              </a:rPr>
              <a:t>B13</a:t>
            </a:r>
          </a:p>
        </p:txBody>
      </p:sp>
      <p:sp>
        <p:nvSpPr>
          <p:cNvPr id="49" name="TextBox 48">
            <a:extLst>
              <a:ext uri="{FF2B5EF4-FFF2-40B4-BE49-F238E27FC236}">
                <a16:creationId xmlns:a16="http://schemas.microsoft.com/office/drawing/2014/main" id="{2A65DA48-017A-F14B-9138-B9A9B10FF543}"/>
              </a:ext>
            </a:extLst>
          </p:cNvPr>
          <p:cNvSpPr txBox="1"/>
          <p:nvPr/>
        </p:nvSpPr>
        <p:spPr>
          <a:xfrm>
            <a:off x="6274948" y="5436133"/>
            <a:ext cx="1425390" cy="307777"/>
          </a:xfrm>
          <a:prstGeom prst="rect">
            <a:avLst/>
          </a:prstGeom>
          <a:noFill/>
        </p:spPr>
        <p:txBody>
          <a:bodyPr wrap="none" rtlCol="0">
            <a:spAutoFit/>
          </a:bodyPr>
          <a:lstStyle/>
          <a:p>
            <a:r>
              <a:rPr lang="en-US" sz="1400" dirty="0">
                <a:solidFill>
                  <a:schemeClr val="tx1"/>
                </a:solidFill>
              </a:rPr>
              <a:t>Privacy Indicator</a:t>
            </a:r>
          </a:p>
        </p:txBody>
      </p:sp>
      <p:cxnSp>
        <p:nvCxnSpPr>
          <p:cNvPr id="50" name="Straight Connector 49">
            <a:extLst>
              <a:ext uri="{FF2B5EF4-FFF2-40B4-BE49-F238E27FC236}">
                <a16:creationId xmlns:a16="http://schemas.microsoft.com/office/drawing/2014/main" id="{37B74284-6BCA-3542-9587-8CEB17177ACF}"/>
              </a:ext>
            </a:extLst>
          </p:cNvPr>
          <p:cNvCxnSpPr>
            <a:cxnSpLocks/>
          </p:cNvCxnSpPr>
          <p:nvPr/>
        </p:nvCxnSpPr>
        <p:spPr bwMode="auto">
          <a:xfrm>
            <a:off x="6145708" y="5367689"/>
            <a:ext cx="0" cy="46857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CFD30B00-AB8B-B544-8092-E4DEEAF359AF}"/>
              </a:ext>
            </a:extLst>
          </p:cNvPr>
          <p:cNvSpPr txBox="1"/>
          <p:nvPr/>
        </p:nvSpPr>
        <p:spPr>
          <a:xfrm>
            <a:off x="7358438" y="5013262"/>
            <a:ext cx="484428" cy="307777"/>
          </a:xfrm>
          <a:prstGeom prst="rect">
            <a:avLst/>
          </a:prstGeom>
          <a:noFill/>
        </p:spPr>
        <p:txBody>
          <a:bodyPr wrap="none" rtlCol="0">
            <a:spAutoFit/>
          </a:bodyPr>
          <a:lstStyle/>
          <a:p>
            <a:r>
              <a:rPr lang="en-US" sz="1400" dirty="0">
                <a:solidFill>
                  <a:schemeClr val="tx1"/>
                </a:solidFill>
              </a:rPr>
              <a:t>B15</a:t>
            </a:r>
          </a:p>
        </p:txBody>
      </p:sp>
      <p:sp>
        <p:nvSpPr>
          <p:cNvPr id="52" name="TextBox 51">
            <a:extLst>
              <a:ext uri="{FF2B5EF4-FFF2-40B4-BE49-F238E27FC236}">
                <a16:creationId xmlns:a16="http://schemas.microsoft.com/office/drawing/2014/main" id="{AC75F787-F23D-0A46-9B1D-A243144D7D77}"/>
              </a:ext>
            </a:extLst>
          </p:cNvPr>
          <p:cNvSpPr txBox="1"/>
          <p:nvPr/>
        </p:nvSpPr>
        <p:spPr>
          <a:xfrm>
            <a:off x="6224847" y="5043619"/>
            <a:ext cx="484428" cy="307777"/>
          </a:xfrm>
          <a:prstGeom prst="rect">
            <a:avLst/>
          </a:prstGeom>
          <a:noFill/>
        </p:spPr>
        <p:txBody>
          <a:bodyPr wrap="none" rtlCol="0">
            <a:spAutoFit/>
          </a:bodyPr>
          <a:lstStyle/>
          <a:p>
            <a:r>
              <a:rPr lang="en-US" sz="1400" dirty="0">
                <a:solidFill>
                  <a:schemeClr val="tx1"/>
                </a:solidFill>
              </a:rPr>
              <a:t>B14</a:t>
            </a:r>
          </a:p>
        </p:txBody>
      </p:sp>
    </p:spTree>
    <p:extLst>
      <p:ext uri="{BB962C8B-B14F-4D97-AF65-F5344CB8AC3E}">
        <p14:creationId xmlns:p14="http://schemas.microsoft.com/office/powerpoint/2010/main" val="2858643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Credential Types ANQP-Element (Cont.)</a:t>
            </a:r>
          </a:p>
          <a:p>
            <a:r>
              <a:rPr lang="en-US" sz="1200" b="0" dirty="0"/>
              <a:t>The credential category subfield includes a category of credentials accepted through the AP. </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1717078896"/>
              </p:ext>
            </p:extLst>
          </p:nvPr>
        </p:nvGraphicFramePr>
        <p:xfrm>
          <a:off x="1182688" y="3200400"/>
          <a:ext cx="2933700" cy="170688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56919270"/>
                    </a:ext>
                  </a:extLst>
                </a:gridCol>
                <a:gridCol w="901700">
                  <a:extLst>
                    <a:ext uri="{9D8B030D-6E8A-4147-A177-3AD203B41FA5}">
                      <a16:colId xmlns:a16="http://schemas.microsoft.com/office/drawing/2014/main" val="3032841376"/>
                    </a:ext>
                  </a:extLst>
                </a:gridCol>
              </a:tblGrid>
              <a:tr h="0">
                <a:tc>
                  <a:txBody>
                    <a:bodyPr/>
                    <a:lstStyle/>
                    <a:p>
                      <a:r>
                        <a:rPr lang="en-US" sz="1000" dirty="0"/>
                        <a:t>Credential Category</a:t>
                      </a:r>
                    </a:p>
                  </a:txBody>
                  <a:tcPr/>
                </a:tc>
                <a:tc>
                  <a:txBody>
                    <a:bodyPr/>
                    <a:lstStyle/>
                    <a:p>
                      <a:r>
                        <a:rPr lang="en-US" sz="1000" dirty="0"/>
                        <a:t>Value</a:t>
                      </a:r>
                    </a:p>
                  </a:txBody>
                  <a:tcPr/>
                </a:tc>
                <a:extLst>
                  <a:ext uri="{0D108BD9-81ED-4DB2-BD59-A6C34878D82A}">
                    <a16:rowId xmlns:a16="http://schemas.microsoft.com/office/drawing/2014/main" val="3336163838"/>
                  </a:ext>
                </a:extLst>
              </a:tr>
              <a:tr h="0">
                <a:tc>
                  <a:txBody>
                    <a:bodyPr/>
                    <a:lstStyle/>
                    <a:p>
                      <a:r>
                        <a:rPr lang="en-US" sz="1000" dirty="0"/>
                        <a:t>Any</a:t>
                      </a:r>
                    </a:p>
                  </a:txBody>
                  <a:tcPr/>
                </a:tc>
                <a:tc>
                  <a:txBody>
                    <a:bodyPr/>
                    <a:lstStyle/>
                    <a:p>
                      <a:r>
                        <a:rPr lang="en-US" sz="1000" dirty="0"/>
                        <a:t>0</a:t>
                      </a:r>
                    </a:p>
                  </a:txBody>
                  <a:tcPr/>
                </a:tc>
                <a:extLst>
                  <a:ext uri="{0D108BD9-81ED-4DB2-BD59-A6C34878D82A}">
                    <a16:rowId xmlns:a16="http://schemas.microsoft.com/office/drawing/2014/main" val="2880594785"/>
                  </a:ext>
                </a:extLst>
              </a:tr>
              <a:tr h="0">
                <a:tc>
                  <a:txBody>
                    <a:bodyPr/>
                    <a:lstStyle/>
                    <a:p>
                      <a:r>
                        <a:rPr lang="en-US" sz="1000" dirty="0"/>
                        <a:t>Service Provider</a:t>
                      </a:r>
                    </a:p>
                  </a:txBody>
                  <a:tcPr/>
                </a:tc>
                <a:tc>
                  <a:txBody>
                    <a:bodyPr/>
                    <a:lstStyle/>
                    <a:p>
                      <a:r>
                        <a:rPr lang="en-US" sz="1000" dirty="0"/>
                        <a:t>1</a:t>
                      </a:r>
                    </a:p>
                  </a:txBody>
                  <a:tcPr/>
                </a:tc>
                <a:extLst>
                  <a:ext uri="{0D108BD9-81ED-4DB2-BD59-A6C34878D82A}">
                    <a16:rowId xmlns:a16="http://schemas.microsoft.com/office/drawing/2014/main" val="1370108491"/>
                  </a:ext>
                </a:extLst>
              </a:tr>
              <a:tr h="0">
                <a:tc>
                  <a:txBody>
                    <a:bodyPr/>
                    <a:lstStyle/>
                    <a:p>
                      <a:r>
                        <a:rPr lang="en-US" sz="1000" dirty="0"/>
                        <a:t>Cloud or Social Media  Provider</a:t>
                      </a:r>
                    </a:p>
                  </a:txBody>
                  <a:tcPr/>
                </a:tc>
                <a:tc>
                  <a:txBody>
                    <a:bodyPr/>
                    <a:lstStyle/>
                    <a:p>
                      <a:r>
                        <a:rPr lang="en-US" sz="1000" dirty="0"/>
                        <a:t>2</a:t>
                      </a:r>
                    </a:p>
                  </a:txBody>
                  <a:tcPr/>
                </a:tc>
                <a:extLst>
                  <a:ext uri="{0D108BD9-81ED-4DB2-BD59-A6C34878D82A}">
                    <a16:rowId xmlns:a16="http://schemas.microsoft.com/office/drawing/2014/main" val="1155566517"/>
                  </a:ext>
                </a:extLst>
              </a:tr>
              <a:tr h="0">
                <a:tc>
                  <a:txBody>
                    <a:bodyPr/>
                    <a:lstStyle/>
                    <a:p>
                      <a:r>
                        <a:rPr lang="en-US" sz="1000" dirty="0"/>
                        <a:t>Enterprise</a:t>
                      </a:r>
                    </a:p>
                  </a:txBody>
                  <a:tcPr/>
                </a:tc>
                <a:tc>
                  <a:txBody>
                    <a:bodyPr/>
                    <a:lstStyle/>
                    <a:p>
                      <a:r>
                        <a:rPr lang="en-US" sz="1000" dirty="0"/>
                        <a:t>3</a:t>
                      </a:r>
                    </a:p>
                  </a:txBody>
                  <a:tcPr/>
                </a:tc>
                <a:extLst>
                  <a:ext uri="{0D108BD9-81ED-4DB2-BD59-A6C34878D82A}">
                    <a16:rowId xmlns:a16="http://schemas.microsoft.com/office/drawing/2014/main" val="3312793998"/>
                  </a:ext>
                </a:extLst>
              </a:tr>
              <a:tr h="0">
                <a:tc>
                  <a:txBody>
                    <a:bodyPr/>
                    <a:lstStyle/>
                    <a:p>
                      <a:r>
                        <a:rPr lang="en-US" sz="1000" dirty="0"/>
                        <a:t>Government </a:t>
                      </a:r>
                    </a:p>
                  </a:txBody>
                  <a:tcPr/>
                </a:tc>
                <a:tc>
                  <a:txBody>
                    <a:bodyPr/>
                    <a:lstStyle/>
                    <a:p>
                      <a:r>
                        <a:rPr lang="en-US" sz="1000" dirty="0"/>
                        <a:t>4</a:t>
                      </a:r>
                    </a:p>
                  </a:txBody>
                  <a:tcPr/>
                </a:tc>
                <a:extLst>
                  <a:ext uri="{0D108BD9-81ED-4DB2-BD59-A6C34878D82A}">
                    <a16:rowId xmlns:a16="http://schemas.microsoft.com/office/drawing/2014/main" val="1175558330"/>
                  </a:ext>
                </a:extLst>
              </a:tr>
              <a:tr h="0">
                <a:tc>
                  <a:txBody>
                    <a:bodyPr/>
                    <a:lstStyle/>
                    <a:p>
                      <a:r>
                        <a:rPr lang="en-US" sz="1000" dirty="0"/>
                        <a:t>Automotive</a:t>
                      </a:r>
                    </a:p>
                  </a:txBody>
                  <a:tcPr/>
                </a:tc>
                <a:tc>
                  <a:txBody>
                    <a:bodyPr/>
                    <a:lstStyle/>
                    <a:p>
                      <a:r>
                        <a:rPr lang="en-US" sz="1000" dirty="0"/>
                        <a:t>5</a:t>
                      </a:r>
                    </a:p>
                  </a:txBody>
                  <a:tcPr/>
                </a:tc>
                <a:extLst>
                  <a:ext uri="{0D108BD9-81ED-4DB2-BD59-A6C34878D82A}">
                    <a16:rowId xmlns:a16="http://schemas.microsoft.com/office/drawing/2014/main" val="71114242"/>
                  </a:ext>
                </a:extLst>
              </a:tr>
            </a:tbl>
          </a:graphicData>
        </a:graphic>
      </p:graphicFrame>
      <p:graphicFrame>
        <p:nvGraphicFramePr>
          <p:cNvPr id="35" name="Table 7">
            <a:extLst>
              <a:ext uri="{FF2B5EF4-FFF2-40B4-BE49-F238E27FC236}">
                <a16:creationId xmlns:a16="http://schemas.microsoft.com/office/drawing/2014/main" id="{06111807-325E-274B-A120-F0A04187B592}"/>
              </a:ext>
            </a:extLst>
          </p:cNvPr>
          <p:cNvGraphicFramePr>
            <a:graphicFrameLocks noGrp="1"/>
          </p:cNvGraphicFramePr>
          <p:nvPr>
            <p:extLst>
              <p:ext uri="{D42A27DB-BD31-4B8C-83A1-F6EECF244321}">
                <p14:modId xmlns:p14="http://schemas.microsoft.com/office/powerpoint/2010/main" val="2559592105"/>
              </p:ext>
            </p:extLst>
          </p:nvPr>
        </p:nvGraphicFramePr>
        <p:xfrm>
          <a:off x="4770811" y="3200400"/>
          <a:ext cx="2933700" cy="1950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56919270"/>
                    </a:ext>
                  </a:extLst>
                </a:gridCol>
                <a:gridCol w="901700">
                  <a:extLst>
                    <a:ext uri="{9D8B030D-6E8A-4147-A177-3AD203B41FA5}">
                      <a16:colId xmlns:a16="http://schemas.microsoft.com/office/drawing/2014/main" val="3032841376"/>
                    </a:ext>
                  </a:extLst>
                </a:gridCol>
              </a:tblGrid>
              <a:tr h="0">
                <a:tc>
                  <a:txBody>
                    <a:bodyPr/>
                    <a:lstStyle/>
                    <a:p>
                      <a:r>
                        <a:rPr lang="en-US" sz="1000" dirty="0"/>
                        <a:t>Credential Category</a:t>
                      </a:r>
                    </a:p>
                  </a:txBody>
                  <a:tcPr/>
                </a:tc>
                <a:tc>
                  <a:txBody>
                    <a:bodyPr/>
                    <a:lstStyle/>
                    <a:p>
                      <a:r>
                        <a:rPr lang="en-US" sz="1000" dirty="0"/>
                        <a:t>Value</a:t>
                      </a:r>
                    </a:p>
                  </a:txBody>
                  <a:tcPr/>
                </a:tc>
                <a:extLst>
                  <a:ext uri="{0D108BD9-81ED-4DB2-BD59-A6C34878D82A}">
                    <a16:rowId xmlns:a16="http://schemas.microsoft.com/office/drawing/2014/main" val="3336163838"/>
                  </a:ext>
                </a:extLst>
              </a:tr>
              <a:tr h="0">
                <a:tc>
                  <a:txBody>
                    <a:bodyPr/>
                    <a:lstStyle/>
                    <a:p>
                      <a:r>
                        <a:rPr lang="en-US" sz="1000" dirty="0"/>
                        <a:t>Hospitality</a:t>
                      </a:r>
                    </a:p>
                  </a:txBody>
                  <a:tcPr/>
                </a:tc>
                <a:tc>
                  <a:txBody>
                    <a:bodyPr/>
                    <a:lstStyle/>
                    <a:p>
                      <a:r>
                        <a:rPr lang="en-US" sz="1000" dirty="0"/>
                        <a:t>6</a:t>
                      </a:r>
                    </a:p>
                  </a:txBody>
                  <a:tcPr/>
                </a:tc>
                <a:extLst>
                  <a:ext uri="{0D108BD9-81ED-4DB2-BD59-A6C34878D82A}">
                    <a16:rowId xmlns:a16="http://schemas.microsoft.com/office/drawing/2014/main" val="2880594785"/>
                  </a:ext>
                </a:extLst>
              </a:tr>
              <a:tr h="0">
                <a:tc>
                  <a:txBody>
                    <a:bodyPr/>
                    <a:lstStyle/>
                    <a:p>
                      <a:r>
                        <a:rPr lang="en-US" sz="1000" dirty="0"/>
                        <a:t>Aviation</a:t>
                      </a:r>
                    </a:p>
                  </a:txBody>
                  <a:tcPr/>
                </a:tc>
                <a:tc>
                  <a:txBody>
                    <a:bodyPr/>
                    <a:lstStyle/>
                    <a:p>
                      <a:r>
                        <a:rPr lang="en-US" sz="1000" dirty="0"/>
                        <a:t>7</a:t>
                      </a:r>
                    </a:p>
                  </a:txBody>
                  <a:tcPr/>
                </a:tc>
                <a:extLst>
                  <a:ext uri="{0D108BD9-81ED-4DB2-BD59-A6C34878D82A}">
                    <a16:rowId xmlns:a16="http://schemas.microsoft.com/office/drawing/2014/main" val="1370108491"/>
                  </a:ext>
                </a:extLst>
              </a:tr>
              <a:tr h="0">
                <a:tc>
                  <a:txBody>
                    <a:bodyPr/>
                    <a:lstStyle/>
                    <a:p>
                      <a:r>
                        <a:rPr lang="en-US" sz="1000" dirty="0"/>
                        <a:t>Education or Research </a:t>
                      </a:r>
                    </a:p>
                  </a:txBody>
                  <a:tcPr/>
                </a:tc>
                <a:tc>
                  <a:txBody>
                    <a:bodyPr/>
                    <a:lstStyle/>
                    <a:p>
                      <a:r>
                        <a:rPr lang="en-US" sz="1000" dirty="0"/>
                        <a:t>8</a:t>
                      </a:r>
                    </a:p>
                  </a:txBody>
                  <a:tcPr/>
                </a:tc>
                <a:extLst>
                  <a:ext uri="{0D108BD9-81ED-4DB2-BD59-A6C34878D82A}">
                    <a16:rowId xmlns:a16="http://schemas.microsoft.com/office/drawing/2014/main" val="1155566517"/>
                  </a:ext>
                </a:extLst>
              </a:tr>
              <a:tr h="0">
                <a:tc>
                  <a:txBody>
                    <a:bodyPr/>
                    <a:lstStyle/>
                    <a:p>
                      <a:r>
                        <a:rPr lang="en-US" sz="1000" dirty="0"/>
                        <a:t>Cable Industry </a:t>
                      </a:r>
                    </a:p>
                  </a:txBody>
                  <a:tcPr/>
                </a:tc>
                <a:tc>
                  <a:txBody>
                    <a:bodyPr/>
                    <a:lstStyle/>
                    <a:p>
                      <a:r>
                        <a:rPr lang="en-US" sz="1000" dirty="0"/>
                        <a:t>9</a:t>
                      </a:r>
                    </a:p>
                  </a:txBody>
                  <a:tcPr/>
                </a:tc>
                <a:extLst>
                  <a:ext uri="{0D108BD9-81ED-4DB2-BD59-A6C34878D82A}">
                    <a16:rowId xmlns:a16="http://schemas.microsoft.com/office/drawing/2014/main" val="3312793998"/>
                  </a:ext>
                </a:extLst>
              </a:tr>
              <a:tr h="0">
                <a:tc>
                  <a:txBody>
                    <a:bodyPr/>
                    <a:lstStyle/>
                    <a:p>
                      <a:r>
                        <a:rPr lang="en-US" sz="1000" dirty="0"/>
                        <a:t>Loyalty or Merchant </a:t>
                      </a:r>
                    </a:p>
                  </a:txBody>
                  <a:tcPr/>
                </a:tc>
                <a:tc>
                  <a:txBody>
                    <a:bodyPr/>
                    <a:lstStyle/>
                    <a:p>
                      <a:r>
                        <a:rPr lang="en-US" sz="1000" dirty="0"/>
                        <a:t>10</a:t>
                      </a:r>
                    </a:p>
                  </a:txBody>
                  <a:tcPr/>
                </a:tc>
                <a:extLst>
                  <a:ext uri="{0D108BD9-81ED-4DB2-BD59-A6C34878D82A}">
                    <a16:rowId xmlns:a16="http://schemas.microsoft.com/office/drawing/2014/main" val="1175558330"/>
                  </a:ext>
                </a:extLst>
              </a:tr>
              <a:tr h="0">
                <a:tc>
                  <a:txBody>
                    <a:bodyPr/>
                    <a:lstStyle/>
                    <a:p>
                      <a:r>
                        <a:rPr lang="en-US" sz="1000" dirty="0"/>
                        <a:t>Reserved </a:t>
                      </a:r>
                    </a:p>
                  </a:txBody>
                  <a:tcPr/>
                </a:tc>
                <a:tc>
                  <a:txBody>
                    <a:bodyPr/>
                    <a:lstStyle/>
                    <a:p>
                      <a:r>
                        <a:rPr lang="en-US" sz="1000" dirty="0"/>
                        <a:t>11-64</a:t>
                      </a:r>
                    </a:p>
                  </a:txBody>
                  <a:tcPr/>
                </a:tc>
                <a:extLst>
                  <a:ext uri="{0D108BD9-81ED-4DB2-BD59-A6C34878D82A}">
                    <a16:rowId xmlns:a16="http://schemas.microsoft.com/office/drawing/2014/main" val="71114242"/>
                  </a:ext>
                </a:extLst>
              </a:tr>
              <a:tr h="0">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2328824674"/>
                  </a:ext>
                </a:extLst>
              </a:tr>
            </a:tbl>
          </a:graphicData>
        </a:graphic>
      </p:graphicFrame>
    </p:spTree>
    <p:extLst>
      <p:ext uri="{BB962C8B-B14F-4D97-AF65-F5344CB8AC3E}">
        <p14:creationId xmlns:p14="http://schemas.microsoft.com/office/powerpoint/2010/main" val="3797004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Insert after 9.4.5.29</a:t>
            </a:r>
          </a:p>
          <a:p>
            <a:endParaRPr lang="en-US" sz="1600" b="0" dirty="0"/>
          </a:p>
          <a:p>
            <a:r>
              <a:rPr lang="en-US" sz="1200" b="0" dirty="0"/>
              <a:t>Credential Types ANQP-Element (Cont.)</a:t>
            </a:r>
          </a:p>
          <a:p>
            <a:r>
              <a:rPr lang="en-US" sz="1200" b="0" dirty="0"/>
              <a:t>The validation method subfield lists the type of credential validation that must occur for the credentials to be deemed valid.</a:t>
            </a:r>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endParaRPr lang="en-US" sz="1200" b="0" dirty="0"/>
          </a:p>
          <a:p>
            <a:r>
              <a:rPr lang="en-US" sz="1200" b="0" dirty="0"/>
              <a:t>The values are inclusive (e.g., 4 indicates that 4 and 5 are accepted).</a:t>
            </a:r>
          </a:p>
          <a:p>
            <a:endParaRPr lang="en-US" sz="1600" b="0" dirty="0"/>
          </a:p>
          <a:p>
            <a:endParaRPr lang="en-US" sz="160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graphicFrame>
        <p:nvGraphicFramePr>
          <p:cNvPr id="6" name="Table 7">
            <a:extLst>
              <a:ext uri="{FF2B5EF4-FFF2-40B4-BE49-F238E27FC236}">
                <a16:creationId xmlns:a16="http://schemas.microsoft.com/office/drawing/2014/main" id="{330702C7-E7CF-7B4A-B759-2E4686123A00}"/>
              </a:ext>
            </a:extLst>
          </p:cNvPr>
          <p:cNvGraphicFramePr>
            <a:graphicFrameLocks noGrp="1"/>
          </p:cNvGraphicFramePr>
          <p:nvPr>
            <p:extLst>
              <p:ext uri="{D42A27DB-BD31-4B8C-83A1-F6EECF244321}">
                <p14:modId xmlns:p14="http://schemas.microsoft.com/office/powerpoint/2010/main" val="1949918071"/>
              </p:ext>
            </p:extLst>
          </p:nvPr>
        </p:nvGraphicFramePr>
        <p:xfrm>
          <a:off x="1296988" y="3429000"/>
          <a:ext cx="6096000" cy="195072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356919270"/>
                    </a:ext>
                  </a:extLst>
                </a:gridCol>
                <a:gridCol w="901700">
                  <a:extLst>
                    <a:ext uri="{9D8B030D-6E8A-4147-A177-3AD203B41FA5}">
                      <a16:colId xmlns:a16="http://schemas.microsoft.com/office/drawing/2014/main" val="3032841376"/>
                    </a:ext>
                  </a:extLst>
                </a:gridCol>
                <a:gridCol w="3162300">
                  <a:extLst>
                    <a:ext uri="{9D8B030D-6E8A-4147-A177-3AD203B41FA5}">
                      <a16:colId xmlns:a16="http://schemas.microsoft.com/office/drawing/2014/main" val="3410095304"/>
                    </a:ext>
                  </a:extLst>
                </a:gridCol>
              </a:tblGrid>
              <a:tr h="0">
                <a:tc>
                  <a:txBody>
                    <a:bodyPr/>
                    <a:lstStyle/>
                    <a:p>
                      <a:r>
                        <a:rPr lang="en-US" sz="1000" dirty="0"/>
                        <a:t>Validation method</a:t>
                      </a:r>
                    </a:p>
                  </a:txBody>
                  <a:tcPr/>
                </a:tc>
                <a:tc>
                  <a:txBody>
                    <a:bodyPr/>
                    <a:lstStyle/>
                    <a:p>
                      <a:r>
                        <a:rPr lang="en-US" sz="1000" dirty="0"/>
                        <a:t>Value</a:t>
                      </a:r>
                    </a:p>
                  </a:txBody>
                  <a:tcPr/>
                </a:tc>
                <a:tc>
                  <a:txBody>
                    <a:bodyPr/>
                    <a:lstStyle/>
                    <a:p>
                      <a:r>
                        <a:rPr lang="en-US" sz="1000" dirty="0"/>
                        <a:t>Notes</a:t>
                      </a:r>
                    </a:p>
                  </a:txBody>
                  <a:tcPr/>
                </a:tc>
                <a:extLst>
                  <a:ext uri="{0D108BD9-81ED-4DB2-BD59-A6C34878D82A}">
                    <a16:rowId xmlns:a16="http://schemas.microsoft.com/office/drawing/2014/main" val="3336163838"/>
                  </a:ext>
                </a:extLst>
              </a:tr>
              <a:tr h="0">
                <a:tc>
                  <a:txBody>
                    <a:bodyPr/>
                    <a:lstStyle/>
                    <a:p>
                      <a:r>
                        <a:rPr lang="en-US" sz="1000" dirty="0"/>
                        <a:t>No verification</a:t>
                      </a:r>
                    </a:p>
                  </a:txBody>
                  <a:tcPr/>
                </a:tc>
                <a:tc>
                  <a:txBody>
                    <a:bodyPr/>
                    <a:lstStyle/>
                    <a:p>
                      <a:r>
                        <a:rPr lang="en-US" sz="1000" dirty="0"/>
                        <a:t>0</a:t>
                      </a:r>
                    </a:p>
                  </a:txBody>
                  <a:tcPr/>
                </a:tc>
                <a:tc>
                  <a:txBody>
                    <a:bodyPr/>
                    <a:lstStyle/>
                    <a:p>
                      <a:r>
                        <a:rPr lang="en-US" sz="1000" dirty="0"/>
                        <a:t>Credentials do not need to be verified</a:t>
                      </a:r>
                    </a:p>
                  </a:txBody>
                  <a:tcPr/>
                </a:tc>
                <a:extLst>
                  <a:ext uri="{0D108BD9-81ED-4DB2-BD59-A6C34878D82A}">
                    <a16:rowId xmlns:a16="http://schemas.microsoft.com/office/drawing/2014/main" val="2880594785"/>
                  </a:ext>
                </a:extLst>
              </a:tr>
              <a:tr h="0">
                <a:tc>
                  <a:txBody>
                    <a:bodyPr/>
                    <a:lstStyle/>
                    <a:p>
                      <a:r>
                        <a:rPr lang="en-US" sz="1000" dirty="0"/>
                        <a:t>Any method allowed</a:t>
                      </a:r>
                    </a:p>
                  </a:txBody>
                  <a:tcPr/>
                </a:tc>
                <a:tc>
                  <a:txBody>
                    <a:bodyPr/>
                    <a:lstStyle/>
                    <a:p>
                      <a:r>
                        <a:rPr lang="en-US" sz="1000" dirty="0"/>
                        <a:t>1</a:t>
                      </a:r>
                    </a:p>
                  </a:txBody>
                  <a:tcPr/>
                </a:tc>
                <a:tc>
                  <a:txBody>
                    <a:bodyPr/>
                    <a:lstStyle/>
                    <a:p>
                      <a:r>
                        <a:rPr lang="en-US" sz="1000" dirty="0"/>
                        <a:t>Any method, from 1 to 5, is accepted</a:t>
                      </a:r>
                    </a:p>
                  </a:txBody>
                  <a:tcPr/>
                </a:tc>
                <a:extLst>
                  <a:ext uri="{0D108BD9-81ED-4DB2-BD59-A6C34878D82A}">
                    <a16:rowId xmlns:a16="http://schemas.microsoft.com/office/drawing/2014/main" val="1370108491"/>
                  </a:ext>
                </a:extLst>
              </a:tr>
              <a:tr h="0">
                <a:tc>
                  <a:txBody>
                    <a:bodyPr/>
                    <a:lstStyle/>
                    <a:p>
                      <a:r>
                        <a:rPr lang="en-US" sz="1000" dirty="0"/>
                        <a:t>Email verification</a:t>
                      </a:r>
                    </a:p>
                  </a:txBody>
                  <a:tcPr/>
                </a:tc>
                <a:tc>
                  <a:txBody>
                    <a:bodyPr/>
                    <a:lstStyle/>
                    <a:p>
                      <a:r>
                        <a:rPr lang="en-US" sz="1000" dirty="0"/>
                        <a:t>2</a:t>
                      </a:r>
                    </a:p>
                  </a:txBody>
                  <a:tcPr/>
                </a:tc>
                <a:tc>
                  <a:txBody>
                    <a:bodyPr/>
                    <a:lstStyle/>
                    <a:p>
                      <a:endParaRPr lang="en-US" sz="1000"/>
                    </a:p>
                  </a:txBody>
                  <a:tcPr/>
                </a:tc>
                <a:extLst>
                  <a:ext uri="{0D108BD9-81ED-4DB2-BD59-A6C34878D82A}">
                    <a16:rowId xmlns:a16="http://schemas.microsoft.com/office/drawing/2014/main" val="1155566517"/>
                  </a:ext>
                </a:extLst>
              </a:tr>
              <a:tr h="0">
                <a:tc>
                  <a:txBody>
                    <a:bodyPr/>
                    <a:lstStyle/>
                    <a:p>
                      <a:r>
                        <a:rPr lang="en-US" sz="1000" dirty="0"/>
                        <a:t>SMS verification</a:t>
                      </a:r>
                    </a:p>
                  </a:txBody>
                  <a:tcPr/>
                </a:tc>
                <a:tc>
                  <a:txBody>
                    <a:bodyPr/>
                    <a:lstStyle/>
                    <a:p>
                      <a:r>
                        <a:rPr lang="en-US" sz="1000" dirty="0"/>
                        <a:t>3</a:t>
                      </a:r>
                    </a:p>
                  </a:txBody>
                  <a:tcPr/>
                </a:tc>
                <a:tc>
                  <a:txBody>
                    <a:bodyPr/>
                    <a:lstStyle/>
                    <a:p>
                      <a:endParaRPr lang="en-US" sz="1000"/>
                    </a:p>
                  </a:txBody>
                  <a:tcPr/>
                </a:tc>
                <a:extLst>
                  <a:ext uri="{0D108BD9-81ED-4DB2-BD59-A6C34878D82A}">
                    <a16:rowId xmlns:a16="http://schemas.microsoft.com/office/drawing/2014/main" val="3312793998"/>
                  </a:ext>
                </a:extLst>
              </a:tr>
              <a:tr h="0">
                <a:tc>
                  <a:txBody>
                    <a:bodyPr/>
                    <a:lstStyle/>
                    <a:p>
                      <a:r>
                        <a:rPr lang="en-US" sz="1000" dirty="0"/>
                        <a:t>Government ID</a:t>
                      </a:r>
                    </a:p>
                  </a:txBody>
                  <a:tcPr/>
                </a:tc>
                <a:tc>
                  <a:txBody>
                    <a:bodyPr/>
                    <a:lstStyle/>
                    <a:p>
                      <a:r>
                        <a:rPr lang="en-US" sz="1000" dirty="0"/>
                        <a:t>4</a:t>
                      </a:r>
                    </a:p>
                  </a:txBody>
                  <a:tcPr/>
                </a:tc>
                <a:tc>
                  <a:txBody>
                    <a:bodyPr/>
                    <a:lstStyle/>
                    <a:p>
                      <a:r>
                        <a:rPr lang="en-US" sz="1000" dirty="0"/>
                        <a:t>e.g., account obtained by showing a Government ID</a:t>
                      </a:r>
                    </a:p>
                  </a:txBody>
                  <a:tcPr/>
                </a:tc>
                <a:extLst>
                  <a:ext uri="{0D108BD9-81ED-4DB2-BD59-A6C34878D82A}">
                    <a16:rowId xmlns:a16="http://schemas.microsoft.com/office/drawing/2014/main" val="1175558330"/>
                  </a:ext>
                </a:extLst>
              </a:tr>
              <a:tr h="0">
                <a:tc>
                  <a:txBody>
                    <a:bodyPr/>
                    <a:lstStyle/>
                    <a:p>
                      <a:r>
                        <a:rPr lang="en-US" sz="1000" dirty="0"/>
                        <a:t>Government issued credentials</a:t>
                      </a:r>
                    </a:p>
                  </a:txBody>
                  <a:tcPr/>
                </a:tc>
                <a:tc>
                  <a:txBody>
                    <a:bodyPr/>
                    <a:lstStyle/>
                    <a:p>
                      <a:r>
                        <a:rPr lang="en-US" sz="1000" dirty="0"/>
                        <a:t>5</a:t>
                      </a:r>
                    </a:p>
                  </a:txBody>
                  <a:tcPr/>
                </a:tc>
                <a:tc>
                  <a:txBody>
                    <a:bodyPr/>
                    <a:lstStyle/>
                    <a:p>
                      <a:r>
                        <a:rPr lang="en-US" sz="1000" dirty="0"/>
                        <a:t>e.g., a certificate emitted by a Government</a:t>
                      </a:r>
                    </a:p>
                  </a:txBody>
                  <a:tcPr/>
                </a:tc>
                <a:extLst>
                  <a:ext uri="{0D108BD9-81ED-4DB2-BD59-A6C34878D82A}">
                    <a16:rowId xmlns:a16="http://schemas.microsoft.com/office/drawing/2014/main" val="71114242"/>
                  </a:ext>
                </a:extLst>
              </a:tr>
              <a:tr h="0">
                <a:tc>
                  <a:txBody>
                    <a:bodyPr/>
                    <a:lstStyle/>
                    <a:p>
                      <a:r>
                        <a:rPr lang="en-US" sz="1000" dirty="0"/>
                        <a:t>Reserved</a:t>
                      </a:r>
                    </a:p>
                  </a:txBody>
                  <a:tcPr/>
                </a:tc>
                <a:tc>
                  <a:txBody>
                    <a:bodyPr/>
                    <a:lstStyle/>
                    <a:p>
                      <a:r>
                        <a:rPr lang="en-US" sz="1000" dirty="0"/>
                        <a:t>6-7</a:t>
                      </a:r>
                    </a:p>
                  </a:txBody>
                  <a:tcPr/>
                </a:tc>
                <a:tc>
                  <a:txBody>
                    <a:bodyPr/>
                    <a:lstStyle/>
                    <a:p>
                      <a:endParaRPr lang="en-US" sz="1000" dirty="0"/>
                    </a:p>
                  </a:txBody>
                  <a:tcPr/>
                </a:tc>
                <a:extLst>
                  <a:ext uri="{0D108BD9-81ED-4DB2-BD59-A6C34878D82A}">
                    <a16:rowId xmlns:a16="http://schemas.microsoft.com/office/drawing/2014/main" val="195668677"/>
                  </a:ext>
                </a:extLst>
              </a:tr>
            </a:tbl>
          </a:graphicData>
        </a:graphic>
      </p:graphicFrame>
    </p:spTree>
    <p:extLst>
      <p:ext uri="{BB962C8B-B14F-4D97-AF65-F5344CB8AC3E}">
        <p14:creationId xmlns:p14="http://schemas.microsoft.com/office/powerpoint/2010/main" val="1809480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97B1B-25D8-6A45-B153-BBF8D2A1621A}"/>
              </a:ext>
            </a:extLst>
          </p:cNvPr>
          <p:cNvSpPr>
            <a:spLocks noGrp="1"/>
          </p:cNvSpPr>
          <p:nvPr>
            <p:ph type="title"/>
          </p:nvPr>
        </p:nvSpPr>
        <p:spPr/>
        <p:txBody>
          <a:bodyPr/>
          <a:lstStyle/>
          <a:p>
            <a:r>
              <a:rPr lang="en-US" dirty="0"/>
              <a:t>Credential Types ANQP-Element</a:t>
            </a:r>
          </a:p>
        </p:txBody>
      </p:sp>
      <p:sp>
        <p:nvSpPr>
          <p:cNvPr id="3" name="Content Placeholder 2">
            <a:extLst>
              <a:ext uri="{FF2B5EF4-FFF2-40B4-BE49-F238E27FC236}">
                <a16:creationId xmlns:a16="http://schemas.microsoft.com/office/drawing/2014/main" id="{F60A9347-E7C5-6244-AAFE-D68FB16FE22F}"/>
              </a:ext>
            </a:extLst>
          </p:cNvPr>
          <p:cNvSpPr>
            <a:spLocks noGrp="1"/>
          </p:cNvSpPr>
          <p:nvPr>
            <p:ph idx="1"/>
          </p:nvPr>
        </p:nvSpPr>
        <p:spPr/>
        <p:txBody>
          <a:bodyPr/>
          <a:lstStyle/>
          <a:p>
            <a:r>
              <a:rPr lang="en-US" sz="1600" b="0" dirty="0"/>
              <a:t>Suggest insert after 9.4.5.29</a:t>
            </a:r>
          </a:p>
          <a:p>
            <a:endParaRPr lang="en-US" sz="1600" b="0" dirty="0"/>
          </a:p>
          <a:p>
            <a:r>
              <a:rPr lang="en-US" sz="1200" b="0" dirty="0"/>
              <a:t>Credential Types ANQP-Element (Cont.)</a:t>
            </a:r>
          </a:p>
          <a:p>
            <a:r>
              <a:rPr lang="en-US" sz="1200" b="0" dirty="0"/>
              <a:t>The Lifetime subfield indicates the minimum age required for the credentials to be accepted, in units of quarters (e.g., a value of 8 represents that the matching credentials are accepted if the account is more than 8 quarter, or 2 years, old).</a:t>
            </a:r>
          </a:p>
          <a:p>
            <a:endParaRPr lang="en-US" sz="1200" b="0" dirty="0"/>
          </a:p>
          <a:p>
            <a:r>
              <a:rPr lang="en-US" sz="1200" b="0" dirty="0"/>
              <a:t>When set, the Privacy indicator indicates that this network requires the user to expose a real contactable identity to the network (usually for legal purposes). Default value is 0, indicating that this network will accept anonymous roaming.</a:t>
            </a:r>
          </a:p>
          <a:p>
            <a:endParaRPr lang="en-US" sz="1200" b="0" dirty="0"/>
          </a:p>
          <a:p>
            <a:endParaRPr lang="en-US" sz="1200" b="0" dirty="0"/>
          </a:p>
          <a:p>
            <a:endParaRPr lang="en-US" sz="1200" b="0" dirty="0"/>
          </a:p>
          <a:p>
            <a:endParaRPr lang="en-US" sz="1600" b="0" dirty="0"/>
          </a:p>
          <a:p>
            <a:endParaRPr lang="en-US" dirty="0"/>
          </a:p>
          <a:p>
            <a:endParaRPr lang="en-US" dirty="0"/>
          </a:p>
        </p:txBody>
      </p:sp>
      <p:sp>
        <p:nvSpPr>
          <p:cNvPr id="4" name="Slide Number Placeholder 3">
            <a:extLst>
              <a:ext uri="{FF2B5EF4-FFF2-40B4-BE49-F238E27FC236}">
                <a16:creationId xmlns:a16="http://schemas.microsoft.com/office/drawing/2014/main" id="{D3520713-6F63-404C-99CD-0ADF1CAD1DC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540165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115897</TotalTime>
  <Words>1260</Words>
  <Application>Microsoft Macintosh PowerPoint</Application>
  <PresentationFormat>On-screen Show (4:3)</PresentationFormat>
  <Paragraphs>265</Paragraphs>
  <Slides>13</Slides>
  <Notes>1</Notes>
  <HiddenSlides>1</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Calibri</vt:lpstr>
      <vt:lpstr>Times New Roman</vt:lpstr>
      <vt:lpstr>Office Theme</vt:lpstr>
      <vt:lpstr>Microsoft Word 97 - 2004 Document</vt:lpstr>
      <vt:lpstr>ANQP Elements Augmentation Proposal</vt:lpstr>
      <vt:lpstr>Abstract</vt:lpstr>
      <vt:lpstr>Comment Resolution </vt:lpstr>
      <vt:lpstr>Background – ANQP in Federations</vt:lpstr>
      <vt:lpstr>Advertising Credential Types</vt:lpstr>
      <vt:lpstr>Credential Types ANQP-Element</vt:lpstr>
      <vt:lpstr>Credential Types ANQP-Element</vt:lpstr>
      <vt:lpstr>Credential Types ANQP-Element</vt:lpstr>
      <vt:lpstr>Credential Types ANQP-Element</vt:lpstr>
      <vt:lpstr>Comment Resolution </vt:lpstr>
      <vt:lpstr>SLA ANQP-Element</vt:lpstr>
      <vt:lpstr>SLA ANQP-Element</vt:lpstr>
      <vt:lpstr>Straw Poll</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GPS Attack  Mitigation</dc:title>
  <dc:subject/>
  <dc:creator/>
  <cp:keywords/>
  <dc:description/>
  <cp:lastModifiedBy>Jerome Henry (jerhenry)</cp:lastModifiedBy>
  <cp:revision>4989</cp:revision>
  <cp:lastPrinted>2016-07-22T00:02:48Z</cp:lastPrinted>
  <dcterms:created xsi:type="dcterms:W3CDTF">2014-04-14T10:59:07Z</dcterms:created>
  <dcterms:modified xsi:type="dcterms:W3CDTF">2021-06-14T21:33:53Z</dcterms:modified>
  <cp:category/>
</cp:coreProperties>
</file>