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1541" r:id="rId3"/>
    <p:sldId id="1568" r:id="rId4"/>
    <p:sldId id="1580" r:id="rId5"/>
    <p:sldId id="1581" r:id="rId6"/>
    <p:sldId id="1583" r:id="rId7"/>
    <p:sldId id="1584" r:id="rId8"/>
    <p:sldId id="1585" r:id="rId9"/>
    <p:sldId id="1582" r:id="rId10"/>
    <p:sldId id="1586" r:id="rId11"/>
    <p:sldId id="158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3" autoAdjust="0"/>
    <p:restoredTop sz="96864" autoAdjust="0"/>
  </p:normalViewPr>
  <p:slideViewPr>
    <p:cSldViewPr snapToGrid="0">
      <p:cViewPr>
        <p:scale>
          <a:sx n="190" d="100"/>
          <a:sy n="190" d="100"/>
        </p:scale>
        <p:origin x="488" y="2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802.11-21/0981r0</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Henry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ANQP Elements Augmentation Proposal</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1396163912"/>
              </p:ext>
            </p:extLst>
          </p:nvPr>
        </p:nvGraphicFramePr>
        <p:xfrm>
          <a:off x="168275" y="3575050"/>
          <a:ext cx="8850313" cy="1709738"/>
        </p:xfrm>
        <a:graphic>
          <a:graphicData uri="http://schemas.openxmlformats.org/presentationml/2006/ole">
            <mc:AlternateContent xmlns:mc="http://schemas.openxmlformats.org/markup-compatibility/2006">
              <mc:Choice xmlns:v="urn:schemas-microsoft-com:vml" Requires="v">
                <p:oleObj spid="_x0000_s2062" name="Document" r:id="rId4" imgW="8255000" imgH="1600200" progId="Word.Document.8">
                  <p:embed/>
                </p:oleObj>
              </mc:Choice>
              <mc:Fallback>
                <p:oleObj name="Document" r:id="rId4" imgW="8255000" imgH="1600200" progId="Word.Document.8">
                  <p:embed/>
                  <p:pic>
                    <p:nvPicPr>
                      <p:cNvPr id="3075" name="Object 3"/>
                      <p:cNvPicPr>
                        <a:picLocks noChangeAspect="1" noChangeArrowheads="1"/>
                      </p:cNvPicPr>
                      <p:nvPr/>
                    </p:nvPicPr>
                    <p:blipFill>
                      <a:blip r:embed="rId5"/>
                      <a:srcRect/>
                      <a:stretch>
                        <a:fillRect/>
                      </a:stretch>
                    </p:blipFill>
                    <p:spPr bwMode="auto">
                      <a:xfrm>
                        <a:off x="168275" y="3575050"/>
                        <a:ext cx="8850313" cy="1709738"/>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SLA ANQP-Element (Cont.)</a:t>
            </a:r>
          </a:p>
          <a:p>
            <a:r>
              <a:rPr lang="en-US" sz="1200" b="0" dirty="0"/>
              <a:t>The Settlement Indicator subfield indicates if the network will accept all roaming, offers paid services or free services. The SLA Indicator subfield indicates the SLA that the network offers for the associated settlement. When the SLA is the same for all Settlements values, the Settlement and SLA values are indicated in the first half of the element (e.g., 0011 0000 indicating Gold SLA for all).</a:t>
            </a:r>
          </a:p>
          <a:p>
            <a:r>
              <a:rPr lang="en-US" sz="1200" b="0" dirty="0"/>
              <a:t>The SLA details field is optional, and indicates the details of the SLA. The content of this subfield is outside the scope of this specification.</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3818570892"/>
              </p:ext>
            </p:extLst>
          </p:nvPr>
        </p:nvGraphicFramePr>
        <p:xfrm>
          <a:off x="685800" y="4309783"/>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Settlement Indicator Value </a:t>
                      </a:r>
                    </a:p>
                  </a:txBody>
                  <a:tcPr/>
                </a:tc>
                <a:tc>
                  <a:txBody>
                    <a:bodyPr/>
                    <a:lstStyle/>
                    <a:p>
                      <a:r>
                        <a:rPr lang="en-US" sz="1000" dirty="0"/>
                        <a:t>Settlement</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All</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Free services</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Paid services</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Reserved </a:t>
                      </a:r>
                    </a:p>
                  </a:txBody>
                  <a:tcPr/>
                </a:tc>
                <a:extLst>
                  <a:ext uri="{0D108BD9-81ED-4DB2-BD59-A6C34878D82A}">
                    <a16:rowId xmlns:a16="http://schemas.microsoft.com/office/drawing/2014/main" val="3312793998"/>
                  </a:ext>
                </a:extLst>
              </a:tr>
            </a:tbl>
          </a:graphicData>
        </a:graphic>
      </p:graphicFrame>
      <p:graphicFrame>
        <p:nvGraphicFramePr>
          <p:cNvPr id="7" name="Table 7">
            <a:extLst>
              <a:ext uri="{FF2B5EF4-FFF2-40B4-BE49-F238E27FC236}">
                <a16:creationId xmlns:a16="http://schemas.microsoft.com/office/drawing/2014/main" id="{2CB04570-ED4A-5742-80F9-5E1FA17039A4}"/>
              </a:ext>
            </a:extLst>
          </p:cNvPr>
          <p:cNvGraphicFramePr>
            <a:graphicFrameLocks noGrp="1"/>
          </p:cNvGraphicFramePr>
          <p:nvPr>
            <p:extLst>
              <p:ext uri="{D42A27DB-BD31-4B8C-83A1-F6EECF244321}">
                <p14:modId xmlns:p14="http://schemas.microsoft.com/office/powerpoint/2010/main" val="1608324335"/>
              </p:ext>
            </p:extLst>
          </p:nvPr>
        </p:nvGraphicFramePr>
        <p:xfrm>
          <a:off x="4798360" y="4308989"/>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SLA Indicator Value </a:t>
                      </a:r>
                    </a:p>
                  </a:txBody>
                  <a:tcPr/>
                </a:tc>
                <a:tc>
                  <a:txBody>
                    <a:bodyPr/>
                    <a:lstStyle/>
                    <a:p>
                      <a:r>
                        <a:rPr lang="en-US" sz="1000" dirty="0"/>
                        <a:t>SLA Level</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No SLA</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Bronze</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Silver</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Gold </a:t>
                      </a:r>
                    </a:p>
                  </a:txBody>
                  <a:tcPr/>
                </a:tc>
                <a:extLst>
                  <a:ext uri="{0D108BD9-81ED-4DB2-BD59-A6C34878D82A}">
                    <a16:rowId xmlns:a16="http://schemas.microsoft.com/office/drawing/2014/main" val="3312793998"/>
                  </a:ext>
                </a:extLst>
              </a:tr>
            </a:tbl>
          </a:graphicData>
        </a:graphic>
      </p:graphicFrame>
    </p:spTree>
    <p:extLst>
      <p:ext uri="{BB962C8B-B14F-4D97-AF65-F5344CB8AC3E}">
        <p14:creationId xmlns:p14="http://schemas.microsoft.com/office/powerpoint/2010/main" val="3272967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Do you support the addition of the additional ANQP elements presented in this submission?</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2376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new elements for ANQP</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ANQP in Federations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large federations (where multiple venues may allow for multiple sources of identities), the multi-to-multi relationship makes it more difficult for the STA profile to understand the expectations of the venue, and how these map to the identity profile that the STA is configured to use</a:t>
            </a:r>
          </a:p>
          <a:p>
            <a:r>
              <a:rPr lang="en-US" sz="1600" b="0" dirty="0"/>
              <a:t>This ambiguity can cause unnecessary overhead, or may cause the STA to send elements that may not be required by the infrastructure (and that can in turn, affect the user privacy or result in a lower user experience)</a:t>
            </a:r>
          </a:p>
          <a:p>
            <a:r>
              <a:rPr lang="en-US" sz="1600" b="0" dirty="0"/>
              <a:t>This submission proposes additional ANQP elements that can clarify the infrastructure expectations</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Advertising Credential Types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a multi-to-multi environment (e.g., a venue member of a federation), the venue may advertise a RCOI (Roaming Consortium) that includes multiple sources of identity, each with different credential type requirements (e.g. ,simple email, proof of residence, identity validation or other). Each consortium member may also accept multiple types of credentials. However, the venue may also be constrained in the type of credentials it can accept (e.g., ‘only accept credentials where the user identity can be verified’)</a:t>
            </a:r>
          </a:p>
          <a:p>
            <a:r>
              <a:rPr lang="en-US" sz="1600" b="0" dirty="0"/>
              <a:t>It may be useful to define the credentials types that the venue can accept, as this may be a subset of the credentials accepted by all RCOI members (e.g., type of credentials accepted, with type of verification accepted, credential lifetime)</a:t>
            </a:r>
          </a:p>
          <a:p>
            <a:r>
              <a:rPr lang="en-US" sz="1600" b="0" dirty="0"/>
              <a:t>The venue may also mandate that the user connects with verifiable outer identity. In other cases, the venue requirements are satisfied with an anonymous outer identity, provided that an authentication source validates the user credentials. It may be useful to specify if the venue requires a ‘real’ outer identity, to remove the need for clients to expose the user identity where it is not needed.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5833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a:t>
            </a:r>
          </a:p>
          <a:p>
            <a:r>
              <a:rPr lang="en-US" sz="1200" b="0" dirty="0"/>
              <a:t>The Credential Types ANQP-element provides STA with the information about the types of credentials accepted via that AP. One or more types of credentials are listed.</a:t>
            </a:r>
          </a:p>
          <a:p>
            <a:endParaRPr lang="en-US" sz="1200" b="0" dirty="0"/>
          </a:p>
          <a:p>
            <a:endParaRPr lang="en-US" sz="1200" b="0" dirty="0"/>
          </a:p>
          <a:p>
            <a:endParaRPr lang="en-US" sz="1200" b="0" dirty="0"/>
          </a:p>
          <a:p>
            <a:endParaRPr lang="en-US" sz="1200" b="0" dirty="0"/>
          </a:p>
          <a:p>
            <a:r>
              <a:rPr lang="en-US" sz="1200" b="0" dirty="0"/>
              <a:t>The credential types subfield includes for each type of accepted credential, the credential type (table 1), the required validation type (table 2), the minimum lifetime required for the credentials, and a privacy indicator.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1840037" y="3512383"/>
            <a:ext cx="5462337"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3025395"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2074285" y="3593110"/>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3267709" y="3593110"/>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7" y="5359415"/>
            <a:ext cx="4574994"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901744" y="3571295"/>
            <a:ext cx="1401538" cy="307777"/>
          </a:xfrm>
          <a:prstGeom prst="rect">
            <a:avLst/>
          </a:prstGeom>
          <a:noFill/>
        </p:spPr>
        <p:txBody>
          <a:bodyPr wrap="none" rtlCol="0">
            <a:spAutoFit/>
          </a:bodyPr>
          <a:lstStyle/>
          <a:p>
            <a:r>
              <a:rPr lang="en-US" sz="1400" dirty="0">
                <a:solidFill>
                  <a:schemeClr val="tx1"/>
                </a:solidFill>
              </a:rPr>
              <a:t>Credential Types</a:t>
            </a:r>
          </a:p>
        </p:txBody>
      </p:sp>
      <p:sp>
        <p:nvSpPr>
          <p:cNvPr id="17" name="TextBox 16">
            <a:extLst>
              <a:ext uri="{FF2B5EF4-FFF2-40B4-BE49-F238E27FC236}">
                <a16:creationId xmlns:a16="http://schemas.microsoft.com/office/drawing/2014/main" id="{6064EB62-FF17-5D48-A94B-F01CE3EE111C}"/>
              </a:ext>
            </a:extLst>
          </p:cNvPr>
          <p:cNvSpPr txBox="1"/>
          <p:nvPr/>
        </p:nvSpPr>
        <p:spPr>
          <a:xfrm>
            <a:off x="3338757" y="5439812"/>
            <a:ext cx="803425" cy="307777"/>
          </a:xfrm>
          <a:prstGeom prst="rect">
            <a:avLst/>
          </a:prstGeom>
          <a:noFill/>
        </p:spPr>
        <p:txBody>
          <a:bodyPr wrap="none" rtlCol="0">
            <a:spAutoFit/>
          </a:bodyPr>
          <a:lstStyle/>
          <a:p>
            <a:r>
              <a:rPr lang="en-US" sz="1400" dirty="0">
                <a:solidFill>
                  <a:schemeClr val="tx1"/>
                </a:solidFill>
              </a:rPr>
              <a:t>category</a:t>
            </a:r>
          </a:p>
        </p:txBody>
      </p:sp>
      <p:sp>
        <p:nvSpPr>
          <p:cNvPr id="18" name="TextBox 17">
            <a:extLst>
              <a:ext uri="{FF2B5EF4-FFF2-40B4-BE49-F238E27FC236}">
                <a16:creationId xmlns:a16="http://schemas.microsoft.com/office/drawing/2014/main" id="{A344A023-68B7-2043-91D5-32F578A5AABD}"/>
              </a:ext>
            </a:extLst>
          </p:cNvPr>
          <p:cNvSpPr txBox="1"/>
          <p:nvPr/>
        </p:nvSpPr>
        <p:spPr>
          <a:xfrm>
            <a:off x="4213179" y="5440143"/>
            <a:ext cx="902811" cy="307777"/>
          </a:xfrm>
          <a:prstGeom prst="rect">
            <a:avLst/>
          </a:prstGeom>
          <a:noFill/>
        </p:spPr>
        <p:txBody>
          <a:bodyPr wrap="none" rtlCol="0">
            <a:spAutoFit/>
          </a:bodyPr>
          <a:lstStyle/>
          <a:p>
            <a:r>
              <a:rPr lang="en-US" sz="1400" dirty="0">
                <a:solidFill>
                  <a:schemeClr val="tx1"/>
                </a:solidFill>
              </a:rPr>
              <a:t>validation</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2" name="TextBox 21">
            <a:extLst>
              <a:ext uri="{FF2B5EF4-FFF2-40B4-BE49-F238E27FC236}">
                <a16:creationId xmlns:a16="http://schemas.microsoft.com/office/drawing/2014/main" id="{DAF18E25-220E-0B45-9D98-97E60953E1EE}"/>
              </a:ext>
            </a:extLst>
          </p:cNvPr>
          <p:cNvSpPr txBox="1"/>
          <p:nvPr/>
        </p:nvSpPr>
        <p:spPr>
          <a:xfrm>
            <a:off x="5258725" y="5422804"/>
            <a:ext cx="742511" cy="307777"/>
          </a:xfrm>
          <a:prstGeom prst="rect">
            <a:avLst/>
          </a:prstGeom>
          <a:noFill/>
        </p:spPr>
        <p:txBody>
          <a:bodyPr wrap="none" rtlCol="0">
            <a:spAutoFit/>
          </a:bodyPr>
          <a:lstStyle/>
          <a:p>
            <a:r>
              <a:rPr lang="en-US" sz="1400" dirty="0">
                <a:solidFill>
                  <a:schemeClr val="tx1"/>
                </a:solidFill>
              </a:rPr>
              <a:t>lifetime</a:t>
            </a:r>
          </a:p>
        </p:txBody>
      </p:sp>
      <p:sp>
        <p:nvSpPr>
          <p:cNvPr id="27" name="TextBox 26">
            <a:extLst>
              <a:ext uri="{FF2B5EF4-FFF2-40B4-BE49-F238E27FC236}">
                <a16:creationId xmlns:a16="http://schemas.microsoft.com/office/drawing/2014/main" id="{049A472C-BD91-F54C-976D-2FFBB4501152}"/>
              </a:ext>
            </a:extLst>
          </p:cNvPr>
          <p:cNvSpPr txBox="1"/>
          <p:nvPr/>
        </p:nvSpPr>
        <p:spPr>
          <a:xfrm>
            <a:off x="2798715" y="3952475"/>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936320" y="3941458"/>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5220837" y="3959163"/>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1134025" y="3913987"/>
            <a:ext cx="654346" cy="307777"/>
          </a:xfrm>
          <a:prstGeom prst="rect">
            <a:avLst/>
          </a:prstGeom>
          <a:noFill/>
        </p:spPr>
        <p:txBody>
          <a:bodyPr wrap="none" rtlCol="0">
            <a:spAutoFit/>
          </a:bodyPr>
          <a:lstStyle/>
          <a:p>
            <a:r>
              <a:rPr lang="en-US" sz="1400" dirty="0">
                <a:solidFill>
                  <a:schemeClr val="tx1"/>
                </a:solidFill>
              </a:rPr>
              <a:t>octets:</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848591" y="5050977"/>
            <a:ext cx="394660" cy="307777"/>
          </a:xfrm>
          <a:prstGeom prst="rect">
            <a:avLst/>
          </a:prstGeom>
          <a:noFill/>
        </p:spPr>
        <p:txBody>
          <a:bodyPr wrap="none" rtlCol="0">
            <a:spAutoFit/>
          </a:bodyPr>
          <a:lstStyle/>
          <a:p>
            <a:r>
              <a:rPr lang="en-US" sz="1400" dirty="0">
                <a:solidFill>
                  <a:schemeClr val="tx1"/>
                </a:solidFill>
              </a:rPr>
              <a:t>B5</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4171570"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185628"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80319"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870149" y="5034493"/>
            <a:ext cx="394660" cy="307777"/>
          </a:xfrm>
          <a:prstGeom prst="rect">
            <a:avLst/>
          </a:prstGeom>
          <a:noFill/>
        </p:spPr>
        <p:txBody>
          <a:bodyPr wrap="none" rtlCol="0">
            <a:spAutoFit/>
          </a:bodyPr>
          <a:lstStyle/>
          <a:p>
            <a:r>
              <a:rPr lang="en-US" sz="1400" dirty="0">
                <a:solidFill>
                  <a:schemeClr val="tx1"/>
                </a:solidFill>
              </a:rPr>
              <a:t>B8</a:t>
            </a:r>
          </a:p>
        </p:txBody>
      </p:sp>
      <p:sp>
        <p:nvSpPr>
          <p:cNvPr id="44" name="TextBox 43">
            <a:extLst>
              <a:ext uri="{FF2B5EF4-FFF2-40B4-BE49-F238E27FC236}">
                <a16:creationId xmlns:a16="http://schemas.microsoft.com/office/drawing/2014/main" id="{2C34D62F-4127-AB49-B23D-9D31AD126BDF}"/>
              </a:ext>
            </a:extLst>
          </p:cNvPr>
          <p:cNvSpPr txBox="1"/>
          <p:nvPr/>
        </p:nvSpPr>
        <p:spPr>
          <a:xfrm>
            <a:off x="4154730" y="5059912"/>
            <a:ext cx="394660" cy="307777"/>
          </a:xfrm>
          <a:prstGeom prst="rect">
            <a:avLst/>
          </a:prstGeom>
          <a:noFill/>
        </p:spPr>
        <p:txBody>
          <a:bodyPr wrap="none" rtlCol="0">
            <a:spAutoFit/>
          </a:bodyPr>
          <a:lstStyle/>
          <a:p>
            <a:r>
              <a:rPr lang="en-US" sz="1400" dirty="0">
                <a:solidFill>
                  <a:schemeClr val="tx1"/>
                </a:solidFill>
              </a:rPr>
              <a:t>B6</a:t>
            </a:r>
          </a:p>
        </p:txBody>
      </p:sp>
      <p:sp>
        <p:nvSpPr>
          <p:cNvPr id="45" name="TextBox 44">
            <a:extLst>
              <a:ext uri="{FF2B5EF4-FFF2-40B4-BE49-F238E27FC236}">
                <a16:creationId xmlns:a16="http://schemas.microsoft.com/office/drawing/2014/main" id="{9F711CA7-B98B-6444-BA28-8319EC17F0ED}"/>
              </a:ext>
            </a:extLst>
          </p:cNvPr>
          <p:cNvSpPr txBox="1"/>
          <p:nvPr/>
        </p:nvSpPr>
        <p:spPr>
          <a:xfrm>
            <a:off x="5160234" y="5034493"/>
            <a:ext cx="394660" cy="307777"/>
          </a:xfrm>
          <a:prstGeom prst="rect">
            <a:avLst/>
          </a:prstGeom>
          <a:noFill/>
        </p:spPr>
        <p:txBody>
          <a:bodyPr wrap="none" rtlCol="0">
            <a:spAutoFit/>
          </a:bodyPr>
          <a:lstStyle/>
          <a:p>
            <a:r>
              <a:rPr lang="en-US" sz="1400" dirty="0">
                <a:solidFill>
                  <a:schemeClr val="tx1"/>
                </a:solidFill>
              </a:rPr>
              <a:t>B9</a:t>
            </a:r>
          </a:p>
        </p:txBody>
      </p:sp>
      <p:sp>
        <p:nvSpPr>
          <p:cNvPr id="46" name="TextBox 45">
            <a:extLst>
              <a:ext uri="{FF2B5EF4-FFF2-40B4-BE49-F238E27FC236}">
                <a16:creationId xmlns:a16="http://schemas.microsoft.com/office/drawing/2014/main" id="{B7A8FEAB-A4DA-C346-B364-5D6BA1D88C72}"/>
              </a:ext>
            </a:extLst>
          </p:cNvPr>
          <p:cNvSpPr txBox="1"/>
          <p:nvPr/>
        </p:nvSpPr>
        <p:spPr>
          <a:xfrm>
            <a:off x="5790520" y="5045827"/>
            <a:ext cx="484428" cy="307777"/>
          </a:xfrm>
          <a:prstGeom prst="rect">
            <a:avLst/>
          </a:prstGeom>
          <a:noFill/>
        </p:spPr>
        <p:txBody>
          <a:bodyPr wrap="none" rtlCol="0">
            <a:spAutoFit/>
          </a:bodyPr>
          <a:lstStyle/>
          <a:p>
            <a:r>
              <a:rPr lang="en-US" sz="1400" dirty="0">
                <a:solidFill>
                  <a:schemeClr val="tx1"/>
                </a:solidFill>
              </a:rPr>
              <a:t>B13</a:t>
            </a:r>
          </a:p>
        </p:txBody>
      </p:sp>
      <p:sp>
        <p:nvSpPr>
          <p:cNvPr id="49" name="TextBox 48">
            <a:extLst>
              <a:ext uri="{FF2B5EF4-FFF2-40B4-BE49-F238E27FC236}">
                <a16:creationId xmlns:a16="http://schemas.microsoft.com/office/drawing/2014/main" id="{2A65DA48-017A-F14B-9138-B9A9B10FF543}"/>
              </a:ext>
            </a:extLst>
          </p:cNvPr>
          <p:cNvSpPr txBox="1"/>
          <p:nvPr/>
        </p:nvSpPr>
        <p:spPr>
          <a:xfrm>
            <a:off x="6274948" y="5436133"/>
            <a:ext cx="1425390" cy="307777"/>
          </a:xfrm>
          <a:prstGeom prst="rect">
            <a:avLst/>
          </a:prstGeom>
          <a:noFill/>
        </p:spPr>
        <p:txBody>
          <a:bodyPr wrap="none" rtlCol="0">
            <a:spAutoFit/>
          </a:bodyPr>
          <a:lstStyle/>
          <a:p>
            <a:r>
              <a:rPr lang="en-US" sz="1400" dirty="0">
                <a:solidFill>
                  <a:schemeClr val="tx1"/>
                </a:solidFill>
              </a:rPr>
              <a:t>Privacy Indicator</a:t>
            </a:r>
          </a:p>
        </p:txBody>
      </p:sp>
      <p:cxnSp>
        <p:nvCxnSpPr>
          <p:cNvPr id="50" name="Straight Connector 49">
            <a:extLst>
              <a:ext uri="{FF2B5EF4-FFF2-40B4-BE49-F238E27FC236}">
                <a16:creationId xmlns:a16="http://schemas.microsoft.com/office/drawing/2014/main" id="{37B74284-6BCA-3542-9587-8CEB17177ACF}"/>
              </a:ext>
            </a:extLst>
          </p:cNvPr>
          <p:cNvCxnSpPr>
            <a:cxnSpLocks/>
          </p:cNvCxnSpPr>
          <p:nvPr/>
        </p:nvCxnSpPr>
        <p:spPr bwMode="auto">
          <a:xfrm>
            <a:off x="614570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CFD30B00-AB8B-B544-8092-E4DEEAF359AF}"/>
              </a:ext>
            </a:extLst>
          </p:cNvPr>
          <p:cNvSpPr txBox="1"/>
          <p:nvPr/>
        </p:nvSpPr>
        <p:spPr>
          <a:xfrm>
            <a:off x="7358438" y="5013262"/>
            <a:ext cx="484428" cy="307777"/>
          </a:xfrm>
          <a:prstGeom prst="rect">
            <a:avLst/>
          </a:prstGeom>
          <a:noFill/>
        </p:spPr>
        <p:txBody>
          <a:bodyPr wrap="none" rtlCol="0">
            <a:spAutoFit/>
          </a:bodyPr>
          <a:lstStyle/>
          <a:p>
            <a:r>
              <a:rPr lang="en-US" sz="1400" dirty="0">
                <a:solidFill>
                  <a:schemeClr val="tx1"/>
                </a:solidFill>
              </a:rPr>
              <a:t>B15</a:t>
            </a:r>
          </a:p>
        </p:txBody>
      </p:sp>
      <p:sp>
        <p:nvSpPr>
          <p:cNvPr id="52" name="TextBox 51">
            <a:extLst>
              <a:ext uri="{FF2B5EF4-FFF2-40B4-BE49-F238E27FC236}">
                <a16:creationId xmlns:a16="http://schemas.microsoft.com/office/drawing/2014/main" id="{AC75F787-F23D-0A46-9B1D-A243144D7D77}"/>
              </a:ext>
            </a:extLst>
          </p:cNvPr>
          <p:cNvSpPr txBox="1"/>
          <p:nvPr/>
        </p:nvSpPr>
        <p:spPr>
          <a:xfrm>
            <a:off x="6224847" y="5043619"/>
            <a:ext cx="484428" cy="307777"/>
          </a:xfrm>
          <a:prstGeom prst="rect">
            <a:avLst/>
          </a:prstGeom>
          <a:noFill/>
        </p:spPr>
        <p:txBody>
          <a:bodyPr wrap="none" rtlCol="0">
            <a:spAutoFit/>
          </a:bodyPr>
          <a:lstStyle/>
          <a:p>
            <a:r>
              <a:rPr lang="en-US" sz="1400" dirty="0">
                <a:solidFill>
                  <a:schemeClr val="tx1"/>
                </a:solidFill>
              </a:rPr>
              <a:t>B14</a:t>
            </a:r>
          </a:p>
        </p:txBody>
      </p:sp>
    </p:spTree>
    <p:extLst>
      <p:ext uri="{BB962C8B-B14F-4D97-AF65-F5344CB8AC3E}">
        <p14:creationId xmlns:p14="http://schemas.microsoft.com/office/powerpoint/2010/main" val="285864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credential category subfield includes a category of credentials accepted through the AP. </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717078896"/>
              </p:ext>
            </p:extLst>
          </p:nvPr>
        </p:nvGraphicFramePr>
        <p:xfrm>
          <a:off x="1182688" y="3200400"/>
          <a:ext cx="2933700" cy="1706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tblGrid>
              <a:tr h="0">
                <a:tc>
                  <a:txBody>
                    <a:bodyPr/>
                    <a:lstStyle/>
                    <a:p>
                      <a:r>
                        <a:rPr lang="en-US" sz="1000" dirty="0"/>
                        <a:t>Credential Category</a:t>
                      </a:r>
                    </a:p>
                  </a:txBody>
                  <a:tcPr/>
                </a:tc>
                <a:tc>
                  <a:txBody>
                    <a:bodyPr/>
                    <a:lstStyle/>
                    <a:p>
                      <a:r>
                        <a:rPr lang="en-US" sz="1000" dirty="0"/>
                        <a:t>Value</a:t>
                      </a:r>
                    </a:p>
                  </a:txBody>
                  <a:tcPr/>
                </a:tc>
                <a:extLst>
                  <a:ext uri="{0D108BD9-81ED-4DB2-BD59-A6C34878D82A}">
                    <a16:rowId xmlns:a16="http://schemas.microsoft.com/office/drawing/2014/main" val="3336163838"/>
                  </a:ext>
                </a:extLst>
              </a:tr>
              <a:tr h="0">
                <a:tc>
                  <a:txBody>
                    <a:bodyPr/>
                    <a:lstStyle/>
                    <a:p>
                      <a:r>
                        <a:rPr lang="en-US" sz="1000" dirty="0"/>
                        <a:t>Any</a:t>
                      </a:r>
                    </a:p>
                  </a:txBody>
                  <a:tcPr/>
                </a:tc>
                <a:tc>
                  <a:txBody>
                    <a:bodyPr/>
                    <a:lstStyle/>
                    <a:p>
                      <a:r>
                        <a:rPr lang="en-US" sz="1000" dirty="0"/>
                        <a:t>0</a:t>
                      </a:r>
                    </a:p>
                  </a:txBody>
                  <a:tcPr/>
                </a:tc>
                <a:extLst>
                  <a:ext uri="{0D108BD9-81ED-4DB2-BD59-A6C34878D82A}">
                    <a16:rowId xmlns:a16="http://schemas.microsoft.com/office/drawing/2014/main" val="2880594785"/>
                  </a:ext>
                </a:extLst>
              </a:tr>
              <a:tr h="0">
                <a:tc>
                  <a:txBody>
                    <a:bodyPr/>
                    <a:lstStyle/>
                    <a:p>
                      <a:r>
                        <a:rPr lang="en-US" sz="1000" dirty="0"/>
                        <a:t>Service Provider</a:t>
                      </a:r>
                    </a:p>
                  </a:txBody>
                  <a:tcPr/>
                </a:tc>
                <a:tc>
                  <a:txBody>
                    <a:bodyPr/>
                    <a:lstStyle/>
                    <a:p>
                      <a:r>
                        <a:rPr lang="en-US" sz="1000" dirty="0"/>
                        <a:t>1</a:t>
                      </a:r>
                    </a:p>
                  </a:txBody>
                  <a:tcPr/>
                </a:tc>
                <a:extLst>
                  <a:ext uri="{0D108BD9-81ED-4DB2-BD59-A6C34878D82A}">
                    <a16:rowId xmlns:a16="http://schemas.microsoft.com/office/drawing/2014/main" val="1370108491"/>
                  </a:ext>
                </a:extLst>
              </a:tr>
              <a:tr h="0">
                <a:tc>
                  <a:txBody>
                    <a:bodyPr/>
                    <a:lstStyle/>
                    <a:p>
                      <a:r>
                        <a:rPr lang="en-US" sz="1000" dirty="0"/>
                        <a:t>Cloud or Social Media  Provider</a:t>
                      </a:r>
                    </a:p>
                  </a:txBody>
                  <a:tcPr/>
                </a:tc>
                <a:tc>
                  <a:txBody>
                    <a:bodyPr/>
                    <a:lstStyle/>
                    <a:p>
                      <a:r>
                        <a:rPr lang="en-US" sz="1000" dirty="0"/>
                        <a:t>2</a:t>
                      </a:r>
                    </a:p>
                  </a:txBody>
                  <a:tcPr/>
                </a:tc>
                <a:extLst>
                  <a:ext uri="{0D108BD9-81ED-4DB2-BD59-A6C34878D82A}">
                    <a16:rowId xmlns:a16="http://schemas.microsoft.com/office/drawing/2014/main" val="1155566517"/>
                  </a:ext>
                </a:extLst>
              </a:tr>
              <a:tr h="0">
                <a:tc>
                  <a:txBody>
                    <a:bodyPr/>
                    <a:lstStyle/>
                    <a:p>
                      <a:r>
                        <a:rPr lang="en-US" sz="1000" dirty="0"/>
                        <a:t>Enterprise</a:t>
                      </a:r>
                    </a:p>
                  </a:txBody>
                  <a:tcPr/>
                </a:tc>
                <a:tc>
                  <a:txBody>
                    <a:bodyPr/>
                    <a:lstStyle/>
                    <a:p>
                      <a:r>
                        <a:rPr lang="en-US" sz="1000" dirty="0"/>
                        <a:t>3</a:t>
                      </a:r>
                    </a:p>
                  </a:txBody>
                  <a:tcPr/>
                </a:tc>
                <a:extLst>
                  <a:ext uri="{0D108BD9-81ED-4DB2-BD59-A6C34878D82A}">
                    <a16:rowId xmlns:a16="http://schemas.microsoft.com/office/drawing/2014/main" val="3312793998"/>
                  </a:ext>
                </a:extLst>
              </a:tr>
              <a:tr h="0">
                <a:tc>
                  <a:txBody>
                    <a:bodyPr/>
                    <a:lstStyle/>
                    <a:p>
                      <a:r>
                        <a:rPr lang="en-US" sz="1000" dirty="0"/>
                        <a:t>Government </a:t>
                      </a:r>
                    </a:p>
                  </a:txBody>
                  <a:tcPr/>
                </a:tc>
                <a:tc>
                  <a:txBody>
                    <a:bodyPr/>
                    <a:lstStyle/>
                    <a:p>
                      <a:r>
                        <a:rPr lang="en-US" sz="1000" dirty="0"/>
                        <a:t>4</a:t>
                      </a:r>
                    </a:p>
                  </a:txBody>
                  <a:tcPr/>
                </a:tc>
                <a:extLst>
                  <a:ext uri="{0D108BD9-81ED-4DB2-BD59-A6C34878D82A}">
                    <a16:rowId xmlns:a16="http://schemas.microsoft.com/office/drawing/2014/main" val="1175558330"/>
                  </a:ext>
                </a:extLst>
              </a:tr>
              <a:tr h="0">
                <a:tc>
                  <a:txBody>
                    <a:bodyPr/>
                    <a:lstStyle/>
                    <a:p>
                      <a:r>
                        <a:rPr lang="en-US" sz="1000" dirty="0"/>
                        <a:t>Automotive</a:t>
                      </a:r>
                    </a:p>
                  </a:txBody>
                  <a:tcPr/>
                </a:tc>
                <a:tc>
                  <a:txBody>
                    <a:bodyPr/>
                    <a:lstStyle/>
                    <a:p>
                      <a:r>
                        <a:rPr lang="en-US" sz="1000" dirty="0"/>
                        <a:t>5</a:t>
                      </a:r>
                    </a:p>
                  </a:txBody>
                  <a:tcPr/>
                </a:tc>
                <a:extLst>
                  <a:ext uri="{0D108BD9-81ED-4DB2-BD59-A6C34878D82A}">
                    <a16:rowId xmlns:a16="http://schemas.microsoft.com/office/drawing/2014/main" val="71114242"/>
                  </a:ext>
                </a:extLst>
              </a:tr>
            </a:tbl>
          </a:graphicData>
        </a:graphic>
      </p:graphicFrame>
      <p:graphicFrame>
        <p:nvGraphicFramePr>
          <p:cNvPr id="35" name="Table 7">
            <a:extLst>
              <a:ext uri="{FF2B5EF4-FFF2-40B4-BE49-F238E27FC236}">
                <a16:creationId xmlns:a16="http://schemas.microsoft.com/office/drawing/2014/main" id="{06111807-325E-274B-A120-F0A04187B592}"/>
              </a:ext>
            </a:extLst>
          </p:cNvPr>
          <p:cNvGraphicFramePr>
            <a:graphicFrameLocks noGrp="1"/>
          </p:cNvGraphicFramePr>
          <p:nvPr>
            <p:extLst>
              <p:ext uri="{D42A27DB-BD31-4B8C-83A1-F6EECF244321}">
                <p14:modId xmlns:p14="http://schemas.microsoft.com/office/powerpoint/2010/main" val="2559592105"/>
              </p:ext>
            </p:extLst>
          </p:nvPr>
        </p:nvGraphicFramePr>
        <p:xfrm>
          <a:off x="4770811" y="3200400"/>
          <a:ext cx="29337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tblGrid>
              <a:tr h="0">
                <a:tc>
                  <a:txBody>
                    <a:bodyPr/>
                    <a:lstStyle/>
                    <a:p>
                      <a:r>
                        <a:rPr lang="en-US" sz="1000" dirty="0"/>
                        <a:t>Credential Category</a:t>
                      </a:r>
                    </a:p>
                  </a:txBody>
                  <a:tcPr/>
                </a:tc>
                <a:tc>
                  <a:txBody>
                    <a:bodyPr/>
                    <a:lstStyle/>
                    <a:p>
                      <a:r>
                        <a:rPr lang="en-US" sz="1000" dirty="0"/>
                        <a:t>Value</a:t>
                      </a:r>
                    </a:p>
                  </a:txBody>
                  <a:tcPr/>
                </a:tc>
                <a:extLst>
                  <a:ext uri="{0D108BD9-81ED-4DB2-BD59-A6C34878D82A}">
                    <a16:rowId xmlns:a16="http://schemas.microsoft.com/office/drawing/2014/main" val="3336163838"/>
                  </a:ext>
                </a:extLst>
              </a:tr>
              <a:tr h="0">
                <a:tc>
                  <a:txBody>
                    <a:bodyPr/>
                    <a:lstStyle/>
                    <a:p>
                      <a:r>
                        <a:rPr lang="en-US" sz="1000" dirty="0"/>
                        <a:t>Hospitality</a:t>
                      </a:r>
                    </a:p>
                  </a:txBody>
                  <a:tcPr/>
                </a:tc>
                <a:tc>
                  <a:txBody>
                    <a:bodyPr/>
                    <a:lstStyle/>
                    <a:p>
                      <a:r>
                        <a:rPr lang="en-US" sz="1000" dirty="0"/>
                        <a:t>6</a:t>
                      </a:r>
                    </a:p>
                  </a:txBody>
                  <a:tcPr/>
                </a:tc>
                <a:extLst>
                  <a:ext uri="{0D108BD9-81ED-4DB2-BD59-A6C34878D82A}">
                    <a16:rowId xmlns:a16="http://schemas.microsoft.com/office/drawing/2014/main" val="2880594785"/>
                  </a:ext>
                </a:extLst>
              </a:tr>
              <a:tr h="0">
                <a:tc>
                  <a:txBody>
                    <a:bodyPr/>
                    <a:lstStyle/>
                    <a:p>
                      <a:r>
                        <a:rPr lang="en-US" sz="1000" dirty="0"/>
                        <a:t>Aviation</a:t>
                      </a:r>
                    </a:p>
                  </a:txBody>
                  <a:tcPr/>
                </a:tc>
                <a:tc>
                  <a:txBody>
                    <a:bodyPr/>
                    <a:lstStyle/>
                    <a:p>
                      <a:r>
                        <a:rPr lang="en-US" sz="1000" dirty="0"/>
                        <a:t>7</a:t>
                      </a:r>
                    </a:p>
                  </a:txBody>
                  <a:tcPr/>
                </a:tc>
                <a:extLst>
                  <a:ext uri="{0D108BD9-81ED-4DB2-BD59-A6C34878D82A}">
                    <a16:rowId xmlns:a16="http://schemas.microsoft.com/office/drawing/2014/main" val="1370108491"/>
                  </a:ext>
                </a:extLst>
              </a:tr>
              <a:tr h="0">
                <a:tc>
                  <a:txBody>
                    <a:bodyPr/>
                    <a:lstStyle/>
                    <a:p>
                      <a:r>
                        <a:rPr lang="en-US" sz="1000" dirty="0"/>
                        <a:t>Education or Research </a:t>
                      </a:r>
                    </a:p>
                  </a:txBody>
                  <a:tcPr/>
                </a:tc>
                <a:tc>
                  <a:txBody>
                    <a:bodyPr/>
                    <a:lstStyle/>
                    <a:p>
                      <a:r>
                        <a:rPr lang="en-US" sz="1000" dirty="0"/>
                        <a:t>8</a:t>
                      </a:r>
                    </a:p>
                  </a:txBody>
                  <a:tcPr/>
                </a:tc>
                <a:extLst>
                  <a:ext uri="{0D108BD9-81ED-4DB2-BD59-A6C34878D82A}">
                    <a16:rowId xmlns:a16="http://schemas.microsoft.com/office/drawing/2014/main" val="1155566517"/>
                  </a:ext>
                </a:extLst>
              </a:tr>
              <a:tr h="0">
                <a:tc>
                  <a:txBody>
                    <a:bodyPr/>
                    <a:lstStyle/>
                    <a:p>
                      <a:r>
                        <a:rPr lang="en-US" sz="1000" dirty="0"/>
                        <a:t>Cable Industry </a:t>
                      </a:r>
                    </a:p>
                  </a:txBody>
                  <a:tcPr/>
                </a:tc>
                <a:tc>
                  <a:txBody>
                    <a:bodyPr/>
                    <a:lstStyle/>
                    <a:p>
                      <a:r>
                        <a:rPr lang="en-US" sz="1000" dirty="0"/>
                        <a:t>9</a:t>
                      </a:r>
                    </a:p>
                  </a:txBody>
                  <a:tcPr/>
                </a:tc>
                <a:extLst>
                  <a:ext uri="{0D108BD9-81ED-4DB2-BD59-A6C34878D82A}">
                    <a16:rowId xmlns:a16="http://schemas.microsoft.com/office/drawing/2014/main" val="3312793998"/>
                  </a:ext>
                </a:extLst>
              </a:tr>
              <a:tr h="0">
                <a:tc>
                  <a:txBody>
                    <a:bodyPr/>
                    <a:lstStyle/>
                    <a:p>
                      <a:r>
                        <a:rPr lang="en-US" sz="1000" dirty="0"/>
                        <a:t>Loyalty or Merchant </a:t>
                      </a:r>
                    </a:p>
                  </a:txBody>
                  <a:tcPr/>
                </a:tc>
                <a:tc>
                  <a:txBody>
                    <a:bodyPr/>
                    <a:lstStyle/>
                    <a:p>
                      <a:r>
                        <a:rPr lang="en-US" sz="1000" dirty="0"/>
                        <a:t>10</a:t>
                      </a:r>
                    </a:p>
                  </a:txBody>
                  <a:tcPr/>
                </a:tc>
                <a:extLst>
                  <a:ext uri="{0D108BD9-81ED-4DB2-BD59-A6C34878D82A}">
                    <a16:rowId xmlns:a16="http://schemas.microsoft.com/office/drawing/2014/main" val="1175558330"/>
                  </a:ext>
                </a:extLst>
              </a:tr>
              <a:tr h="0">
                <a:tc>
                  <a:txBody>
                    <a:bodyPr/>
                    <a:lstStyle/>
                    <a:p>
                      <a:r>
                        <a:rPr lang="en-US" sz="1000" dirty="0"/>
                        <a:t>Reserved </a:t>
                      </a:r>
                    </a:p>
                  </a:txBody>
                  <a:tcPr/>
                </a:tc>
                <a:tc>
                  <a:txBody>
                    <a:bodyPr/>
                    <a:lstStyle/>
                    <a:p>
                      <a:r>
                        <a:rPr lang="en-US" sz="1000" dirty="0"/>
                        <a:t>11-64</a:t>
                      </a:r>
                    </a:p>
                  </a:txBody>
                  <a:tcPr/>
                </a:tc>
                <a:extLst>
                  <a:ext uri="{0D108BD9-81ED-4DB2-BD59-A6C34878D82A}">
                    <a16:rowId xmlns:a16="http://schemas.microsoft.com/office/drawing/2014/main" val="71114242"/>
                  </a:ext>
                </a:extLst>
              </a:tr>
              <a:tr h="0">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2328824674"/>
                  </a:ext>
                </a:extLst>
              </a:tr>
            </a:tbl>
          </a:graphicData>
        </a:graphic>
      </p:graphicFrame>
    </p:spTree>
    <p:extLst>
      <p:ext uri="{BB962C8B-B14F-4D97-AF65-F5344CB8AC3E}">
        <p14:creationId xmlns:p14="http://schemas.microsoft.com/office/powerpoint/2010/main" val="379700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validation method subfield lists the type of credential validation that must occur for the credentials to be deemed valid.</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r>
              <a:rPr lang="en-US" sz="1200" b="0" dirty="0"/>
              <a:t>The values are inclusive (e.g., 4 indicates that 4 and 5 are accepted).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949918071"/>
              </p:ext>
            </p:extLst>
          </p:nvPr>
        </p:nvGraphicFramePr>
        <p:xfrm>
          <a:off x="1296988" y="3429000"/>
          <a:ext cx="60960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gridCol w="3162300">
                  <a:extLst>
                    <a:ext uri="{9D8B030D-6E8A-4147-A177-3AD203B41FA5}">
                      <a16:colId xmlns:a16="http://schemas.microsoft.com/office/drawing/2014/main" val="3410095304"/>
                    </a:ext>
                  </a:extLst>
                </a:gridCol>
              </a:tblGrid>
              <a:tr h="0">
                <a:tc>
                  <a:txBody>
                    <a:bodyPr/>
                    <a:lstStyle/>
                    <a:p>
                      <a:r>
                        <a:rPr lang="en-US" sz="1000" dirty="0"/>
                        <a:t>Validation method</a:t>
                      </a:r>
                    </a:p>
                  </a:txBody>
                  <a:tcPr/>
                </a:tc>
                <a:tc>
                  <a:txBody>
                    <a:bodyPr/>
                    <a:lstStyle/>
                    <a:p>
                      <a:r>
                        <a:rPr lang="en-US" sz="1000" dirty="0"/>
                        <a:t>Value</a:t>
                      </a:r>
                    </a:p>
                  </a:txBody>
                  <a:tcPr/>
                </a:tc>
                <a:tc>
                  <a:txBody>
                    <a:bodyPr/>
                    <a:lstStyle/>
                    <a:p>
                      <a:r>
                        <a:rPr lang="en-US" sz="1000" dirty="0"/>
                        <a:t>Notes</a:t>
                      </a:r>
                    </a:p>
                  </a:txBody>
                  <a:tcPr/>
                </a:tc>
                <a:extLst>
                  <a:ext uri="{0D108BD9-81ED-4DB2-BD59-A6C34878D82A}">
                    <a16:rowId xmlns:a16="http://schemas.microsoft.com/office/drawing/2014/main" val="3336163838"/>
                  </a:ext>
                </a:extLst>
              </a:tr>
              <a:tr h="0">
                <a:tc>
                  <a:txBody>
                    <a:bodyPr/>
                    <a:lstStyle/>
                    <a:p>
                      <a:r>
                        <a:rPr lang="en-US" sz="1000" dirty="0"/>
                        <a:t>No verification</a:t>
                      </a:r>
                    </a:p>
                  </a:txBody>
                  <a:tcPr/>
                </a:tc>
                <a:tc>
                  <a:txBody>
                    <a:bodyPr/>
                    <a:lstStyle/>
                    <a:p>
                      <a:r>
                        <a:rPr lang="en-US" sz="1000" dirty="0"/>
                        <a:t>0</a:t>
                      </a:r>
                    </a:p>
                  </a:txBody>
                  <a:tcPr/>
                </a:tc>
                <a:tc>
                  <a:txBody>
                    <a:bodyPr/>
                    <a:lstStyle/>
                    <a:p>
                      <a:r>
                        <a:rPr lang="en-US" sz="1000" dirty="0"/>
                        <a:t>Credentials do not need to be verified</a:t>
                      </a:r>
                    </a:p>
                  </a:txBody>
                  <a:tcPr/>
                </a:tc>
                <a:extLst>
                  <a:ext uri="{0D108BD9-81ED-4DB2-BD59-A6C34878D82A}">
                    <a16:rowId xmlns:a16="http://schemas.microsoft.com/office/drawing/2014/main" val="2880594785"/>
                  </a:ext>
                </a:extLst>
              </a:tr>
              <a:tr h="0">
                <a:tc>
                  <a:txBody>
                    <a:bodyPr/>
                    <a:lstStyle/>
                    <a:p>
                      <a:r>
                        <a:rPr lang="en-US" sz="1000" dirty="0"/>
                        <a:t>Any method allowed</a:t>
                      </a:r>
                    </a:p>
                  </a:txBody>
                  <a:tcPr/>
                </a:tc>
                <a:tc>
                  <a:txBody>
                    <a:bodyPr/>
                    <a:lstStyle/>
                    <a:p>
                      <a:r>
                        <a:rPr lang="en-US" sz="1000" dirty="0"/>
                        <a:t>1</a:t>
                      </a:r>
                    </a:p>
                  </a:txBody>
                  <a:tcPr/>
                </a:tc>
                <a:tc>
                  <a:txBody>
                    <a:bodyPr/>
                    <a:lstStyle/>
                    <a:p>
                      <a:r>
                        <a:rPr lang="en-US" sz="1000" dirty="0"/>
                        <a:t>Any method, from 1 to 5, is accepted</a:t>
                      </a:r>
                    </a:p>
                  </a:txBody>
                  <a:tcPr/>
                </a:tc>
                <a:extLst>
                  <a:ext uri="{0D108BD9-81ED-4DB2-BD59-A6C34878D82A}">
                    <a16:rowId xmlns:a16="http://schemas.microsoft.com/office/drawing/2014/main" val="1370108491"/>
                  </a:ext>
                </a:extLst>
              </a:tr>
              <a:tr h="0">
                <a:tc>
                  <a:txBody>
                    <a:bodyPr/>
                    <a:lstStyle/>
                    <a:p>
                      <a:r>
                        <a:rPr lang="en-US" sz="1000" dirty="0"/>
                        <a:t>Email verification</a:t>
                      </a:r>
                    </a:p>
                  </a:txBody>
                  <a:tcPr/>
                </a:tc>
                <a:tc>
                  <a:txBody>
                    <a:bodyPr/>
                    <a:lstStyle/>
                    <a:p>
                      <a:r>
                        <a:rPr lang="en-US" sz="1000" dirty="0"/>
                        <a:t>2</a:t>
                      </a:r>
                    </a:p>
                  </a:txBody>
                  <a:tcPr/>
                </a:tc>
                <a:tc>
                  <a:txBody>
                    <a:bodyPr/>
                    <a:lstStyle/>
                    <a:p>
                      <a:endParaRPr lang="en-US" sz="1000"/>
                    </a:p>
                  </a:txBody>
                  <a:tcPr/>
                </a:tc>
                <a:extLst>
                  <a:ext uri="{0D108BD9-81ED-4DB2-BD59-A6C34878D82A}">
                    <a16:rowId xmlns:a16="http://schemas.microsoft.com/office/drawing/2014/main" val="1155566517"/>
                  </a:ext>
                </a:extLst>
              </a:tr>
              <a:tr h="0">
                <a:tc>
                  <a:txBody>
                    <a:bodyPr/>
                    <a:lstStyle/>
                    <a:p>
                      <a:r>
                        <a:rPr lang="en-US" sz="1000" dirty="0"/>
                        <a:t>SMS verification</a:t>
                      </a:r>
                    </a:p>
                  </a:txBody>
                  <a:tcPr/>
                </a:tc>
                <a:tc>
                  <a:txBody>
                    <a:bodyPr/>
                    <a:lstStyle/>
                    <a:p>
                      <a:r>
                        <a:rPr lang="en-US" sz="1000" dirty="0"/>
                        <a:t>3</a:t>
                      </a:r>
                    </a:p>
                  </a:txBody>
                  <a:tcPr/>
                </a:tc>
                <a:tc>
                  <a:txBody>
                    <a:bodyPr/>
                    <a:lstStyle/>
                    <a:p>
                      <a:endParaRPr lang="en-US" sz="1000"/>
                    </a:p>
                  </a:txBody>
                  <a:tcPr/>
                </a:tc>
                <a:extLst>
                  <a:ext uri="{0D108BD9-81ED-4DB2-BD59-A6C34878D82A}">
                    <a16:rowId xmlns:a16="http://schemas.microsoft.com/office/drawing/2014/main" val="3312793998"/>
                  </a:ext>
                </a:extLst>
              </a:tr>
              <a:tr h="0">
                <a:tc>
                  <a:txBody>
                    <a:bodyPr/>
                    <a:lstStyle/>
                    <a:p>
                      <a:r>
                        <a:rPr lang="en-US" sz="1000" dirty="0"/>
                        <a:t>Government ID</a:t>
                      </a:r>
                    </a:p>
                  </a:txBody>
                  <a:tcPr/>
                </a:tc>
                <a:tc>
                  <a:txBody>
                    <a:bodyPr/>
                    <a:lstStyle/>
                    <a:p>
                      <a:r>
                        <a:rPr lang="en-US" sz="1000" dirty="0"/>
                        <a:t>4</a:t>
                      </a:r>
                    </a:p>
                  </a:txBody>
                  <a:tcPr/>
                </a:tc>
                <a:tc>
                  <a:txBody>
                    <a:bodyPr/>
                    <a:lstStyle/>
                    <a:p>
                      <a:r>
                        <a:rPr lang="en-US" sz="1000" dirty="0"/>
                        <a:t>e.g., account obtained by showing a Government ID</a:t>
                      </a:r>
                    </a:p>
                  </a:txBody>
                  <a:tcPr/>
                </a:tc>
                <a:extLst>
                  <a:ext uri="{0D108BD9-81ED-4DB2-BD59-A6C34878D82A}">
                    <a16:rowId xmlns:a16="http://schemas.microsoft.com/office/drawing/2014/main" val="1175558330"/>
                  </a:ext>
                </a:extLst>
              </a:tr>
              <a:tr h="0">
                <a:tc>
                  <a:txBody>
                    <a:bodyPr/>
                    <a:lstStyle/>
                    <a:p>
                      <a:r>
                        <a:rPr lang="en-US" sz="1000" dirty="0"/>
                        <a:t>Government issued credentials</a:t>
                      </a:r>
                    </a:p>
                  </a:txBody>
                  <a:tcPr/>
                </a:tc>
                <a:tc>
                  <a:txBody>
                    <a:bodyPr/>
                    <a:lstStyle/>
                    <a:p>
                      <a:r>
                        <a:rPr lang="en-US" sz="1000" dirty="0"/>
                        <a:t>5</a:t>
                      </a:r>
                    </a:p>
                  </a:txBody>
                  <a:tcPr/>
                </a:tc>
                <a:tc>
                  <a:txBody>
                    <a:bodyPr/>
                    <a:lstStyle/>
                    <a:p>
                      <a:r>
                        <a:rPr lang="en-US" sz="1000" dirty="0"/>
                        <a:t>e.g., a certificate emitted by a Government</a:t>
                      </a:r>
                    </a:p>
                  </a:txBody>
                  <a:tcPr/>
                </a:tc>
                <a:extLst>
                  <a:ext uri="{0D108BD9-81ED-4DB2-BD59-A6C34878D82A}">
                    <a16:rowId xmlns:a16="http://schemas.microsoft.com/office/drawing/2014/main" val="71114242"/>
                  </a:ext>
                </a:extLst>
              </a:tr>
              <a:tr h="0">
                <a:tc>
                  <a:txBody>
                    <a:bodyPr/>
                    <a:lstStyle/>
                    <a:p>
                      <a:r>
                        <a:rPr lang="en-US" sz="1000" dirty="0"/>
                        <a:t>Reserved</a:t>
                      </a:r>
                    </a:p>
                  </a:txBody>
                  <a:tcPr/>
                </a:tc>
                <a:tc>
                  <a:txBody>
                    <a:bodyPr/>
                    <a:lstStyle/>
                    <a:p>
                      <a:r>
                        <a:rPr lang="en-US" sz="1000" dirty="0"/>
                        <a:t>6-7</a:t>
                      </a:r>
                    </a:p>
                  </a:txBody>
                  <a:tcPr/>
                </a:tc>
                <a:tc>
                  <a:txBody>
                    <a:bodyPr/>
                    <a:lstStyle/>
                    <a:p>
                      <a:endParaRPr lang="en-US" sz="1000" dirty="0"/>
                    </a:p>
                  </a:txBody>
                  <a:tcPr/>
                </a:tc>
                <a:extLst>
                  <a:ext uri="{0D108BD9-81ED-4DB2-BD59-A6C34878D82A}">
                    <a16:rowId xmlns:a16="http://schemas.microsoft.com/office/drawing/2014/main" val="195668677"/>
                  </a:ext>
                </a:extLst>
              </a:tr>
            </a:tbl>
          </a:graphicData>
        </a:graphic>
      </p:graphicFrame>
    </p:spTree>
    <p:extLst>
      <p:ext uri="{BB962C8B-B14F-4D97-AF65-F5344CB8AC3E}">
        <p14:creationId xmlns:p14="http://schemas.microsoft.com/office/powerpoint/2010/main" val="180948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 (Cont.)</a:t>
            </a:r>
          </a:p>
          <a:p>
            <a:r>
              <a:rPr lang="en-US" sz="1200" b="0" dirty="0"/>
              <a:t>The Lifetime subfield indicates the minimum age required for the credentials to be accepted, in units of quarters (e.g., a value of 8 represents that the matching credentials are accepted if the account is more than 8 quarter, or 2 years, old).</a:t>
            </a:r>
          </a:p>
          <a:p>
            <a:endParaRPr lang="en-US" sz="1200" b="0" dirty="0"/>
          </a:p>
          <a:p>
            <a:r>
              <a:rPr lang="en-US" sz="1200" b="0" dirty="0"/>
              <a:t>When set, the Privacy indicator indicates that this network requires the user to expose a real contactable identity to the network (usually for legal purposes). Default value is 0, indicating that this network will accept anonymous roaming.</a:t>
            </a:r>
          </a:p>
          <a:p>
            <a:endParaRPr lang="en-US" sz="1200" b="0" dirty="0"/>
          </a:p>
          <a:p>
            <a:endParaRPr lang="en-US" sz="1200" b="0" dirty="0"/>
          </a:p>
          <a:p>
            <a:endParaRPr lang="en-US" sz="1200" b="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5401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600" b="0" dirty="0"/>
              <a:t>SLA ANQP-Element</a:t>
            </a:r>
          </a:p>
          <a:p>
            <a:r>
              <a:rPr lang="en-US" sz="1600" b="0" dirty="0"/>
              <a:t>The SLA ANQP-element provides STA with the information about the types of credentials accepted via that AP. One or more types of credentials are listed.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977184" y="3915875"/>
            <a:ext cx="7770805"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2162542"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1211432" y="3996602"/>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2404856" y="3996602"/>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6" y="5359415"/>
            <a:ext cx="5368368"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270883" y="388887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7" name="TextBox 26">
            <a:extLst>
              <a:ext uri="{FF2B5EF4-FFF2-40B4-BE49-F238E27FC236}">
                <a16:creationId xmlns:a16="http://schemas.microsoft.com/office/drawing/2014/main" id="{049A472C-BD91-F54C-976D-2FFBB4501152}"/>
              </a:ext>
            </a:extLst>
          </p:cNvPr>
          <p:cNvSpPr txBox="1"/>
          <p:nvPr/>
        </p:nvSpPr>
        <p:spPr>
          <a:xfrm>
            <a:off x="1935862" y="4355967"/>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073467" y="4344950"/>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7717138" y="4387039"/>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271172" y="4317479"/>
            <a:ext cx="654346" cy="307777"/>
          </a:xfrm>
          <a:prstGeom prst="rect">
            <a:avLst/>
          </a:prstGeom>
          <a:noFill/>
        </p:spPr>
        <p:txBody>
          <a:bodyPr wrap="none" rtlCol="0">
            <a:spAutoFit/>
          </a:bodyPr>
          <a:lstStyle/>
          <a:p>
            <a:r>
              <a:rPr lang="en-US" sz="1400" dirty="0">
                <a:solidFill>
                  <a:schemeClr val="tx1"/>
                </a:solidFill>
              </a:rPr>
              <a:t>octets:</a:t>
            </a:r>
          </a:p>
        </p:txBody>
      </p:sp>
      <p:sp>
        <p:nvSpPr>
          <p:cNvPr id="32" name="TextBox 31">
            <a:extLst>
              <a:ext uri="{FF2B5EF4-FFF2-40B4-BE49-F238E27FC236}">
                <a16:creationId xmlns:a16="http://schemas.microsoft.com/office/drawing/2014/main" id="{ED182CBE-4CDA-C646-88DD-D61FB6F45E87}"/>
              </a:ext>
            </a:extLst>
          </p:cNvPr>
          <p:cNvSpPr txBox="1"/>
          <p:nvPr/>
        </p:nvSpPr>
        <p:spPr>
          <a:xfrm>
            <a:off x="3345426" y="3868803"/>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960822" y="5067151"/>
            <a:ext cx="394660" cy="307777"/>
          </a:xfrm>
          <a:prstGeom prst="rect">
            <a:avLst/>
          </a:prstGeom>
          <a:noFill/>
        </p:spPr>
        <p:txBody>
          <a:bodyPr wrap="none" rtlCol="0">
            <a:spAutoFit/>
          </a:bodyPr>
          <a:lstStyle/>
          <a:p>
            <a:r>
              <a:rPr lang="en-US" sz="1400" dirty="0">
                <a:solidFill>
                  <a:schemeClr val="tx1"/>
                </a:solidFill>
              </a:rPr>
              <a:t>B1</a:t>
            </a:r>
          </a:p>
        </p:txBody>
      </p:sp>
      <p:sp>
        <p:nvSpPr>
          <p:cNvPr id="35" name="TextBox 34">
            <a:extLst>
              <a:ext uri="{FF2B5EF4-FFF2-40B4-BE49-F238E27FC236}">
                <a16:creationId xmlns:a16="http://schemas.microsoft.com/office/drawing/2014/main" id="{C1F493E1-4FBF-9C40-BC63-1DF071C75189}"/>
              </a:ext>
            </a:extLst>
          </p:cNvPr>
          <p:cNvSpPr txBox="1"/>
          <p:nvPr/>
        </p:nvSpPr>
        <p:spPr>
          <a:xfrm>
            <a:off x="6973291" y="5075131"/>
            <a:ext cx="394660" cy="307777"/>
          </a:xfrm>
          <a:prstGeom prst="rect">
            <a:avLst/>
          </a:prstGeom>
          <a:noFill/>
        </p:spPr>
        <p:txBody>
          <a:bodyPr wrap="none" rtlCol="0">
            <a:spAutoFit/>
          </a:bodyPr>
          <a:lstStyle/>
          <a:p>
            <a:r>
              <a:rPr lang="en-US" sz="1400" dirty="0">
                <a:solidFill>
                  <a:schemeClr val="tx1"/>
                </a:solidFill>
              </a:rPr>
              <a:t>B8</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3308717"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232814" y="53813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0219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202885" y="5075131"/>
            <a:ext cx="394660" cy="307777"/>
          </a:xfrm>
          <a:prstGeom prst="rect">
            <a:avLst/>
          </a:prstGeom>
          <a:noFill/>
        </p:spPr>
        <p:txBody>
          <a:bodyPr wrap="none" rtlCol="0">
            <a:spAutoFit/>
          </a:bodyPr>
          <a:lstStyle/>
          <a:p>
            <a:r>
              <a:rPr lang="en-US" sz="1400" dirty="0">
                <a:solidFill>
                  <a:schemeClr val="tx1"/>
                </a:solidFill>
              </a:rPr>
              <a:t>B2</a:t>
            </a:r>
          </a:p>
        </p:txBody>
      </p:sp>
      <p:sp>
        <p:nvSpPr>
          <p:cNvPr id="45" name="TextBox 44">
            <a:extLst>
              <a:ext uri="{FF2B5EF4-FFF2-40B4-BE49-F238E27FC236}">
                <a16:creationId xmlns:a16="http://schemas.microsoft.com/office/drawing/2014/main" id="{9F711CA7-B98B-6444-BA28-8319EC17F0ED}"/>
              </a:ext>
            </a:extLst>
          </p:cNvPr>
          <p:cNvSpPr txBox="1"/>
          <p:nvPr/>
        </p:nvSpPr>
        <p:spPr>
          <a:xfrm>
            <a:off x="4797263" y="5054790"/>
            <a:ext cx="394660" cy="307777"/>
          </a:xfrm>
          <a:prstGeom prst="rect">
            <a:avLst/>
          </a:prstGeom>
          <a:noFill/>
        </p:spPr>
        <p:txBody>
          <a:bodyPr wrap="none" rtlCol="0">
            <a:spAutoFit/>
          </a:bodyPr>
          <a:lstStyle/>
          <a:p>
            <a:r>
              <a:rPr lang="en-US" sz="1400" dirty="0">
                <a:solidFill>
                  <a:schemeClr val="tx1"/>
                </a:solidFill>
              </a:rPr>
              <a:t>B3</a:t>
            </a:r>
          </a:p>
        </p:txBody>
      </p:sp>
      <p:sp>
        <p:nvSpPr>
          <p:cNvPr id="46" name="TextBox 45">
            <a:extLst>
              <a:ext uri="{FF2B5EF4-FFF2-40B4-BE49-F238E27FC236}">
                <a16:creationId xmlns:a16="http://schemas.microsoft.com/office/drawing/2014/main" id="{B7A8FEAB-A4DA-C346-B364-5D6BA1D88C72}"/>
              </a:ext>
            </a:extLst>
          </p:cNvPr>
          <p:cNvSpPr txBox="1"/>
          <p:nvPr/>
        </p:nvSpPr>
        <p:spPr>
          <a:xfrm>
            <a:off x="6666872" y="5093649"/>
            <a:ext cx="394660" cy="307777"/>
          </a:xfrm>
          <a:prstGeom prst="rect">
            <a:avLst/>
          </a:prstGeom>
          <a:noFill/>
        </p:spPr>
        <p:txBody>
          <a:bodyPr wrap="none" rtlCol="0">
            <a:spAutoFit/>
          </a:bodyPr>
          <a:lstStyle/>
          <a:p>
            <a:r>
              <a:rPr lang="en-US" sz="1400" dirty="0">
                <a:solidFill>
                  <a:schemeClr val="tx1"/>
                </a:solidFill>
              </a:rPr>
              <a:t>B7</a:t>
            </a:r>
          </a:p>
        </p:txBody>
      </p:sp>
      <p:cxnSp>
        <p:nvCxnSpPr>
          <p:cNvPr id="36" name="Straight Connector 35">
            <a:extLst>
              <a:ext uri="{FF2B5EF4-FFF2-40B4-BE49-F238E27FC236}">
                <a16:creationId xmlns:a16="http://schemas.microsoft.com/office/drawing/2014/main" id="{619B2A93-CDF2-874E-92B1-B1504CAE0640}"/>
              </a:ext>
            </a:extLst>
          </p:cNvPr>
          <p:cNvCxnSpPr>
            <a:cxnSpLocks/>
          </p:cNvCxnSpPr>
          <p:nvPr/>
        </p:nvCxnSpPr>
        <p:spPr bwMode="auto">
          <a:xfrm>
            <a:off x="4297930" y="39234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37197BFD-C51B-E449-83B6-F111A8B0DB76}"/>
              </a:ext>
            </a:extLst>
          </p:cNvPr>
          <p:cNvSpPr txBox="1"/>
          <p:nvPr/>
        </p:nvSpPr>
        <p:spPr>
          <a:xfrm>
            <a:off x="7486630" y="396055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47" name="Straight Connector 46">
            <a:extLst>
              <a:ext uri="{FF2B5EF4-FFF2-40B4-BE49-F238E27FC236}">
                <a16:creationId xmlns:a16="http://schemas.microsoft.com/office/drawing/2014/main" id="{FAD33059-5964-8B4C-9B55-1A69171ED94C}"/>
              </a:ext>
            </a:extLst>
          </p:cNvPr>
          <p:cNvCxnSpPr>
            <a:cxnSpLocks/>
          </p:cNvCxnSpPr>
          <p:nvPr/>
        </p:nvCxnSpPr>
        <p:spPr bwMode="auto">
          <a:xfrm>
            <a:off x="6144820"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27B26E82-0766-7D44-A4FF-FBF4C6658121}"/>
              </a:ext>
            </a:extLst>
          </p:cNvPr>
          <p:cNvSpPr txBox="1"/>
          <p:nvPr/>
        </p:nvSpPr>
        <p:spPr>
          <a:xfrm>
            <a:off x="4280546" y="5319621"/>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49" name="TextBox 48">
            <a:extLst>
              <a:ext uri="{FF2B5EF4-FFF2-40B4-BE49-F238E27FC236}">
                <a16:creationId xmlns:a16="http://schemas.microsoft.com/office/drawing/2014/main" id="{20E0F773-27CB-B942-B10F-6E5D8C7DBE15}"/>
              </a:ext>
            </a:extLst>
          </p:cNvPr>
          <p:cNvSpPr txBox="1"/>
          <p:nvPr/>
        </p:nvSpPr>
        <p:spPr>
          <a:xfrm>
            <a:off x="3235426" y="5326703"/>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1" name="Straight Connector 50">
            <a:extLst>
              <a:ext uri="{FF2B5EF4-FFF2-40B4-BE49-F238E27FC236}">
                <a16:creationId xmlns:a16="http://schemas.microsoft.com/office/drawing/2014/main" id="{BA28ED47-AB77-8D46-8AE4-060DD946AD15}"/>
              </a:ext>
            </a:extLst>
          </p:cNvPr>
          <p:cNvCxnSpPr>
            <a:cxnSpLocks/>
          </p:cNvCxnSpPr>
          <p:nvPr/>
        </p:nvCxnSpPr>
        <p:spPr bwMode="auto">
          <a:xfrm>
            <a:off x="5120606" y="3923611"/>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45E1E9DA-4C51-4A42-A6E9-184611EE849D}"/>
              </a:ext>
            </a:extLst>
          </p:cNvPr>
          <p:cNvSpPr txBox="1"/>
          <p:nvPr/>
        </p:nvSpPr>
        <p:spPr>
          <a:xfrm>
            <a:off x="6172061" y="3896126"/>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3" name="TextBox 52">
            <a:extLst>
              <a:ext uri="{FF2B5EF4-FFF2-40B4-BE49-F238E27FC236}">
                <a16:creationId xmlns:a16="http://schemas.microsoft.com/office/drawing/2014/main" id="{EF3F6B15-115B-1D40-BAE2-828E8E3B3036}"/>
              </a:ext>
            </a:extLst>
          </p:cNvPr>
          <p:cNvSpPr txBox="1"/>
          <p:nvPr/>
        </p:nvSpPr>
        <p:spPr>
          <a:xfrm>
            <a:off x="5114747" y="3908352"/>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54" name="TextBox 53">
            <a:extLst>
              <a:ext uri="{FF2B5EF4-FFF2-40B4-BE49-F238E27FC236}">
                <a16:creationId xmlns:a16="http://schemas.microsoft.com/office/drawing/2014/main" id="{D51CE57C-D56D-2340-8A5F-76B8DB980959}"/>
              </a:ext>
            </a:extLst>
          </p:cNvPr>
          <p:cNvSpPr txBox="1"/>
          <p:nvPr/>
        </p:nvSpPr>
        <p:spPr>
          <a:xfrm>
            <a:off x="6998933" y="4410263"/>
            <a:ext cx="274434" cy="307777"/>
          </a:xfrm>
          <a:prstGeom prst="rect">
            <a:avLst/>
          </a:prstGeom>
          <a:noFill/>
        </p:spPr>
        <p:txBody>
          <a:bodyPr wrap="none" rtlCol="0">
            <a:spAutoFit/>
          </a:bodyPr>
          <a:lstStyle/>
          <a:p>
            <a:r>
              <a:rPr lang="en-US" sz="1400" dirty="0">
                <a:solidFill>
                  <a:schemeClr val="tx1"/>
                </a:solidFill>
              </a:rPr>
              <a:t>1</a:t>
            </a:r>
          </a:p>
        </p:txBody>
      </p:sp>
      <p:cxnSp>
        <p:nvCxnSpPr>
          <p:cNvPr id="55" name="Straight Connector 54">
            <a:extLst>
              <a:ext uri="{FF2B5EF4-FFF2-40B4-BE49-F238E27FC236}">
                <a16:creationId xmlns:a16="http://schemas.microsoft.com/office/drawing/2014/main" id="{FB1149FB-87F3-2349-BB7F-7D4EA9CE3C78}"/>
              </a:ext>
            </a:extLst>
          </p:cNvPr>
          <p:cNvCxnSpPr>
            <a:cxnSpLocks/>
          </p:cNvCxnSpPr>
          <p:nvPr/>
        </p:nvCxnSpPr>
        <p:spPr bwMode="auto">
          <a:xfrm>
            <a:off x="7198172" y="393567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6E061F38-DDCF-9C41-AADD-F330E99A120B}"/>
              </a:ext>
            </a:extLst>
          </p:cNvPr>
          <p:cNvSpPr txBox="1"/>
          <p:nvPr/>
        </p:nvSpPr>
        <p:spPr>
          <a:xfrm>
            <a:off x="6052362" y="532124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7" name="TextBox 56">
            <a:extLst>
              <a:ext uri="{FF2B5EF4-FFF2-40B4-BE49-F238E27FC236}">
                <a16:creationId xmlns:a16="http://schemas.microsoft.com/office/drawing/2014/main" id="{2C0A8898-9999-2741-B6BF-C05BE6C16DFB}"/>
              </a:ext>
            </a:extLst>
          </p:cNvPr>
          <p:cNvSpPr txBox="1"/>
          <p:nvPr/>
        </p:nvSpPr>
        <p:spPr>
          <a:xfrm>
            <a:off x="5102193" y="5335988"/>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8" name="Straight Connector 57">
            <a:extLst>
              <a:ext uri="{FF2B5EF4-FFF2-40B4-BE49-F238E27FC236}">
                <a16:creationId xmlns:a16="http://schemas.microsoft.com/office/drawing/2014/main" id="{AD435427-7CD1-664E-A262-82D664208372}"/>
              </a:ext>
            </a:extLst>
          </p:cNvPr>
          <p:cNvCxnSpPr>
            <a:cxnSpLocks/>
          </p:cNvCxnSpPr>
          <p:nvPr/>
        </p:nvCxnSpPr>
        <p:spPr bwMode="auto">
          <a:xfrm>
            <a:off x="6007628"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a:extLst>
              <a:ext uri="{FF2B5EF4-FFF2-40B4-BE49-F238E27FC236}">
                <a16:creationId xmlns:a16="http://schemas.microsoft.com/office/drawing/2014/main" id="{96E99478-B531-FB45-9884-C783356984B6}"/>
              </a:ext>
            </a:extLst>
          </p:cNvPr>
          <p:cNvSpPr txBox="1"/>
          <p:nvPr/>
        </p:nvSpPr>
        <p:spPr>
          <a:xfrm>
            <a:off x="7295404" y="542248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60" name="Straight Connector 59">
            <a:extLst>
              <a:ext uri="{FF2B5EF4-FFF2-40B4-BE49-F238E27FC236}">
                <a16:creationId xmlns:a16="http://schemas.microsoft.com/office/drawing/2014/main" id="{AA9E0927-9675-984C-945D-3331DBD06F28}"/>
              </a:ext>
            </a:extLst>
          </p:cNvPr>
          <p:cNvCxnSpPr>
            <a:cxnSpLocks/>
          </p:cNvCxnSpPr>
          <p:nvPr/>
        </p:nvCxnSpPr>
        <p:spPr bwMode="auto">
          <a:xfrm>
            <a:off x="699893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75504BE8-E8CE-E240-A6FC-5B23AD1C817E}"/>
              </a:ext>
            </a:extLst>
          </p:cNvPr>
          <p:cNvSpPr txBox="1"/>
          <p:nvPr/>
        </p:nvSpPr>
        <p:spPr>
          <a:xfrm>
            <a:off x="5069972" y="5058188"/>
            <a:ext cx="394660" cy="307777"/>
          </a:xfrm>
          <a:prstGeom prst="rect">
            <a:avLst/>
          </a:prstGeom>
          <a:noFill/>
        </p:spPr>
        <p:txBody>
          <a:bodyPr wrap="none" rtlCol="0">
            <a:spAutoFit/>
          </a:bodyPr>
          <a:lstStyle/>
          <a:p>
            <a:r>
              <a:rPr lang="en-US" sz="1400" dirty="0">
                <a:solidFill>
                  <a:schemeClr val="tx1"/>
                </a:solidFill>
              </a:rPr>
              <a:t>B4</a:t>
            </a:r>
          </a:p>
        </p:txBody>
      </p:sp>
      <p:sp>
        <p:nvSpPr>
          <p:cNvPr id="62" name="TextBox 61">
            <a:extLst>
              <a:ext uri="{FF2B5EF4-FFF2-40B4-BE49-F238E27FC236}">
                <a16:creationId xmlns:a16="http://schemas.microsoft.com/office/drawing/2014/main" id="{B9F212D2-3018-C445-B690-BECFE52BCA0E}"/>
              </a:ext>
            </a:extLst>
          </p:cNvPr>
          <p:cNvSpPr txBox="1"/>
          <p:nvPr/>
        </p:nvSpPr>
        <p:spPr>
          <a:xfrm>
            <a:off x="5671092" y="5070098"/>
            <a:ext cx="394660" cy="307777"/>
          </a:xfrm>
          <a:prstGeom prst="rect">
            <a:avLst/>
          </a:prstGeom>
          <a:noFill/>
        </p:spPr>
        <p:txBody>
          <a:bodyPr wrap="none" rtlCol="0">
            <a:spAutoFit/>
          </a:bodyPr>
          <a:lstStyle/>
          <a:p>
            <a:r>
              <a:rPr lang="en-US" sz="1400" dirty="0">
                <a:solidFill>
                  <a:schemeClr val="tx1"/>
                </a:solidFill>
              </a:rPr>
              <a:t>B5</a:t>
            </a:r>
          </a:p>
        </p:txBody>
      </p:sp>
      <p:sp>
        <p:nvSpPr>
          <p:cNvPr id="63" name="TextBox 62">
            <a:extLst>
              <a:ext uri="{FF2B5EF4-FFF2-40B4-BE49-F238E27FC236}">
                <a16:creationId xmlns:a16="http://schemas.microsoft.com/office/drawing/2014/main" id="{06CDCDE9-13DB-7A41-B761-7D12A9D4EEDE}"/>
              </a:ext>
            </a:extLst>
          </p:cNvPr>
          <p:cNvSpPr txBox="1"/>
          <p:nvPr/>
        </p:nvSpPr>
        <p:spPr>
          <a:xfrm>
            <a:off x="5980836" y="5067150"/>
            <a:ext cx="394660" cy="307777"/>
          </a:xfrm>
          <a:prstGeom prst="rect">
            <a:avLst/>
          </a:prstGeom>
          <a:noFill/>
        </p:spPr>
        <p:txBody>
          <a:bodyPr wrap="none" rtlCol="0">
            <a:spAutoFit/>
          </a:bodyPr>
          <a:lstStyle/>
          <a:p>
            <a:r>
              <a:rPr lang="en-US" sz="1400" dirty="0">
                <a:solidFill>
                  <a:schemeClr val="tx1"/>
                </a:solidFill>
              </a:rPr>
              <a:t>B6</a:t>
            </a:r>
          </a:p>
        </p:txBody>
      </p:sp>
      <p:sp>
        <p:nvSpPr>
          <p:cNvPr id="64" name="TextBox 63">
            <a:extLst>
              <a:ext uri="{FF2B5EF4-FFF2-40B4-BE49-F238E27FC236}">
                <a16:creationId xmlns:a16="http://schemas.microsoft.com/office/drawing/2014/main" id="{BE6BD3BC-29F2-714B-BCA6-6E4901C62803}"/>
              </a:ext>
            </a:extLst>
          </p:cNvPr>
          <p:cNvSpPr txBox="1"/>
          <p:nvPr/>
        </p:nvSpPr>
        <p:spPr>
          <a:xfrm>
            <a:off x="8122171" y="5073573"/>
            <a:ext cx="572593" cy="307777"/>
          </a:xfrm>
          <a:prstGeom prst="rect">
            <a:avLst/>
          </a:prstGeom>
          <a:noFill/>
        </p:spPr>
        <p:txBody>
          <a:bodyPr wrap="none" rtlCol="0">
            <a:spAutoFit/>
          </a:bodyPr>
          <a:lstStyle/>
          <a:p>
            <a:r>
              <a:rPr lang="en-US" sz="1400" dirty="0">
                <a:solidFill>
                  <a:schemeClr val="tx1"/>
                </a:solidFill>
              </a:rPr>
              <a:t>(nx8)</a:t>
            </a:r>
          </a:p>
        </p:txBody>
      </p:sp>
    </p:spTree>
    <p:extLst>
      <p:ext uri="{BB962C8B-B14F-4D97-AF65-F5344CB8AC3E}">
        <p14:creationId xmlns:p14="http://schemas.microsoft.com/office/powerpoint/2010/main" val="36395574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115886</TotalTime>
  <Words>1022</Words>
  <Application>Microsoft Macintosh PowerPoint</Application>
  <PresentationFormat>On-screen Show (4:3)</PresentationFormat>
  <Paragraphs>243</Paragraphs>
  <Slides>11</Slides>
  <Notes>1</Notes>
  <HiddenSlides>1</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4" baseType="lpstr">
      <vt:lpstr>Times New Roman</vt:lpstr>
      <vt:lpstr>Office Theme</vt:lpstr>
      <vt:lpstr>Microsoft Word 97 - 2004 Document</vt:lpstr>
      <vt:lpstr>ANQP Elements Augmentation Proposal</vt:lpstr>
      <vt:lpstr>Abstract</vt:lpstr>
      <vt:lpstr>Background – ANQP in Federations</vt:lpstr>
      <vt:lpstr>Advertising Credential Types</vt:lpstr>
      <vt:lpstr>Credential Types ANQP-Element</vt:lpstr>
      <vt:lpstr>Credential Types ANQP-Element</vt:lpstr>
      <vt:lpstr>Credential Types ANQP-Element</vt:lpstr>
      <vt:lpstr>Credential Types ANQP-Element</vt:lpstr>
      <vt:lpstr>SLA ANQP-Element</vt:lpstr>
      <vt:lpstr>SLA ANQP-Element</vt:lpstr>
      <vt:lpstr>Straw 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4988</cp:revision>
  <cp:lastPrinted>2016-07-22T00:02:48Z</cp:lastPrinted>
  <dcterms:created xsi:type="dcterms:W3CDTF">2014-04-14T10:59:07Z</dcterms:created>
  <dcterms:modified xsi:type="dcterms:W3CDTF">2021-06-14T21:23:06Z</dcterms:modified>
  <cp:category/>
</cp:coreProperties>
</file>