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39"/>
  </p:notesMasterIdLst>
  <p:handoutMasterIdLst>
    <p:handoutMasterId r:id="rId40"/>
  </p:handoutMasterIdLst>
  <p:sldIdLst>
    <p:sldId id="256" r:id="rId5"/>
    <p:sldId id="287" r:id="rId6"/>
    <p:sldId id="257" r:id="rId7"/>
    <p:sldId id="285" r:id="rId8"/>
    <p:sldId id="274" r:id="rId9"/>
    <p:sldId id="325" r:id="rId10"/>
    <p:sldId id="275" r:id="rId11"/>
    <p:sldId id="333" r:id="rId12"/>
    <p:sldId id="334" r:id="rId13"/>
    <p:sldId id="335" r:id="rId14"/>
    <p:sldId id="336" r:id="rId15"/>
    <p:sldId id="343" r:id="rId16"/>
    <p:sldId id="337" r:id="rId17"/>
    <p:sldId id="338" r:id="rId18"/>
    <p:sldId id="339" r:id="rId19"/>
    <p:sldId id="344" r:id="rId20"/>
    <p:sldId id="345" r:id="rId21"/>
    <p:sldId id="340" r:id="rId22"/>
    <p:sldId id="346" r:id="rId23"/>
    <p:sldId id="341" r:id="rId24"/>
    <p:sldId id="347" r:id="rId25"/>
    <p:sldId id="348" r:id="rId26"/>
    <p:sldId id="342" r:id="rId27"/>
    <p:sldId id="349" r:id="rId28"/>
    <p:sldId id="350" r:id="rId29"/>
    <p:sldId id="351" r:id="rId30"/>
    <p:sldId id="328" r:id="rId31"/>
    <p:sldId id="329" r:id="rId32"/>
    <p:sldId id="352" r:id="rId33"/>
    <p:sldId id="297" r:id="rId34"/>
    <p:sldId id="284" r:id="rId35"/>
    <p:sldId id="331" r:id="rId36"/>
    <p:sldId id="332" r:id="rId37"/>
    <p:sldId id="264" r:id="rId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802BC8-CD64-4EF9-ABE2-19B0FAD956B6}" v="1" dt="2021-07-20T13:56:19.2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18" autoAdjust="0"/>
    <p:restoredTop sz="95407" autoAdjust="0"/>
  </p:normalViewPr>
  <p:slideViewPr>
    <p:cSldViewPr>
      <p:cViewPr varScale="1">
        <p:scale>
          <a:sx n="93" d="100"/>
          <a:sy n="93" d="100"/>
        </p:scale>
        <p:origin x="84" y="66"/>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sorterViewPr>
    <p:cViewPr>
      <p:scale>
        <a:sx n="100" d="100"/>
        <a:sy n="100" d="100"/>
      </p:scale>
      <p:origin x="0" y="-1668"/>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45"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20802BC8-CD64-4EF9-ABE2-19B0FAD956B6}"/>
    <pc:docChg chg="modMainMaster">
      <pc:chgData name="Jon Rosdahl" userId="2820f357-2dd4-4127-8713-e0bfde0fd756" providerId="ADAL" clId="{20802BC8-CD64-4EF9-ABE2-19B0FAD956B6}" dt="2021-07-20T13:56:09.006" v="1" actId="6549"/>
      <pc:docMkLst>
        <pc:docMk/>
      </pc:docMkLst>
      <pc:sldMasterChg chg="modSp mod">
        <pc:chgData name="Jon Rosdahl" userId="2820f357-2dd4-4127-8713-e0bfde0fd756" providerId="ADAL" clId="{20802BC8-CD64-4EF9-ABE2-19B0FAD956B6}" dt="2021-07-20T13:56:09.006" v="1" actId="6549"/>
        <pc:sldMasterMkLst>
          <pc:docMk/>
          <pc:sldMasterMk cId="350243259" sldId="2147483738"/>
        </pc:sldMasterMkLst>
        <pc:spChg chg="mod">
          <ac:chgData name="Jon Rosdahl" userId="2820f357-2dd4-4127-8713-e0bfde0fd756" providerId="ADAL" clId="{20802BC8-CD64-4EF9-ABE2-19B0FAD956B6}" dt="2021-07-20T13:56:09.006" v="1" actId="6549"/>
          <ac:spMkLst>
            <pc:docMk/>
            <pc:sldMasterMk cId="350243259" sldId="214748373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802-11-21/0964r3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802-11-21/0964r3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802-11-21/0964r3</a:t>
            </a:r>
          </a:p>
        </p:txBody>
      </p:sp>
      <p:sp>
        <p:nvSpPr>
          <p:cNvPr id="5" name="Rectangle 3"/>
          <p:cNvSpPr>
            <a:spLocks noGrp="1" noChangeArrowheads="1"/>
          </p:cNvSpPr>
          <p:nvPr>
            <p:ph type="dt"/>
          </p:nvPr>
        </p:nvSpPr>
        <p:spPr>
          <a:ln/>
        </p:spPr>
        <p:txBody>
          <a:bodyPr/>
          <a:lstStyle/>
          <a:p>
            <a:r>
              <a:rPr lang="en-US"/>
              <a:t>July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802-11-21/0964r3</a:t>
            </a:r>
          </a:p>
        </p:txBody>
      </p:sp>
      <p:sp>
        <p:nvSpPr>
          <p:cNvPr id="5" name="Rectangle 3"/>
          <p:cNvSpPr>
            <a:spLocks noGrp="1" noChangeArrowheads="1"/>
          </p:cNvSpPr>
          <p:nvPr>
            <p:ph type="dt"/>
          </p:nvPr>
        </p:nvSpPr>
        <p:spPr>
          <a:ln/>
        </p:spPr>
        <p:txBody>
          <a:bodyPr/>
          <a:lstStyle/>
          <a:p>
            <a:r>
              <a:rPr lang="en-US"/>
              <a:t>July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802-11-21/0964r3</a:t>
            </a:r>
          </a:p>
        </p:txBody>
      </p:sp>
      <p:sp>
        <p:nvSpPr>
          <p:cNvPr id="5" name="Date Placeholder 4"/>
          <p:cNvSpPr>
            <a:spLocks noGrp="1"/>
          </p:cNvSpPr>
          <p:nvPr>
            <p:ph type="dt" idx="11"/>
          </p:nvPr>
        </p:nvSpPr>
        <p:spPr/>
        <p:txBody>
          <a:bodyPr/>
          <a:lstStyle/>
          <a:p>
            <a:r>
              <a:rPr lang="en-US"/>
              <a:t>July 2021</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802-11-21/0964r3</a:t>
            </a:r>
          </a:p>
        </p:txBody>
      </p:sp>
      <p:sp>
        <p:nvSpPr>
          <p:cNvPr id="5" name="Rectangle 3"/>
          <p:cNvSpPr>
            <a:spLocks noGrp="1" noChangeArrowheads="1"/>
          </p:cNvSpPr>
          <p:nvPr>
            <p:ph type="dt"/>
          </p:nvPr>
        </p:nvSpPr>
        <p:spPr>
          <a:ln/>
        </p:spPr>
        <p:txBody>
          <a:bodyPr/>
          <a:lstStyle/>
          <a:p>
            <a:r>
              <a:rPr lang="en-US"/>
              <a:t>July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2021</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2021</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2021</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2021</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2021</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11-21-0964r3</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dcn/20/1-21-0004-00.pdf" TargetMode="External"/><Relationship Id="rId2" Type="http://schemas.openxmlformats.org/officeDocument/2006/relationships/hyperlink" Target="https://mentor.ieee.org/802.1/dcn/21/1-21-0011-05-ICne-draft-nendica-icaid-renewal.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ec/dcn/21/ec-21-0112-00-00EC-ieee-p802-3de-draft-csd-responses.pdf" TargetMode="External"/><Relationship Id="rId2" Type="http://schemas.openxmlformats.org/officeDocument/2006/relationships/hyperlink" Target="https://mentor.ieee.org/802-ec/dcn/21/ec-21-0113-01-00EC-ieee-p802-3de-draft-par-response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ec/dcn/21/ec-21-0112-00-00EC-ieee-p802-3de-draft-csd-respons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cn/17/ec-17-0073-00-ACSD-802-15-13.docx" TargetMode="External"/><Relationship Id="rId2" Type="http://schemas.openxmlformats.org/officeDocument/2006/relationships/hyperlink" Target="https://mentor.ieee.org/802.15/dcn/21/15-21-0267-01-0000-par-extension-request-for-p802-15-13.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1/15-21-0270-04-Cor2-tg4-2020-cor1-par-modification-draf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21/15-21-0047-05-nuwb-draft-csd-ng-uwb.docx" TargetMode="External"/><Relationship Id="rId2" Type="http://schemas.openxmlformats.org/officeDocument/2006/relationships/hyperlink" Target="https://mentor.ieee.org/802.15/dcn/21/15-21-0126-02-nuwb-p802-15-4ab-par-draft-from-myprojec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1/15-21-0047-05-nuwb-draft-csd-ng-uwb.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1/15-21-0047-05-nuwb-draft-csd-ng-uwb.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21/15-21-0260-02-006a-ieee-802-15-6a-csd-draf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ec/dcn/21/ec-21-0112-00-00EC-ieee-p802-3de-draft-csd-responses.pdf" TargetMode="External"/><Relationship Id="rId13" Type="http://schemas.openxmlformats.org/officeDocument/2006/relationships/hyperlink" Target="https://mentor.ieee.org/802.15/dcn/21/15-21-0047-05-nuwb-draft-csd-ng-uwb.docx" TargetMode="External"/><Relationship Id="rId18" Type="http://schemas.openxmlformats.org/officeDocument/2006/relationships/hyperlink" Target="https://mentor.ieee.org/802.15/dcn/21/15-21-0265-03-0015-sg15-ns-nb-par-working-draft.docx" TargetMode="External"/><Relationship Id="rId3" Type="http://schemas.openxmlformats.org/officeDocument/2006/relationships/hyperlink" Target="https://www.ieee802.org/1/files/public/docs2017/cw-draft-CSD-0517-v02.pdf" TargetMode="External"/><Relationship Id="rId7" Type="http://schemas.openxmlformats.org/officeDocument/2006/relationships/hyperlink" Target="https://mentor.ieee.org/802-ec/dcn/21/ec-21-0113-01-00EC-ieee-p802-3de-draft-par-responses.pdf" TargetMode="External"/><Relationship Id="rId12" Type="http://schemas.openxmlformats.org/officeDocument/2006/relationships/hyperlink" Target="https://mentor.ieee.org/802.15/dcn/21/15-21-0126-02-nuwb-p802-15-4ab-par-draft-from-myproject.pdf" TargetMode="External"/><Relationship Id="rId17" Type="http://schemas.openxmlformats.org/officeDocument/2006/relationships/hyperlink" Target="https://mentor.ieee.org/802.15/dcn/21/15-21-0278-04-0014-sg14-draft-csd-for-ns-uwb.docx" TargetMode="External"/><Relationship Id="rId2" Type="http://schemas.openxmlformats.org/officeDocument/2006/relationships/hyperlink" Target="https://www.ieee802.org/1/files/public/docs2021/cw-PAR-extension-0521-v01.pdf" TargetMode="External"/><Relationship Id="rId16"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 Id="rId6" Type="http://schemas.openxmlformats.org/officeDocument/2006/relationships/hyperlink" Target="https://mentor.ieee.org/802.1/dcn/21/1-21-0011-05-ICne-draft-nendica-icaid-renewal.docx" TargetMode="External"/><Relationship Id="rId11" Type="http://schemas.openxmlformats.org/officeDocument/2006/relationships/hyperlink" Target="https://mentor.ieee.org/802.15/dcn/21/15-21-0270-04-Cor2-tg4-2020-cor1-par-modification-draft.docx" TargetMode="External"/><Relationship Id="rId5" Type="http://schemas.openxmlformats.org/officeDocument/2006/relationships/hyperlink" Target="https://www.ieee802.org/1/files/public/docs2015/new-autoattach-romascanu-csd-0315-v01.pptx" TargetMode="External"/><Relationship Id="rId15" Type="http://schemas.openxmlformats.org/officeDocument/2006/relationships/hyperlink" Target="https://mentor.ieee.org/802.15/dcn/21/15-21-0260-02-006a-ieee-802-15-6a-csd-draft.docx" TargetMode="External"/><Relationship Id="rId10" Type="http://schemas.openxmlformats.org/officeDocument/2006/relationships/hyperlink" Target="https://mentor.ieee.org/802-ec/dcn/17/ec-17-0073-00-ACSD-802-15-13.docx" TargetMode="External"/><Relationship Id="rId19" Type="http://schemas.openxmlformats.org/officeDocument/2006/relationships/hyperlink" Target="https://mentor.ieee.org/802.15/dcn/21/15-21-0301-00-0015-sg15-draft-csd-for-ns-nb.docx" TargetMode="External"/><Relationship Id="rId4" Type="http://schemas.openxmlformats.org/officeDocument/2006/relationships/hyperlink" Target="https://www.ieee802.org/1/files/public/docs2021/cj-PAR-extension-0521-v01.pdf" TargetMode="External"/><Relationship Id="rId9" Type="http://schemas.openxmlformats.org/officeDocument/2006/relationships/hyperlink" Target="https://mentor.ieee.org/802.15/dcn/21/15-21-0267-01-0000-par-extension-request-for-p802-15-13.docx" TargetMode="External"/><Relationship Id="rId14" Type="http://schemas.openxmlformats.org/officeDocument/2006/relationships/hyperlink" Target="https://mentor.ieee.org/802.15/dcn/21/15-21-0259-03-006a-ieee-802-15-6a-par-draft.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5/dcn/21/15-21-0278-04-0014-sg14-draft-csd-for-ns-uwb.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1/11-21-0964-02-0PAR-par-review-sc-meeting-agenda-and-comment-slides-july-2021-electronic-plenary.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0/11-20-1725-00-0PAR-par-minutes-november-2020-session.docx"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ec/dcn/21/ec-21-0112-00-00EC-ieee-p802-3de-draft-csd-responses.pdf" TargetMode="External"/><Relationship Id="rId13" Type="http://schemas.openxmlformats.org/officeDocument/2006/relationships/hyperlink" Target="https://mentor.ieee.org/802.15/dcn/21/15-21-0047-05-nuwb-draft-csd-ng-uwb.docx" TargetMode="External"/><Relationship Id="rId18" Type="http://schemas.openxmlformats.org/officeDocument/2006/relationships/hyperlink" Target="https://mentor.ieee.org/802.15/dcn/21/15-21-0265-03-0015-sg15-ns-nb-par-working-draft.docx" TargetMode="External"/><Relationship Id="rId3" Type="http://schemas.openxmlformats.org/officeDocument/2006/relationships/hyperlink" Target="https://www.ieee802.org/1/files/public/docs2017/cw-draft-CSD-0517-v02.pdf" TargetMode="External"/><Relationship Id="rId7" Type="http://schemas.openxmlformats.org/officeDocument/2006/relationships/hyperlink" Target="https://mentor.ieee.org/802-ec/dcn/21/ec-21-0113-01-00EC-ieee-p802-3de-draft-par-responses.pdf" TargetMode="External"/><Relationship Id="rId12" Type="http://schemas.openxmlformats.org/officeDocument/2006/relationships/hyperlink" Target="https://mentor.ieee.org/802.15/dcn/21/15-21-0126-02-nuwb-p802-15-4ab-par-draft-from-myproject.pdf" TargetMode="External"/><Relationship Id="rId17" Type="http://schemas.openxmlformats.org/officeDocument/2006/relationships/hyperlink" Target="https://mentor.ieee.org/802.15/dcn/21/15-21-0278-04-0014-sg14-draft-csd-for-ns-uwb.docx" TargetMode="External"/><Relationship Id="rId2" Type="http://schemas.openxmlformats.org/officeDocument/2006/relationships/hyperlink" Target="https://www.ieee802.org/1/files/public/docs2021/cw-PAR-extension-0521-v01.pdf" TargetMode="External"/><Relationship Id="rId16"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 Id="rId6" Type="http://schemas.openxmlformats.org/officeDocument/2006/relationships/hyperlink" Target="https://mentor.ieee.org/802.1/dcn/21/1-21-0011-05-ICne-draft-nendica-icaid-renewal.docx" TargetMode="External"/><Relationship Id="rId11" Type="http://schemas.openxmlformats.org/officeDocument/2006/relationships/hyperlink" Target="https://mentor.ieee.org/802.15/dcn/21/15-21-0270-04-Cor2-tg4-2020-cor1-par-modification-draft.docx" TargetMode="External"/><Relationship Id="rId5" Type="http://schemas.openxmlformats.org/officeDocument/2006/relationships/hyperlink" Target="https://www.ieee802.org/1/files/public/docs2015/new-autoattach-romascanu-csd-0315-v01.pptx" TargetMode="External"/><Relationship Id="rId15" Type="http://schemas.openxmlformats.org/officeDocument/2006/relationships/hyperlink" Target="https://mentor.ieee.org/802.15/dcn/21/15-21-0260-02-006a-ieee-802-15-6a-csd-draft.docx" TargetMode="External"/><Relationship Id="rId10" Type="http://schemas.openxmlformats.org/officeDocument/2006/relationships/hyperlink" Target="https://mentor.ieee.org/802-ec/dcn/17/ec-17-0073-00-ACSD-802-15-13.docx" TargetMode="External"/><Relationship Id="rId19" Type="http://schemas.openxmlformats.org/officeDocument/2006/relationships/hyperlink" Target="https://mentor.ieee.org/802.15/dcn/21/15-21-0301-00-0015-sg15-draft-csd-for-ns-nb.docx" TargetMode="External"/><Relationship Id="rId4" Type="http://schemas.openxmlformats.org/officeDocument/2006/relationships/hyperlink" Target="https://www.ieee802.org/1/files/public/docs2021/cj-PAR-extension-0521-v01.pdf" TargetMode="External"/><Relationship Id="rId9" Type="http://schemas.openxmlformats.org/officeDocument/2006/relationships/hyperlink" Target="https://mentor.ieee.org/802.15/dcn/21/15-21-0267-01-0000-par-extension-request-for-p802-15-13.docx" TargetMode="External"/><Relationship Id="rId14" Type="http://schemas.openxmlformats.org/officeDocument/2006/relationships/hyperlink" Target="https://mentor.ieee.org/802.15/dcn/21/15-21-0259-03-006a-ieee-802-15-6a-par-draft.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1/11-21-0359-00-0PAR-par-minutes-march-2021-session.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ieee802.org/1/files/public/docs2017/cw-draft-CSD-0517-v02.pdf" TargetMode="External"/><Relationship Id="rId2" Type="http://schemas.openxmlformats.org/officeDocument/2006/relationships/hyperlink" Target="https://www.ieee802.org/1/files/public/docs2021/cw-PAR-extension-0521-v0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files/public/docs2015/new-autoattach-romascanu-csd-0315-v01.pptx" TargetMode="External"/><Relationship Id="rId2" Type="http://schemas.openxmlformats.org/officeDocument/2006/relationships/hyperlink" Target="https://www.ieee802.org/1/files/public/docs2021/cj-PAR-extension-0521-v0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PAR Review SC - Meeting Agenda and Comment slides - July 2021 - Electronic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2021-07-22</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026"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30C6A-E146-46BA-B2C7-4AA4441A3455}"/>
              </a:ext>
            </a:extLst>
          </p:cNvPr>
          <p:cNvSpPr>
            <a:spLocks noGrp="1"/>
          </p:cNvSpPr>
          <p:nvPr>
            <p:ph type="title"/>
          </p:nvPr>
        </p:nvSpPr>
        <p:spPr>
          <a:xfrm>
            <a:off x="914402" y="685803"/>
            <a:ext cx="10361084" cy="510949"/>
          </a:xfrm>
        </p:spPr>
        <p:txBody>
          <a:bodyPr/>
          <a:lstStyle/>
          <a:p>
            <a:r>
              <a:rPr lang="en-US" sz="2400" dirty="0"/>
              <a:t>3. 802.1 - Industry Connections: </a:t>
            </a:r>
            <a:r>
              <a:rPr lang="en-US" sz="2400" dirty="0" err="1"/>
              <a:t>Nendica</a:t>
            </a:r>
            <a:r>
              <a:rPr lang="en-US" sz="2400" dirty="0"/>
              <a:t> </a:t>
            </a:r>
            <a:r>
              <a:rPr lang="en-US" sz="2400" dirty="0">
                <a:hlinkClick r:id="rId2"/>
              </a:rPr>
              <a:t>ICAID</a:t>
            </a:r>
            <a:endParaRPr lang="en-US" sz="2400" dirty="0"/>
          </a:p>
        </p:txBody>
      </p:sp>
      <p:sp>
        <p:nvSpPr>
          <p:cNvPr id="3" name="Content Placeholder 2">
            <a:extLst>
              <a:ext uri="{FF2B5EF4-FFF2-40B4-BE49-F238E27FC236}">
                <a16:creationId xmlns:a16="http://schemas.microsoft.com/office/drawing/2014/main" id="{CC266240-468D-42E8-9B82-17209D2F7C54}"/>
              </a:ext>
            </a:extLst>
          </p:cNvPr>
          <p:cNvSpPr>
            <a:spLocks noGrp="1"/>
          </p:cNvSpPr>
          <p:nvPr>
            <p:ph idx="1"/>
          </p:nvPr>
        </p:nvSpPr>
        <p:spPr/>
        <p:txBody>
          <a:bodyPr/>
          <a:lstStyle/>
          <a:p>
            <a:r>
              <a:rPr lang="en-US" sz="2000" dirty="0"/>
              <a:t>1. The TBD should be filled in before progressing:</a:t>
            </a:r>
          </a:p>
          <a:p>
            <a:pPr lvl="1"/>
            <a:r>
              <a:rPr lang="en-US" dirty="0"/>
              <a:t>“the [month TBD] 2021 publication by IEEE of “</a:t>
            </a:r>
            <a:r>
              <a:rPr lang="en-US" u="sng" dirty="0">
                <a:hlinkClick r:id="rId3"/>
              </a:rPr>
              <a:t>Intelligent Lossless Data Center Networks</a:t>
            </a:r>
            <a:r>
              <a:rPr lang="en-US" dirty="0"/>
              <a:t>.[link update TDB]””</a:t>
            </a:r>
          </a:p>
          <a:p>
            <a:endParaRPr lang="en-US" sz="2000" dirty="0"/>
          </a:p>
        </p:txBody>
      </p:sp>
      <p:sp>
        <p:nvSpPr>
          <p:cNvPr id="4" name="Date Placeholder 3">
            <a:extLst>
              <a:ext uri="{FF2B5EF4-FFF2-40B4-BE49-F238E27FC236}">
                <a16:creationId xmlns:a16="http://schemas.microsoft.com/office/drawing/2014/main" id="{C5E532D6-79CE-4CEA-B839-5C9AFDD0BCF7}"/>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3C332EA3-1C61-457D-A817-F5041FD5C74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2E59AA2-7CF6-4511-9A29-CBEB61D0034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10844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BC94F-FE67-419D-A1EC-47BC0402F58C}"/>
              </a:ext>
            </a:extLst>
          </p:cNvPr>
          <p:cNvSpPr>
            <a:spLocks noGrp="1"/>
          </p:cNvSpPr>
          <p:nvPr>
            <p:ph type="title"/>
          </p:nvPr>
        </p:nvSpPr>
        <p:spPr/>
        <p:txBody>
          <a:bodyPr/>
          <a:lstStyle/>
          <a:p>
            <a:r>
              <a:rPr lang="en-US" sz="2400" dirty="0"/>
              <a:t>4. 802.3de - Amendment: Enhancements to the MAC Merge function and the Time Synchronization Service Interface (TSSI) to include Point-to-Point 10 Mb/s Single Pair Ethernet,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0E4AF808-9D1D-4A42-9E03-66829C5B8401}"/>
              </a:ext>
            </a:extLst>
          </p:cNvPr>
          <p:cNvSpPr>
            <a:spLocks noGrp="1"/>
          </p:cNvSpPr>
          <p:nvPr>
            <p:ph idx="1"/>
          </p:nvPr>
        </p:nvSpPr>
        <p:spPr>
          <a:xfrm>
            <a:off x="914402" y="1981201"/>
            <a:ext cx="10361084" cy="4328119"/>
          </a:xfrm>
        </p:spPr>
        <p:txBody>
          <a:bodyPr/>
          <a:lstStyle/>
          <a:p>
            <a:r>
              <a:rPr lang="en-US" sz="2000" dirty="0"/>
              <a:t>Please add in 8.1 an explanation to “MAC Merge function”.</a:t>
            </a:r>
            <a:br>
              <a:rPr lang="en-US" sz="2000" dirty="0"/>
            </a:br>
            <a:r>
              <a:rPr lang="en-US" sz="2000" dirty="0"/>
              <a:t>We understand it is a normative name of a function.</a:t>
            </a:r>
          </a:p>
          <a:p>
            <a:r>
              <a:rPr lang="en-US" sz="2000" b="0" dirty="0"/>
              <a:t>“(Sec 2.1) While ‘MAC’ (Medium Access Control) is an acronym, the term 'MAC Merge' in the title is the proper name of a function within IEEE Std 802.3 and the term used in the title of the candidate clause for amendment, Clause 99, "MAC Merge sublayer.""  Using it as a proper name, not expanded, improves clarity and the ability of the reader of the PAR to find the appropriate clause in IEEE 802.3 which is being modified, as named above. The proposed project would consider amendments to Clause 99 specification for this function in IEEE Std 802.3 to support 10 Mb/s single-pair Ethernet point-to-point </a:t>
            </a:r>
            <a:r>
              <a:rPr lang="en-US" sz="2000" b="0" dirty="0" err="1"/>
              <a:t>PHYs.</a:t>
            </a:r>
            <a:r>
              <a:rPr lang="en-US" sz="2000" b="0" dirty="0"/>
              <a:t>”</a:t>
            </a:r>
          </a:p>
          <a:p>
            <a:endParaRPr lang="en-US" sz="2000" dirty="0"/>
          </a:p>
          <a:p>
            <a:endParaRPr lang="en-US" sz="2000" dirty="0"/>
          </a:p>
        </p:txBody>
      </p:sp>
      <p:sp>
        <p:nvSpPr>
          <p:cNvPr id="4" name="Date Placeholder 3">
            <a:extLst>
              <a:ext uri="{FF2B5EF4-FFF2-40B4-BE49-F238E27FC236}">
                <a16:creationId xmlns:a16="http://schemas.microsoft.com/office/drawing/2014/main" id="{1A1D538D-EE00-4DC7-904F-BDEB9BEB8CB1}"/>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DD941F46-047C-4850-8F3A-DC67125023F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FE7731-2FA2-414C-B079-D09480100E7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813832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CF785-05CC-4DC8-A63B-A26213514562}"/>
              </a:ext>
            </a:extLst>
          </p:cNvPr>
          <p:cNvSpPr>
            <a:spLocks noGrp="1"/>
          </p:cNvSpPr>
          <p:nvPr>
            <p:ph type="title"/>
          </p:nvPr>
        </p:nvSpPr>
        <p:spPr>
          <a:xfrm>
            <a:off x="914402" y="685803"/>
            <a:ext cx="10361084" cy="510949"/>
          </a:xfrm>
        </p:spPr>
        <p:txBody>
          <a:bodyPr/>
          <a:lstStyle/>
          <a:p>
            <a:r>
              <a:rPr lang="en-US" sz="2400" dirty="0"/>
              <a:t>4. 802.3de - Amendment: - Continued – </a:t>
            </a:r>
            <a:r>
              <a:rPr lang="en-US" sz="2400" dirty="0">
                <a:hlinkClick r:id="rId2"/>
              </a:rPr>
              <a:t>CSD</a:t>
            </a:r>
            <a:r>
              <a:rPr lang="en-US" sz="2400" dirty="0"/>
              <a:t> Comments</a:t>
            </a:r>
          </a:p>
        </p:txBody>
      </p:sp>
      <p:sp>
        <p:nvSpPr>
          <p:cNvPr id="3" name="Content Placeholder 2">
            <a:extLst>
              <a:ext uri="{FF2B5EF4-FFF2-40B4-BE49-F238E27FC236}">
                <a16:creationId xmlns:a16="http://schemas.microsoft.com/office/drawing/2014/main" id="{901BB374-1C50-4132-B6D5-7137D4DEC816}"/>
              </a:ext>
            </a:extLst>
          </p:cNvPr>
          <p:cNvSpPr>
            <a:spLocks noGrp="1"/>
          </p:cNvSpPr>
          <p:nvPr>
            <p:ph idx="1"/>
          </p:nvPr>
        </p:nvSpPr>
        <p:spPr/>
        <p:txBody>
          <a:bodyPr/>
          <a:lstStyle/>
          <a:p>
            <a:r>
              <a:rPr lang="en-US" sz="2000" dirty="0"/>
              <a:t>CSD – Technical Feasibility (page 7).</a:t>
            </a:r>
          </a:p>
          <a:p>
            <a:r>
              <a:rPr lang="en-US" sz="2000" dirty="0"/>
              <a:t>		Change “MACMERGE” to “MAC Merge”</a:t>
            </a:r>
          </a:p>
        </p:txBody>
      </p:sp>
      <p:sp>
        <p:nvSpPr>
          <p:cNvPr id="4" name="Date Placeholder 3">
            <a:extLst>
              <a:ext uri="{FF2B5EF4-FFF2-40B4-BE49-F238E27FC236}">
                <a16:creationId xmlns:a16="http://schemas.microsoft.com/office/drawing/2014/main" id="{E74D015F-5C8B-4DC5-BF1E-2F23F59A45D9}"/>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1244C437-EC8A-4ED8-8FA4-E31BDE2B644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60AC2C2-90AC-4F9E-BDE1-8B6979562D8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817966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561B6-0BFC-4BD3-BDE2-CA7615F615AF}"/>
              </a:ext>
            </a:extLst>
          </p:cNvPr>
          <p:cNvSpPr>
            <a:spLocks noGrp="1"/>
          </p:cNvSpPr>
          <p:nvPr>
            <p:ph type="title"/>
          </p:nvPr>
        </p:nvSpPr>
        <p:spPr/>
        <p:txBody>
          <a:bodyPr/>
          <a:lstStyle/>
          <a:p>
            <a:r>
              <a:rPr lang="en-US" sz="2000" dirty="0"/>
              <a:t>5. 802.15.13 Standard: Multi-Gigabit per Second Optical Wireless Communications (OWC), with Ranges up to 200 meters, for both stationary and mobile devices, </a:t>
            </a:r>
            <a:r>
              <a:rPr lang="en-US" sz="2000" dirty="0">
                <a:hlinkClick r:id="rId2"/>
              </a:rPr>
              <a:t>PAR Extension</a:t>
            </a:r>
            <a:r>
              <a:rPr lang="en-US" sz="2000" dirty="0"/>
              <a:t> and </a:t>
            </a:r>
            <a:r>
              <a:rPr lang="en-US" sz="2000" dirty="0">
                <a:hlinkClick r:id="rId3"/>
              </a:rPr>
              <a:t>CSD</a:t>
            </a:r>
            <a:r>
              <a:rPr lang="en-US" sz="2000" dirty="0"/>
              <a:t> </a:t>
            </a:r>
          </a:p>
        </p:txBody>
      </p:sp>
      <p:sp>
        <p:nvSpPr>
          <p:cNvPr id="3" name="Content Placeholder 2">
            <a:extLst>
              <a:ext uri="{FF2B5EF4-FFF2-40B4-BE49-F238E27FC236}">
                <a16:creationId xmlns:a16="http://schemas.microsoft.com/office/drawing/2014/main" id="{4D8DD280-6765-41BA-ADBA-3490362A7FD8}"/>
              </a:ext>
            </a:extLst>
          </p:cNvPr>
          <p:cNvSpPr>
            <a:spLocks noGrp="1"/>
          </p:cNvSpPr>
          <p:nvPr>
            <p:ph idx="1"/>
          </p:nvPr>
        </p:nvSpPr>
        <p:spPr/>
        <p:txBody>
          <a:bodyPr/>
          <a:lstStyle/>
          <a:p>
            <a:r>
              <a:rPr lang="en-US" sz="2000" dirty="0"/>
              <a:t>2. Missing Space – Change “</a:t>
            </a:r>
            <a:r>
              <a:rPr lang="en-US" sz="2000" dirty="0" err="1"/>
              <a:t>completeIEEE</a:t>
            </a:r>
            <a:r>
              <a:rPr lang="en-US" sz="2000" dirty="0"/>
              <a:t>-SA  to “complete IEEE-SA “</a:t>
            </a:r>
          </a:p>
          <a:p>
            <a:endParaRPr lang="en-US" sz="2000" dirty="0"/>
          </a:p>
          <a:p>
            <a:r>
              <a:rPr lang="en-US" sz="2000" dirty="0"/>
              <a:t>General: While an extension request does not open the PAR to be modified, the PAR extension form does normally include the PAR being extended.</a:t>
            </a:r>
          </a:p>
          <a:p>
            <a:pPr lvl="1"/>
            <a:r>
              <a:rPr lang="en-US" dirty="0"/>
              <a:t>Please use the IEEE-SA form for the PAR Extension. – </a:t>
            </a:r>
          </a:p>
          <a:p>
            <a:pPr lvl="1"/>
            <a:endParaRPr lang="en-US" dirty="0"/>
          </a:p>
          <a:p>
            <a:r>
              <a:rPr lang="en-US" sz="2000" dirty="0"/>
              <a:t>CSD: CSD Title does not match the PAR Extension request.  802.15.13 vs 802.15.11?</a:t>
            </a:r>
          </a:p>
          <a:p>
            <a:pPr lvl="1"/>
            <a:r>
              <a:rPr lang="en-US" dirty="0"/>
              <a:t>The CSD should be updated to have the correct number and full title.</a:t>
            </a:r>
          </a:p>
          <a:p>
            <a:pPr lvl="2"/>
            <a:r>
              <a:rPr lang="en-US" sz="2000" dirty="0"/>
              <a:t>“with Ranges up to 200 meters, for both stationary and mobile devices”</a:t>
            </a:r>
          </a:p>
        </p:txBody>
      </p:sp>
      <p:sp>
        <p:nvSpPr>
          <p:cNvPr id="4" name="Date Placeholder 3">
            <a:extLst>
              <a:ext uri="{FF2B5EF4-FFF2-40B4-BE49-F238E27FC236}">
                <a16:creationId xmlns:a16="http://schemas.microsoft.com/office/drawing/2014/main" id="{D4A4F3D6-3066-4458-BA23-6BB5C7E7A69C}"/>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1B49205D-2653-4AAB-A40F-9FB189344D2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68CD923-AB76-4D63-924E-436BFF0D40B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367237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6EA17-23BC-4209-8098-ADFBD6A0486D}"/>
              </a:ext>
            </a:extLst>
          </p:cNvPr>
          <p:cNvSpPr>
            <a:spLocks noGrp="1"/>
          </p:cNvSpPr>
          <p:nvPr>
            <p:ph type="title"/>
          </p:nvPr>
        </p:nvSpPr>
        <p:spPr/>
        <p:txBody>
          <a:bodyPr/>
          <a:lstStyle/>
          <a:p>
            <a:r>
              <a:rPr lang="en-US" sz="2400" dirty="0"/>
              <a:t>6. 802.15.4-2020/Cor1 Corrigendum 1:Correction of errors preventing backward compatibility, </a:t>
            </a:r>
            <a:r>
              <a:rPr lang="en-US" sz="2400" dirty="0">
                <a:hlinkClick r:id="rId2"/>
              </a:rPr>
              <a:t>PAR Modification</a:t>
            </a:r>
            <a:endParaRPr lang="en-US" sz="2400" dirty="0"/>
          </a:p>
        </p:txBody>
      </p:sp>
      <p:sp>
        <p:nvSpPr>
          <p:cNvPr id="3" name="Content Placeholder 2">
            <a:extLst>
              <a:ext uri="{FF2B5EF4-FFF2-40B4-BE49-F238E27FC236}">
                <a16:creationId xmlns:a16="http://schemas.microsoft.com/office/drawing/2014/main" id="{4CB4A6E2-42FE-4050-A06D-16AFEDECECFE}"/>
              </a:ext>
            </a:extLst>
          </p:cNvPr>
          <p:cNvSpPr>
            <a:spLocks noGrp="1"/>
          </p:cNvSpPr>
          <p:nvPr>
            <p:ph idx="1"/>
          </p:nvPr>
        </p:nvSpPr>
        <p:spPr/>
        <p:txBody>
          <a:bodyPr/>
          <a:lstStyle/>
          <a:p>
            <a:r>
              <a:rPr lang="en-US" dirty="0"/>
              <a:t>Please confirm that the proper PAR form is used.</a:t>
            </a:r>
            <a:br>
              <a:rPr lang="en-US" dirty="0"/>
            </a:br>
            <a:r>
              <a:rPr lang="en-US" dirty="0"/>
              <a:t>We see that the header for the submitted document says Cor2, and the Change bars in 8.1 talks about the error of getting Cor2 approved, but really this is Cor1, but this document is not a PAR modification request, even though the link was presented as a PAR Modification.</a:t>
            </a:r>
          </a:p>
          <a:p>
            <a:r>
              <a:rPr lang="en-US" dirty="0"/>
              <a:t>If the intent is to be a PAR Modification, please use the proper PAR Modification Form, if this is a new Corrigendum, please use the correct Corrigendum form.</a:t>
            </a:r>
          </a:p>
        </p:txBody>
      </p:sp>
      <p:sp>
        <p:nvSpPr>
          <p:cNvPr id="4" name="Date Placeholder 3">
            <a:extLst>
              <a:ext uri="{FF2B5EF4-FFF2-40B4-BE49-F238E27FC236}">
                <a16:creationId xmlns:a16="http://schemas.microsoft.com/office/drawing/2014/main" id="{7A972072-5718-4594-A02E-36B0BF76C1A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78F48DE2-2E33-4392-9C52-EAFD9724EC8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C443B86-F338-495D-A0A5-F2E5D84D6F1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74339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83F24-CCF1-44C1-8282-53B712F8350D}"/>
              </a:ext>
            </a:extLst>
          </p:cNvPr>
          <p:cNvSpPr>
            <a:spLocks noGrp="1"/>
          </p:cNvSpPr>
          <p:nvPr>
            <p:ph type="title"/>
          </p:nvPr>
        </p:nvSpPr>
        <p:spPr/>
        <p:txBody>
          <a:bodyPr/>
          <a:lstStyle/>
          <a:p>
            <a:r>
              <a:rPr lang="en-US" sz="2000" dirty="0"/>
              <a:t>7. 802.15.4ab Amendment: Enhanced Ultra Wide-Band (UWB) Physical Layers (PHYs) and Associated MAC Enhancements,</a:t>
            </a:r>
            <a:r>
              <a:rPr lang="en-US" sz="2000" dirty="0">
                <a:hlinkClick r:id="rId2"/>
              </a:rPr>
              <a:t> PAR</a:t>
            </a:r>
            <a:r>
              <a:rPr lang="en-US" sz="2000" dirty="0"/>
              <a:t> and </a:t>
            </a:r>
            <a:r>
              <a:rPr lang="en-US" sz="2000" dirty="0">
                <a:hlinkClick r:id="rId3"/>
              </a:rPr>
              <a:t>CSD</a:t>
            </a:r>
            <a:r>
              <a:rPr lang="en-US" sz="2000" dirty="0"/>
              <a:t> </a:t>
            </a:r>
          </a:p>
        </p:txBody>
      </p:sp>
      <p:sp>
        <p:nvSpPr>
          <p:cNvPr id="3" name="Content Placeholder 2">
            <a:extLst>
              <a:ext uri="{FF2B5EF4-FFF2-40B4-BE49-F238E27FC236}">
                <a16:creationId xmlns:a16="http://schemas.microsoft.com/office/drawing/2014/main" id="{CE3C529B-C206-422E-98EC-FE04A94E773C}"/>
              </a:ext>
            </a:extLst>
          </p:cNvPr>
          <p:cNvSpPr>
            <a:spLocks noGrp="1"/>
          </p:cNvSpPr>
          <p:nvPr>
            <p:ph idx="1"/>
          </p:nvPr>
        </p:nvSpPr>
        <p:spPr>
          <a:xfrm>
            <a:off x="914402" y="1751017"/>
            <a:ext cx="10361084" cy="4343398"/>
          </a:xfrm>
        </p:spPr>
        <p:txBody>
          <a:bodyPr/>
          <a:lstStyle/>
          <a:p>
            <a:r>
              <a:rPr lang="en-US" sz="2000" dirty="0"/>
              <a:t>2.1 Spell out MAC.</a:t>
            </a:r>
          </a:p>
          <a:p>
            <a:endParaRPr lang="en-US" sz="2000" dirty="0"/>
          </a:p>
          <a:p>
            <a:r>
              <a:rPr lang="en-US" sz="2000" dirty="0"/>
              <a:t>5.2.b In general change the scope statement to be less ambiguous.</a:t>
            </a:r>
          </a:p>
          <a:p>
            <a:pPr lvl="1"/>
            <a:r>
              <a:rPr lang="en-US" dirty="0"/>
              <a:t>“interference mitigation techniques to support higher density and higher traffic use cases; “   higher relative to what?  </a:t>
            </a:r>
          </a:p>
          <a:p>
            <a:pPr lvl="2"/>
            <a:r>
              <a:rPr lang="en-US" sz="2000" dirty="0"/>
              <a:t>-Please reword to remove the ambiguity.</a:t>
            </a:r>
          </a:p>
          <a:p>
            <a:pPr lvl="1"/>
            <a:r>
              <a:rPr lang="en-US" dirty="0"/>
              <a:t>“support improved link budget and/or reduced air-time;” relative to what?  </a:t>
            </a:r>
          </a:p>
          <a:p>
            <a:pPr lvl="2"/>
            <a:r>
              <a:rPr lang="en-US" sz="2000" dirty="0"/>
              <a:t>-Please reword to remove the ambiguity.</a:t>
            </a:r>
          </a:p>
          <a:p>
            <a:pPr lvl="2"/>
            <a:endParaRPr lang="en-US" sz="2000" dirty="0"/>
          </a:p>
          <a:p>
            <a:r>
              <a:rPr lang="en-US" sz="2000" dirty="0"/>
              <a:t>8.1 – at the very least a section number indicating what this text is “clarifying”  </a:t>
            </a:r>
          </a:p>
          <a:p>
            <a:pPr lvl="1"/>
            <a:r>
              <a:rPr lang="en-US" dirty="0"/>
              <a:t>Suggest moving the text to 5.5. It is more “need” information.</a:t>
            </a:r>
          </a:p>
        </p:txBody>
      </p:sp>
      <p:sp>
        <p:nvSpPr>
          <p:cNvPr id="4" name="Date Placeholder 3">
            <a:extLst>
              <a:ext uri="{FF2B5EF4-FFF2-40B4-BE49-F238E27FC236}">
                <a16:creationId xmlns:a16="http://schemas.microsoft.com/office/drawing/2014/main" id="{0D163DF3-B1A6-4D73-937F-4F0F74C4113A}"/>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E916BE60-36E4-486B-9A82-96291EBB3FB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7A068FC-4B03-41A1-8EA1-547E9BE381C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57934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D4BBE-FE6B-4093-A870-FBA8AB4E3D87}"/>
              </a:ext>
            </a:extLst>
          </p:cNvPr>
          <p:cNvSpPr>
            <a:spLocks noGrp="1"/>
          </p:cNvSpPr>
          <p:nvPr>
            <p:ph type="title"/>
          </p:nvPr>
        </p:nvSpPr>
        <p:spPr>
          <a:xfrm>
            <a:off x="914402" y="685803"/>
            <a:ext cx="10361084" cy="654965"/>
          </a:xfrm>
        </p:spPr>
        <p:txBody>
          <a:bodyPr/>
          <a:lstStyle/>
          <a:p>
            <a:r>
              <a:rPr lang="en-US" sz="2400" dirty="0"/>
              <a:t>7. 802.15.4ab Amendment: Continued  </a:t>
            </a:r>
            <a:r>
              <a:rPr lang="en-US" sz="2400" dirty="0">
                <a:hlinkClick r:id="rId2"/>
              </a:rPr>
              <a:t>CSD</a:t>
            </a:r>
            <a:r>
              <a:rPr lang="en-US" sz="2400" dirty="0"/>
              <a:t> comments</a:t>
            </a:r>
          </a:p>
        </p:txBody>
      </p:sp>
      <p:sp>
        <p:nvSpPr>
          <p:cNvPr id="3" name="Content Placeholder 2">
            <a:extLst>
              <a:ext uri="{FF2B5EF4-FFF2-40B4-BE49-F238E27FC236}">
                <a16:creationId xmlns:a16="http://schemas.microsoft.com/office/drawing/2014/main" id="{FE43BD26-0E20-482B-90E5-AFBB361354C2}"/>
              </a:ext>
            </a:extLst>
          </p:cNvPr>
          <p:cNvSpPr>
            <a:spLocks noGrp="1"/>
          </p:cNvSpPr>
          <p:nvPr>
            <p:ph idx="1"/>
          </p:nvPr>
        </p:nvSpPr>
        <p:spPr>
          <a:xfrm>
            <a:off x="914402" y="1628801"/>
            <a:ext cx="10361084" cy="4465614"/>
          </a:xfrm>
        </p:spPr>
        <p:txBody>
          <a:bodyPr/>
          <a:lstStyle/>
          <a:p>
            <a:r>
              <a:rPr lang="en-US" sz="2000" dirty="0"/>
              <a:t>Title does not match the PAR</a:t>
            </a:r>
          </a:p>
          <a:p>
            <a:endParaRPr lang="en-US" sz="2000" dirty="0"/>
          </a:p>
          <a:p>
            <a:r>
              <a:rPr lang="en-US" sz="2000" dirty="0"/>
              <a:t>Broad Market Potential – </a:t>
            </a:r>
          </a:p>
          <a:p>
            <a:pPr lvl="1"/>
            <a:r>
              <a:rPr lang="en-US" dirty="0"/>
              <a:t>f) This does not seem to be the proper title of an 802.15 standard.  “802.15.4 (4z) UWB “</a:t>
            </a:r>
          </a:p>
          <a:p>
            <a:pPr lvl="1"/>
            <a:r>
              <a:rPr lang="en-US" dirty="0"/>
              <a:t>g) “UWB based on 802.15.4z “ as 802.15.4z is an amendment, on the 802.15 website, we found it in multiple places.  It also seems to be “ranging techniques”.  This is confusing as to what this is trying to show in this section.</a:t>
            </a:r>
          </a:p>
          <a:p>
            <a:pPr lvl="1"/>
            <a:r>
              <a:rPr lang="en-US" dirty="0"/>
              <a:t>The Broad Market Potential statement needs to be cleaned up to address the confusion of if the potential being described is for the new project, or the “4z” project.</a:t>
            </a:r>
          </a:p>
        </p:txBody>
      </p:sp>
      <p:sp>
        <p:nvSpPr>
          <p:cNvPr id="4" name="Date Placeholder 3">
            <a:extLst>
              <a:ext uri="{FF2B5EF4-FFF2-40B4-BE49-F238E27FC236}">
                <a16:creationId xmlns:a16="http://schemas.microsoft.com/office/drawing/2014/main" id="{7D22321C-CADD-4EDE-90B2-1B1EB3804923}"/>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604431E8-E464-4D28-B690-20314099776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517FAC7-37DE-4EF6-A790-A114C7BDDC6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20429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B6718-B5A7-4AC7-8130-09089EF39E26}"/>
              </a:ext>
            </a:extLst>
          </p:cNvPr>
          <p:cNvSpPr>
            <a:spLocks noGrp="1"/>
          </p:cNvSpPr>
          <p:nvPr>
            <p:ph type="title"/>
          </p:nvPr>
        </p:nvSpPr>
        <p:spPr>
          <a:xfrm>
            <a:off x="914402" y="685803"/>
            <a:ext cx="10361084" cy="582957"/>
          </a:xfrm>
        </p:spPr>
        <p:txBody>
          <a:bodyPr/>
          <a:lstStyle/>
          <a:p>
            <a:r>
              <a:rPr lang="en-US" sz="2400" dirty="0"/>
              <a:t>7. 802.15.4ab Amendment: Continued  </a:t>
            </a:r>
            <a:r>
              <a:rPr lang="en-US" sz="2400" dirty="0">
                <a:hlinkClick r:id="rId2"/>
              </a:rPr>
              <a:t>CSD</a:t>
            </a:r>
            <a:r>
              <a:rPr lang="en-US" sz="2400" dirty="0"/>
              <a:t> comments</a:t>
            </a:r>
          </a:p>
        </p:txBody>
      </p:sp>
      <p:sp>
        <p:nvSpPr>
          <p:cNvPr id="3" name="Content Placeholder 2">
            <a:extLst>
              <a:ext uri="{FF2B5EF4-FFF2-40B4-BE49-F238E27FC236}">
                <a16:creationId xmlns:a16="http://schemas.microsoft.com/office/drawing/2014/main" id="{F2B7A30D-AE1E-43D1-B51C-404F6C42D318}"/>
              </a:ext>
            </a:extLst>
          </p:cNvPr>
          <p:cNvSpPr>
            <a:spLocks noGrp="1"/>
          </p:cNvSpPr>
          <p:nvPr>
            <p:ph idx="1"/>
          </p:nvPr>
        </p:nvSpPr>
        <p:spPr>
          <a:xfrm>
            <a:off x="914402" y="1347341"/>
            <a:ext cx="10361084" cy="4747073"/>
          </a:xfrm>
        </p:spPr>
        <p:txBody>
          <a:bodyPr/>
          <a:lstStyle/>
          <a:p>
            <a:r>
              <a:rPr lang="en-US" sz="2000" dirty="0"/>
              <a:t>CSD – </a:t>
            </a:r>
          </a:p>
          <a:p>
            <a:r>
              <a:rPr lang="en-US" sz="2000" dirty="0"/>
              <a:t>Distinct identity </a:t>
            </a:r>
          </a:p>
          <a:p>
            <a:pPr lvl="1"/>
            <a:r>
              <a:rPr lang="en-US" dirty="0"/>
              <a:t>spell out acronym “</a:t>
            </a:r>
            <a:r>
              <a:rPr lang="en-GB" dirty="0"/>
              <a:t>IR-UWB “</a:t>
            </a:r>
          </a:p>
          <a:p>
            <a:pPr lvl="1"/>
            <a:r>
              <a:rPr lang="en-GB" dirty="0"/>
              <a:t>Is this supposed to be “EIR-UWB” ?</a:t>
            </a:r>
          </a:p>
          <a:p>
            <a:r>
              <a:rPr lang="en-GB" sz="2000" b="1" dirty="0"/>
              <a:t>Technical feasibility:</a:t>
            </a:r>
          </a:p>
          <a:p>
            <a:pPr lvl="1"/>
            <a:r>
              <a:rPr lang="en-GB" dirty="0"/>
              <a:t>“802.15.4 UWB” is this different from the other standards referenced?</a:t>
            </a:r>
          </a:p>
          <a:p>
            <a:pPr lvl="1"/>
            <a:endParaRPr lang="en-GB" dirty="0"/>
          </a:p>
          <a:p>
            <a:r>
              <a:rPr lang="en-GB" sz="2000" b="1" dirty="0"/>
              <a:t>The CSD is inconsistent with references to the 802.15 terminology in general.</a:t>
            </a:r>
          </a:p>
          <a:p>
            <a:pPr lvl="1"/>
            <a:r>
              <a:rPr lang="en-GB" dirty="0"/>
              <a:t>Please recraft with consistent usage of what technology and standards are being referenced.</a:t>
            </a:r>
            <a:endParaRPr lang="en-GB" b="1" dirty="0"/>
          </a:p>
          <a:p>
            <a:pPr lvl="1"/>
            <a:endParaRPr lang="en-GB" dirty="0"/>
          </a:p>
        </p:txBody>
      </p:sp>
      <p:sp>
        <p:nvSpPr>
          <p:cNvPr id="4" name="Date Placeholder 3">
            <a:extLst>
              <a:ext uri="{FF2B5EF4-FFF2-40B4-BE49-F238E27FC236}">
                <a16:creationId xmlns:a16="http://schemas.microsoft.com/office/drawing/2014/main" id="{6824D61F-3F50-4145-88C6-79AC3E50B93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184BCB5B-CBB6-42AB-9CF5-B06579DA39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BE2C532-1C4B-4361-B103-42515A14004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700376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2400" dirty="0"/>
              <a:t>8. 802.15.6a Amendment: Dependable Human and Vehicle Body Area Networks, </a:t>
            </a:r>
            <a:r>
              <a:rPr lang="en-US" sz="2400" dirty="0">
                <a:hlinkClick r:id="rId2"/>
              </a:rPr>
              <a:t>PAR</a:t>
            </a:r>
            <a:r>
              <a:rPr lang="en-US" sz="2400" dirty="0"/>
              <a:t> and </a:t>
            </a:r>
            <a:r>
              <a:rPr lang="en-US" sz="2400" dirty="0">
                <a:hlinkClick r:id="rId3"/>
              </a:rPr>
              <a:t>CSD</a:t>
            </a:r>
            <a:r>
              <a:rPr lang="en-US" sz="24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914402" y="1628800"/>
            <a:ext cx="10361084" cy="4846616"/>
          </a:xfrm>
        </p:spPr>
        <p:txBody>
          <a:bodyPr/>
          <a:lstStyle/>
          <a:p>
            <a:r>
              <a:rPr lang="en-US" dirty="0"/>
              <a:t>5.2.b – expand acronym: “intra-BAN “</a:t>
            </a:r>
          </a:p>
          <a:p>
            <a:r>
              <a:rPr lang="en-US" dirty="0"/>
              <a:t>As 802.15.6 is already defined as a Body Area Network, why does the standard need a Vehicle Body Area enhancement?  What is a Vehicle Body Area? Is it in the vehicle, or outside the vehicle?  Is this going to lead to a Home Body Area network amendment? </a:t>
            </a:r>
          </a:p>
          <a:p>
            <a:pPr lvl="1"/>
            <a:r>
              <a:rPr lang="en-US" dirty="0"/>
              <a:t>Is this only inside the vehicle or is it similar the 802.15.16 Body Area Network that is on the skin or outside the body?</a:t>
            </a:r>
          </a:p>
          <a:p>
            <a:r>
              <a:rPr lang="en-US" dirty="0"/>
              <a:t>8.1 - What sections are the first two sentences referencing? </a:t>
            </a:r>
          </a:p>
          <a:p>
            <a:pPr lvl="1"/>
            <a:r>
              <a:rPr lang="en-US" dirty="0"/>
              <a:t>Include section number.</a:t>
            </a:r>
          </a:p>
          <a:p>
            <a:r>
              <a:rPr lang="en-US" dirty="0"/>
              <a:t>8.1 – 5.4 Purpose – Phrases seem left over from crafting 5.4 and are not complete thoughts but fragments.  </a:t>
            </a:r>
          </a:p>
          <a:p>
            <a:pPr lvl="1"/>
            <a:r>
              <a:rPr lang="en-US" dirty="0"/>
              <a:t>Suggest removal.</a:t>
            </a:r>
          </a:p>
          <a:p>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FF02A066-9996-4FF1-8D0B-23951476C3C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61405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7A8F-721B-4A82-B0D8-4F176FC464FC}"/>
              </a:ext>
            </a:extLst>
          </p:cNvPr>
          <p:cNvSpPr>
            <a:spLocks noGrp="1"/>
          </p:cNvSpPr>
          <p:nvPr>
            <p:ph type="title"/>
          </p:nvPr>
        </p:nvSpPr>
        <p:spPr>
          <a:xfrm>
            <a:off x="914402" y="685804"/>
            <a:ext cx="10361084" cy="914396"/>
          </a:xfrm>
        </p:spPr>
        <p:txBody>
          <a:bodyPr/>
          <a:lstStyle/>
          <a:p>
            <a:r>
              <a:rPr lang="en-US" sz="2400" dirty="0"/>
              <a:t>8. 802.15.6a Amendment: Dependable Human and Vehicle Body Area Networks, </a:t>
            </a:r>
            <a:r>
              <a:rPr lang="en-US" sz="2400" dirty="0">
                <a:hlinkClick r:id="rId2"/>
              </a:rPr>
              <a:t>CSD</a:t>
            </a:r>
            <a:r>
              <a:rPr lang="en-US" sz="2400" dirty="0"/>
              <a:t> - Comments</a:t>
            </a:r>
          </a:p>
        </p:txBody>
      </p:sp>
      <p:sp>
        <p:nvSpPr>
          <p:cNvPr id="3" name="Content Placeholder 2">
            <a:extLst>
              <a:ext uri="{FF2B5EF4-FFF2-40B4-BE49-F238E27FC236}">
                <a16:creationId xmlns:a16="http://schemas.microsoft.com/office/drawing/2014/main" id="{E992BCB5-1414-4482-A5F8-C3264BFA08E7}"/>
              </a:ext>
            </a:extLst>
          </p:cNvPr>
          <p:cNvSpPr>
            <a:spLocks noGrp="1"/>
          </p:cNvSpPr>
          <p:nvPr>
            <p:ph idx="1"/>
          </p:nvPr>
        </p:nvSpPr>
        <p:spPr>
          <a:xfrm>
            <a:off x="914402" y="1600200"/>
            <a:ext cx="10361084" cy="4781127"/>
          </a:xfrm>
        </p:spPr>
        <p:txBody>
          <a:bodyPr/>
          <a:lstStyle/>
          <a:p>
            <a:r>
              <a:rPr lang="en-US" sz="1800" dirty="0"/>
              <a:t>CSD: </a:t>
            </a:r>
          </a:p>
          <a:p>
            <a:r>
              <a:rPr lang="en-US" sz="1800" dirty="0"/>
              <a:t>1. Title page one of the CSD the Description and Abstract indicates that this document is the PAR.</a:t>
            </a:r>
          </a:p>
          <a:p>
            <a:r>
              <a:rPr lang="en-US" sz="1800" dirty="0"/>
              <a:t>2. Please check the versioning of the document.  History shows R2 was posted on May 18, but it seemed to have a change from July 12 to July 13.</a:t>
            </a:r>
          </a:p>
          <a:p>
            <a:r>
              <a:rPr lang="en-US" sz="1800" dirty="0"/>
              <a:t>3. - Broad sets of applicability. a) suggest change “Enhancements to” –to- “Enhancements by”</a:t>
            </a:r>
          </a:p>
          <a:p>
            <a:pPr lvl="2"/>
            <a:r>
              <a:rPr lang="en-US" b="1" dirty="0"/>
              <a:t>Same change in Technical Feasibility a) - </a:t>
            </a:r>
          </a:p>
          <a:p>
            <a:r>
              <a:rPr lang="en-US" sz="1800" dirty="0"/>
              <a:t>4. Broad sets of applicability. a) “higher dependability “ relative to what?</a:t>
            </a:r>
          </a:p>
          <a:p>
            <a:pPr lvl="1"/>
            <a:r>
              <a:rPr lang="en-US" sz="1800" dirty="0"/>
              <a:t>Expand or explain.</a:t>
            </a:r>
          </a:p>
          <a:p>
            <a:r>
              <a:rPr lang="en-US" sz="1800" dirty="0"/>
              <a:t>5. CSD General: expand acronyms on first use: “BAN”, “UWB”,  “HBAN”, and “VBAN”</a:t>
            </a:r>
          </a:p>
          <a:p>
            <a:r>
              <a:rPr lang="en-US" sz="1800" dirty="0"/>
              <a:t>6. Economic Feasibility: </a:t>
            </a:r>
          </a:p>
          <a:p>
            <a:pPr lvl="1"/>
            <a:r>
              <a:rPr lang="en-US" sz="1800" dirty="0"/>
              <a:t>b) Change “802.15.6 UWB technology” to “IEEE 802.15.6 UWB technology”</a:t>
            </a:r>
          </a:p>
          <a:p>
            <a:pPr lvl="1"/>
            <a:r>
              <a:rPr lang="en-US" sz="1800" dirty="0"/>
              <a:t>d) suggest change to “UWB technology incurs a very small energy consumption cost as compared to IEEE 802.15.4 devices. “ but add some clarification or explanation of what “very small” means.</a:t>
            </a:r>
          </a:p>
        </p:txBody>
      </p:sp>
      <p:sp>
        <p:nvSpPr>
          <p:cNvPr id="4" name="Date Placeholder 3">
            <a:extLst>
              <a:ext uri="{FF2B5EF4-FFF2-40B4-BE49-F238E27FC236}">
                <a16:creationId xmlns:a16="http://schemas.microsoft.com/office/drawing/2014/main" id="{68518F69-019C-41D4-BAEF-6D49F4F2FF20}"/>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F23E7B62-F591-49C3-A1CA-7DAD5EB3666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765128E-CA16-4BE0-BB10-EC70D5E625B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29351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48911"/>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marL="285750" indent="-285750"/>
            <a:r>
              <a:rPr lang="en-US" sz="1800" dirty="0"/>
              <a:t>PARs to be considered on </a:t>
            </a:r>
            <a:r>
              <a:rPr lang="en-US" altLang="en-US" sz="1800" dirty="0"/>
              <a:t>Telecons July 12 and 13, 2021  13:30-15:30 ET       - Comments due July 14</a:t>
            </a:r>
          </a:p>
          <a:p>
            <a:pPr marL="800100" lvl="1" indent="-342900">
              <a:buFont typeface="+mj-lt"/>
              <a:buAutoNum type="arabicPeriod"/>
            </a:pPr>
            <a:r>
              <a:rPr lang="en-US" sz="1600" dirty="0"/>
              <a:t>802.1Qcw - Amendment: YANG Data Models for Scheduled Traffic, Frame Preemption, and Per-Stream Filtering and Policing, </a:t>
            </a:r>
            <a:r>
              <a:rPr lang="en-US" sz="1600" dirty="0">
                <a:hlinkClick r:id="rId2"/>
              </a:rPr>
              <a:t>PAR Extension</a:t>
            </a:r>
            <a:r>
              <a:rPr lang="en-US" sz="1600" dirty="0"/>
              <a:t> and </a:t>
            </a:r>
            <a:r>
              <a:rPr lang="en-US" sz="1600" dirty="0">
                <a:hlinkClick r:id="rId3"/>
              </a:rPr>
              <a:t>CSD </a:t>
            </a:r>
            <a:endParaRPr lang="en-US" sz="1600" dirty="0"/>
          </a:p>
          <a:p>
            <a:pPr marL="800100" lvl="1" indent="-342900">
              <a:buFont typeface="+mj-lt"/>
              <a:buAutoNum type="arabicPeriod"/>
            </a:pPr>
            <a:r>
              <a:rPr lang="en-US" sz="1600" dirty="0"/>
              <a:t>802.1Qcj - Amendment: Automatic Attachment to Provider Backbone Bridging (PBB) services, </a:t>
            </a:r>
            <a:r>
              <a:rPr lang="en-US" sz="1600" dirty="0">
                <a:hlinkClick r:id="rId4"/>
              </a:rPr>
              <a:t>PAR Extension</a:t>
            </a:r>
            <a:r>
              <a:rPr lang="en-US" sz="1600" dirty="0"/>
              <a:t> and </a:t>
            </a:r>
            <a:r>
              <a:rPr lang="en-US" sz="1600" dirty="0">
                <a:hlinkClick r:id="rId5"/>
              </a:rPr>
              <a:t>CSD</a:t>
            </a:r>
            <a:endParaRPr lang="en-US" sz="1600" dirty="0"/>
          </a:p>
          <a:p>
            <a:pPr marL="800100" lvl="1" indent="-342900">
              <a:buFont typeface="+mj-lt"/>
              <a:buAutoNum type="arabicPeriod"/>
            </a:pPr>
            <a:r>
              <a:rPr lang="en-US" sz="1600" dirty="0"/>
              <a:t>802.1 - Industry Connections: </a:t>
            </a:r>
            <a:r>
              <a:rPr lang="en-US" sz="1600" dirty="0" err="1"/>
              <a:t>Nendica</a:t>
            </a:r>
            <a:r>
              <a:rPr lang="en-US" sz="1600" dirty="0"/>
              <a:t> </a:t>
            </a:r>
            <a:r>
              <a:rPr lang="en-US" sz="1600" dirty="0">
                <a:hlinkClick r:id="rId6"/>
              </a:rPr>
              <a:t>ICAID</a:t>
            </a:r>
            <a:endParaRPr lang="en-US" sz="1600" dirty="0"/>
          </a:p>
          <a:p>
            <a:pPr marL="800100" lvl="1" indent="-342900">
              <a:buFont typeface="+mj-lt"/>
              <a:buAutoNum type="arabicPeriod"/>
            </a:pPr>
            <a:r>
              <a:rPr lang="en-US" sz="1600" dirty="0"/>
              <a:t>802.3de - Amendment: Enhancements to the MAC Merge function and the Time Synchronization Service Interface (TSSI) to include Point-to-Point 10 Mb/s Single Pair Ethernet, </a:t>
            </a:r>
            <a:r>
              <a:rPr lang="en-US" sz="1600" dirty="0">
                <a:hlinkClick r:id="rId7"/>
              </a:rPr>
              <a:t>PAR</a:t>
            </a:r>
            <a:r>
              <a:rPr lang="en-US" sz="1600" dirty="0"/>
              <a:t> and </a:t>
            </a:r>
            <a:r>
              <a:rPr lang="en-US" sz="1600" dirty="0">
                <a:hlinkClick r:id="rId8"/>
              </a:rPr>
              <a:t>CSD</a:t>
            </a:r>
            <a:endParaRPr lang="en-US" sz="1600" dirty="0"/>
          </a:p>
          <a:p>
            <a:pPr marL="800100" lvl="1" indent="-342900">
              <a:buFont typeface="+mj-lt"/>
              <a:buAutoNum type="arabicPeriod"/>
            </a:pPr>
            <a:r>
              <a:rPr lang="en-US" sz="1600" dirty="0"/>
              <a:t>802.15.13 Standard: Multi-Gigabit per Second Optical Wireless Communications (OWC), with Ranges up to 200 meters, for both stationary and mobile devices, </a:t>
            </a:r>
            <a:r>
              <a:rPr lang="en-US" sz="1600" dirty="0">
                <a:hlinkClick r:id="rId9"/>
              </a:rPr>
              <a:t>PAR Extension</a:t>
            </a:r>
            <a:r>
              <a:rPr lang="en-US" sz="1600" dirty="0"/>
              <a:t> and </a:t>
            </a:r>
            <a:r>
              <a:rPr lang="en-US" sz="1600" dirty="0">
                <a:hlinkClick r:id="rId10"/>
              </a:rPr>
              <a:t>CSD</a:t>
            </a:r>
            <a:r>
              <a:rPr lang="en-US" sz="1600" dirty="0"/>
              <a:t> </a:t>
            </a:r>
          </a:p>
          <a:p>
            <a:pPr marL="800100" lvl="1" indent="-342900">
              <a:buFont typeface="+mj-lt"/>
              <a:buAutoNum type="arabicPeriod"/>
            </a:pPr>
            <a:r>
              <a:rPr lang="en-US" sz="1600" dirty="0"/>
              <a:t>802.15.4-2020/Cor1 Corrigendum 1:Correction of errors preventing backward compatibility, </a:t>
            </a:r>
            <a:r>
              <a:rPr lang="en-US" sz="1600" dirty="0">
                <a:hlinkClick r:id="rId11"/>
              </a:rPr>
              <a:t>PAR Modification</a:t>
            </a:r>
            <a:endParaRPr lang="en-US" sz="1600" dirty="0"/>
          </a:p>
          <a:p>
            <a:pPr marL="800100" lvl="1" indent="-342900">
              <a:buFont typeface="+mj-lt"/>
              <a:buAutoNum type="arabicPeriod"/>
            </a:pPr>
            <a:r>
              <a:rPr lang="en-US" sz="1600" dirty="0"/>
              <a:t>802.15.4ab Amendment: Enhanced Ultra Wide-Band (UWB) Physical Layers (PHYs) and Associated MAC Enhancements,</a:t>
            </a:r>
            <a:r>
              <a:rPr lang="en-US" sz="1600" dirty="0">
                <a:hlinkClick r:id="rId12"/>
              </a:rPr>
              <a:t> PAR</a:t>
            </a:r>
            <a:r>
              <a:rPr lang="en-US" sz="1600" dirty="0"/>
              <a:t> and </a:t>
            </a:r>
            <a:r>
              <a:rPr lang="en-US" sz="1600" dirty="0">
                <a:hlinkClick r:id="rId13"/>
              </a:rPr>
              <a:t>CSD</a:t>
            </a:r>
            <a:endParaRPr lang="en-US" sz="1600" dirty="0"/>
          </a:p>
          <a:p>
            <a:pPr marL="800100" lvl="1" indent="-342900">
              <a:buFont typeface="+mj-lt"/>
              <a:buAutoNum type="arabicPeriod"/>
            </a:pPr>
            <a:r>
              <a:rPr lang="en-US" sz="1600" dirty="0"/>
              <a:t>802.15.6a Amendment: Dependable Human and Vehicle Body Area Networks, </a:t>
            </a:r>
            <a:r>
              <a:rPr lang="en-US" sz="1600" dirty="0">
                <a:hlinkClick r:id="rId14"/>
              </a:rPr>
              <a:t>PAR</a:t>
            </a:r>
            <a:r>
              <a:rPr lang="en-US" sz="1600" dirty="0"/>
              <a:t> and </a:t>
            </a:r>
            <a:r>
              <a:rPr lang="en-US" sz="1600" dirty="0">
                <a:hlinkClick r:id="rId15"/>
              </a:rPr>
              <a:t>CSD</a:t>
            </a:r>
            <a:endParaRPr lang="en-US" sz="1600" dirty="0"/>
          </a:p>
          <a:p>
            <a:pPr marL="800100" lvl="1" indent="-342900">
              <a:buFont typeface="+mj-lt"/>
              <a:buAutoNum type="arabicPeriod"/>
            </a:pPr>
            <a:r>
              <a:rPr lang="en-US" sz="1600" dirty="0"/>
              <a:t>802.15.14 Standard: Ad-Hoc Impulse Radio Ultra Wideband Wireless Networks, </a:t>
            </a:r>
            <a:r>
              <a:rPr lang="en-US" sz="1600" dirty="0">
                <a:hlinkClick r:id="rId16"/>
              </a:rPr>
              <a:t>PAR</a:t>
            </a:r>
            <a:r>
              <a:rPr lang="en-US" sz="1600" dirty="0"/>
              <a:t> and </a:t>
            </a:r>
            <a:r>
              <a:rPr lang="en-US" sz="1600" dirty="0">
                <a:hlinkClick r:id="rId17"/>
              </a:rPr>
              <a:t>CSD</a:t>
            </a:r>
            <a:r>
              <a:rPr lang="en-US" sz="1600" dirty="0"/>
              <a:t> </a:t>
            </a:r>
          </a:p>
          <a:p>
            <a:pPr marL="800100" lvl="1" indent="-342900">
              <a:buFont typeface="+mj-lt"/>
              <a:buAutoNum type="arabicPeriod"/>
            </a:pPr>
            <a:r>
              <a:rPr lang="en-US" sz="1600" dirty="0"/>
              <a:t>802.15.15 Standard: Ad-Hoc Low-Rate Wireless Networks, </a:t>
            </a:r>
            <a:r>
              <a:rPr lang="en-US" sz="1600" dirty="0">
                <a:hlinkClick r:id="rId18"/>
              </a:rPr>
              <a:t>PAR</a:t>
            </a:r>
            <a:r>
              <a:rPr lang="en-US" sz="1600" dirty="0"/>
              <a:t> and </a:t>
            </a:r>
            <a:r>
              <a:rPr lang="en-US" sz="1600" dirty="0">
                <a:hlinkClick r:id="rId19"/>
              </a:rPr>
              <a:t>CSD</a:t>
            </a:r>
            <a:endParaRPr lang="en-US" sz="1600" dirty="0"/>
          </a:p>
          <a:p>
            <a:pPr marL="285750" indent="-285750"/>
            <a:r>
              <a:rPr lang="en-US" altLang="en-US" sz="1800" dirty="0"/>
              <a:t>Feedback to be reviewed on Thursda</a:t>
            </a:r>
            <a:r>
              <a:rPr lang="en-US" sz="1800" dirty="0"/>
              <a:t>y 22 July 2021 9:00-10:00 ET</a:t>
            </a:r>
            <a:endParaRPr lang="en-US" altLang="en-US" sz="1800"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D5FA-918A-42C7-8ED6-F51A91563FC2}"/>
              </a:ext>
            </a:extLst>
          </p:cNvPr>
          <p:cNvSpPr>
            <a:spLocks noGrp="1"/>
          </p:cNvSpPr>
          <p:nvPr>
            <p:ph type="title"/>
          </p:nvPr>
        </p:nvSpPr>
        <p:spPr>
          <a:xfrm>
            <a:off x="914402" y="620162"/>
            <a:ext cx="10361084" cy="848910"/>
          </a:xfrm>
        </p:spPr>
        <p:txBody>
          <a:bodyPr/>
          <a:lstStyle/>
          <a:p>
            <a:r>
              <a:rPr lang="en-US" sz="2400" dirty="0"/>
              <a:t>9. 802.15.14 Standard: Ad-Hoc Impulse Radio Ultra Wideband Wireless Networks, </a:t>
            </a:r>
            <a:r>
              <a:rPr lang="en-US" sz="2400" dirty="0">
                <a:hlinkClick r:id="rId2"/>
              </a:rPr>
              <a:t>PAR</a:t>
            </a:r>
            <a:r>
              <a:rPr lang="en-US" sz="2400" dirty="0"/>
              <a:t> and </a:t>
            </a:r>
            <a:r>
              <a:rPr lang="en-US" sz="2400" dirty="0">
                <a:hlinkClick r:id="rId3"/>
              </a:rPr>
              <a:t>CSD</a:t>
            </a:r>
            <a:r>
              <a:rPr lang="en-US" sz="2400" dirty="0"/>
              <a:t> </a:t>
            </a:r>
          </a:p>
        </p:txBody>
      </p:sp>
      <p:sp>
        <p:nvSpPr>
          <p:cNvPr id="3" name="Content Placeholder 2">
            <a:extLst>
              <a:ext uri="{FF2B5EF4-FFF2-40B4-BE49-F238E27FC236}">
                <a16:creationId xmlns:a16="http://schemas.microsoft.com/office/drawing/2014/main" id="{2A9C9D48-AD6D-4C84-BCD1-E870B333BA5E}"/>
              </a:ext>
            </a:extLst>
          </p:cNvPr>
          <p:cNvSpPr>
            <a:spLocks noGrp="1"/>
          </p:cNvSpPr>
          <p:nvPr>
            <p:ph idx="1"/>
          </p:nvPr>
        </p:nvSpPr>
        <p:spPr>
          <a:xfrm>
            <a:off x="914402" y="1412776"/>
            <a:ext cx="10361084" cy="5062640"/>
          </a:xfrm>
        </p:spPr>
        <p:txBody>
          <a:bodyPr/>
          <a:lstStyle/>
          <a:p>
            <a:r>
              <a:rPr lang="en-US" sz="2000" dirty="0"/>
              <a:t>2.1 – Title – “Ad Hoc” is only in the title, it is not used as a qualifier elsewhere in the PAR (Scope/purpose/need or explanation.) </a:t>
            </a:r>
          </a:p>
          <a:p>
            <a:pPr lvl="1"/>
            <a:r>
              <a:rPr lang="en-US" dirty="0"/>
              <a:t>Suggest remove “Ad Hoc” or change to “Impulse Radio Ultra Wideband Wireless Ad Hoc Networks”.</a:t>
            </a:r>
          </a:p>
          <a:p>
            <a:pPr lvl="2"/>
            <a:r>
              <a:rPr lang="en-US" sz="2000" dirty="0"/>
              <a:t>(Note that one definition of Ad Hoc Network is “A wireless ad hoc network or mobile ad hoc network is a decentralized type of wireless network. The network is ad hoc because it does not rely on a pre-existing infrastructure.”)</a:t>
            </a:r>
          </a:p>
          <a:p>
            <a:pPr lvl="2"/>
            <a:r>
              <a:rPr lang="en-US" sz="2000" dirty="0"/>
              <a:t>If you leave Ad Hoc in the title, it may well be that your network description elsewhere needs an “Ad Hoc” added.</a:t>
            </a:r>
          </a:p>
          <a:p>
            <a:r>
              <a:rPr lang="en-US" sz="2000" dirty="0"/>
              <a:t>5.5 Need : “ad-hoc impulse radio ultra wideband functionality”</a:t>
            </a:r>
          </a:p>
          <a:p>
            <a:pPr lvl="1"/>
            <a:r>
              <a:rPr lang="en-US" dirty="0"/>
              <a:t>Should this be “Ad Hoc” as in the title? </a:t>
            </a:r>
          </a:p>
          <a:p>
            <a:pPr lvl="1"/>
            <a:r>
              <a:rPr lang="en-US" dirty="0"/>
              <a:t>Should this more correctly be “impulse radio ultra wideband </a:t>
            </a:r>
            <a:r>
              <a:rPr lang="en-US" i="1" dirty="0"/>
              <a:t>Ad Hoc network </a:t>
            </a:r>
            <a:r>
              <a:rPr lang="en-US" dirty="0"/>
              <a:t>functionality”?</a:t>
            </a:r>
          </a:p>
          <a:p>
            <a:r>
              <a:rPr lang="en-US" sz="2000" dirty="0"/>
              <a:t>5.6 – Stakeholders seems overly broad – suggest to make it more specific.</a:t>
            </a:r>
          </a:p>
          <a:p>
            <a:r>
              <a:rPr lang="en-US" sz="2000" dirty="0"/>
              <a:t>7.1.1 – “</a:t>
            </a:r>
            <a:r>
              <a:rPr lang="en-US" sz="2000" dirty="0" err="1"/>
              <a:t>Low?Rate</a:t>
            </a:r>
            <a:r>
              <a:rPr lang="en-US" sz="2000" dirty="0"/>
              <a:t> Wireless Networks” change to “Low Rate Wireless Networks”</a:t>
            </a:r>
          </a:p>
        </p:txBody>
      </p:sp>
      <p:sp>
        <p:nvSpPr>
          <p:cNvPr id="4" name="Date Placeholder 3">
            <a:extLst>
              <a:ext uri="{FF2B5EF4-FFF2-40B4-BE49-F238E27FC236}">
                <a16:creationId xmlns:a16="http://schemas.microsoft.com/office/drawing/2014/main" id="{A27FCE98-7212-4EF4-B4AF-A39D0E730899}"/>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4464191C-C8E8-4FED-B021-32AEAAF6B4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D3FAC46-8120-46BD-A308-113B5D3CD64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082208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4E20D-69E0-487A-8296-7AAA4F67DC8F}"/>
              </a:ext>
            </a:extLst>
          </p:cNvPr>
          <p:cNvSpPr>
            <a:spLocks noGrp="1"/>
          </p:cNvSpPr>
          <p:nvPr>
            <p:ph type="title"/>
          </p:nvPr>
        </p:nvSpPr>
        <p:spPr>
          <a:xfrm>
            <a:off x="914402" y="685804"/>
            <a:ext cx="10361084" cy="914396"/>
          </a:xfrm>
        </p:spPr>
        <p:txBody>
          <a:bodyPr/>
          <a:lstStyle/>
          <a:p>
            <a:r>
              <a:rPr lang="en-US" sz="2400" dirty="0"/>
              <a:t>9. 802.15.14 Standard: Ad-Hoc Impulse Radio Ultra Wideband Wireless Networks, </a:t>
            </a:r>
            <a:r>
              <a:rPr lang="en-US" sz="2400" dirty="0">
                <a:hlinkClick r:id="rId2"/>
              </a:rPr>
              <a:t>PAR</a:t>
            </a:r>
            <a:r>
              <a:rPr lang="en-US" sz="2400" dirty="0"/>
              <a:t> and </a:t>
            </a:r>
            <a:r>
              <a:rPr lang="en-US" sz="2400" dirty="0">
                <a:hlinkClick r:id="rId3"/>
              </a:rPr>
              <a:t>CSD</a:t>
            </a:r>
            <a:r>
              <a:rPr lang="en-US" sz="2400" dirty="0"/>
              <a:t> (</a:t>
            </a:r>
            <a:r>
              <a:rPr lang="en-US" sz="2400" dirty="0" err="1"/>
              <a:t>Cont</a:t>
            </a:r>
            <a:r>
              <a:rPr lang="en-US" sz="2400" dirty="0"/>
              <a:t>)</a:t>
            </a:r>
          </a:p>
        </p:txBody>
      </p:sp>
      <p:sp>
        <p:nvSpPr>
          <p:cNvPr id="3" name="Content Placeholder 2">
            <a:extLst>
              <a:ext uri="{FF2B5EF4-FFF2-40B4-BE49-F238E27FC236}">
                <a16:creationId xmlns:a16="http://schemas.microsoft.com/office/drawing/2014/main" id="{6C45436F-456C-4A5E-8952-36A81CC7E98C}"/>
              </a:ext>
            </a:extLst>
          </p:cNvPr>
          <p:cNvSpPr>
            <a:spLocks noGrp="1"/>
          </p:cNvSpPr>
          <p:nvPr>
            <p:ph idx="1"/>
          </p:nvPr>
        </p:nvSpPr>
        <p:spPr/>
        <p:txBody>
          <a:bodyPr/>
          <a:lstStyle/>
          <a:p>
            <a:r>
              <a:rPr lang="en-US" sz="2000" dirty="0"/>
              <a:t>8.1 First 2 paragraphs should be moved to the 5.5 Need section.</a:t>
            </a:r>
          </a:p>
          <a:p>
            <a:r>
              <a:rPr lang="en-US" sz="2000" dirty="0"/>
              <a:t>8.1 In the 2</a:t>
            </a:r>
            <a:r>
              <a:rPr lang="en-US" sz="2000" baseline="30000" dirty="0"/>
              <a:t>nd</a:t>
            </a:r>
            <a:r>
              <a:rPr lang="en-US" sz="2000" dirty="0"/>
              <a:t> paragraph we suggested moving to 5.5 change “new standard  will improve“ to “new standard (802.15.14) improves” </a:t>
            </a:r>
          </a:p>
          <a:p>
            <a:endParaRPr lang="en-US" sz="2000" dirty="0"/>
          </a:p>
          <a:p>
            <a:r>
              <a:rPr lang="en-US" sz="2000" dirty="0"/>
              <a:t>PAR General – </a:t>
            </a:r>
            <a:r>
              <a:rPr lang="en-US" sz="2000" b="0" dirty="0"/>
              <a:t>as this is the PAR for 802.15.14, we don’t see how the reference to 802.15.15 is needed to be included (or it needs to be more explicitly noted in the Need) (remove reference in 7.1 and 8.1. (not similar scope)).</a:t>
            </a:r>
          </a:p>
          <a:p>
            <a:endParaRPr lang="en-US" sz="2000" dirty="0"/>
          </a:p>
        </p:txBody>
      </p:sp>
      <p:sp>
        <p:nvSpPr>
          <p:cNvPr id="4" name="Date Placeholder 3">
            <a:extLst>
              <a:ext uri="{FF2B5EF4-FFF2-40B4-BE49-F238E27FC236}">
                <a16:creationId xmlns:a16="http://schemas.microsoft.com/office/drawing/2014/main" id="{EC79DE64-3D1A-4FF8-B12D-DAA228CC85E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0DB1ECCA-2D02-400F-BD81-C124EB9AF60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AA66325-E3B1-4D15-8894-1D7A7A78DF4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33173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9F941-6F57-46FA-990F-91739AFD7608}"/>
              </a:ext>
            </a:extLst>
          </p:cNvPr>
          <p:cNvSpPr>
            <a:spLocks noGrp="1"/>
          </p:cNvSpPr>
          <p:nvPr>
            <p:ph type="title"/>
          </p:nvPr>
        </p:nvSpPr>
        <p:spPr>
          <a:xfrm>
            <a:off x="914402" y="685803"/>
            <a:ext cx="10361084" cy="870989"/>
          </a:xfrm>
        </p:spPr>
        <p:txBody>
          <a:bodyPr/>
          <a:lstStyle/>
          <a:p>
            <a:r>
              <a:rPr lang="en-US" sz="2400" dirty="0"/>
              <a:t>9. 802.15.14 Standard: Ad-Hoc Impulse Radio Ultra Wideband Wireless Networks, </a:t>
            </a:r>
            <a:r>
              <a:rPr lang="en-US" sz="2400" dirty="0">
                <a:hlinkClick r:id="rId2"/>
              </a:rPr>
              <a:t>CSD</a:t>
            </a:r>
            <a:r>
              <a:rPr lang="en-US" sz="2400" dirty="0"/>
              <a:t> (Comments)</a:t>
            </a:r>
          </a:p>
        </p:txBody>
      </p:sp>
      <p:sp>
        <p:nvSpPr>
          <p:cNvPr id="3" name="Content Placeholder 2">
            <a:extLst>
              <a:ext uri="{FF2B5EF4-FFF2-40B4-BE49-F238E27FC236}">
                <a16:creationId xmlns:a16="http://schemas.microsoft.com/office/drawing/2014/main" id="{0F0C4D23-7ABB-40C2-B3F3-510C09D71097}"/>
              </a:ext>
            </a:extLst>
          </p:cNvPr>
          <p:cNvSpPr>
            <a:spLocks noGrp="1"/>
          </p:cNvSpPr>
          <p:nvPr>
            <p:ph idx="1"/>
          </p:nvPr>
        </p:nvSpPr>
        <p:spPr>
          <a:xfrm>
            <a:off x="914402" y="1635373"/>
            <a:ext cx="10361084" cy="4745956"/>
          </a:xfrm>
        </p:spPr>
        <p:txBody>
          <a:bodyPr/>
          <a:lstStyle/>
          <a:p>
            <a:r>
              <a:rPr lang="en-US" sz="2000" dirty="0"/>
              <a:t>PAR 5.2a Scope statement may be better to be replaced with the statement from the CSD “Broad market potential“ – suggested Scope replacement:</a:t>
            </a:r>
          </a:p>
          <a:p>
            <a:pPr lvl="1"/>
            <a:r>
              <a:rPr lang="en-US" dirty="0"/>
              <a:t>This standard </a:t>
            </a:r>
            <a:r>
              <a:rPr lang="en-GB" dirty="0"/>
              <a:t>defines the physical layer (PHY) and data link layer capabilities to support impulse radio ultra wideband features and capabilities, including real time precision ranging capability that is accurate to within a few </a:t>
            </a:r>
            <a:r>
              <a:rPr lang="en-GB" dirty="0" err="1"/>
              <a:t>centimeters</a:t>
            </a:r>
            <a:r>
              <a:rPr lang="en-GB" dirty="0"/>
              <a:t>. </a:t>
            </a:r>
            <a:r>
              <a:rPr lang="en-US" dirty="0"/>
              <a:t>PHYs are defined for devices operating in a variety of regulatory domains.</a:t>
            </a:r>
          </a:p>
          <a:p>
            <a:r>
              <a:rPr lang="en-US" sz="2000" dirty="0"/>
              <a:t>CSD – Comments:</a:t>
            </a:r>
          </a:p>
          <a:p>
            <a:r>
              <a:rPr lang="en-US" sz="2000" dirty="0"/>
              <a:t>Title changes suggested for PAR should be reflected in the CSD.</a:t>
            </a:r>
          </a:p>
          <a:p>
            <a:r>
              <a:rPr lang="en-US" sz="2000" dirty="0"/>
              <a:t>Broad Market Potential – b) delete “recently”</a:t>
            </a:r>
          </a:p>
          <a:p>
            <a:r>
              <a:rPr lang="en-US" sz="2000" dirty="0"/>
              <a:t>Compatibility: a) and b) -  </a:t>
            </a:r>
            <a:r>
              <a:rPr lang="en-US" sz="2000" b="0" dirty="0"/>
              <a:t>Change</a:t>
            </a:r>
            <a:r>
              <a:rPr lang="en-US" sz="2000" dirty="0"/>
              <a:t> </a:t>
            </a:r>
            <a:r>
              <a:rPr lang="en-US" sz="2000" b="0" dirty="0"/>
              <a:t>“64-bit MAC addresses” should be “Extended Unique Identifier – 64 (EUI-64)” </a:t>
            </a:r>
          </a:p>
          <a:p>
            <a:r>
              <a:rPr lang="en-US" sz="2000" dirty="0"/>
              <a:t>Distinct Identity – </a:t>
            </a:r>
            <a:r>
              <a:rPr lang="en-US" sz="2000" b="0" dirty="0"/>
              <a:t>It was stated in the PAR that the Impulse Radio UWB technology is in 802.15.4 already and that it is being extracted.  This would indicate a duplicate location.  This statement should be changed to include this subtlety.</a:t>
            </a:r>
          </a:p>
          <a:p>
            <a:endParaRPr lang="en-US" sz="2000" dirty="0"/>
          </a:p>
        </p:txBody>
      </p:sp>
      <p:sp>
        <p:nvSpPr>
          <p:cNvPr id="4" name="Date Placeholder 3">
            <a:extLst>
              <a:ext uri="{FF2B5EF4-FFF2-40B4-BE49-F238E27FC236}">
                <a16:creationId xmlns:a16="http://schemas.microsoft.com/office/drawing/2014/main" id="{E0EA5447-E82A-4CEF-8ADA-CAEAA4D53B58}"/>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0EC85A33-D1E0-4B4A-9A13-A6D834E1C48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09AF581-EB22-4AA8-98D9-8F31EF39365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4152200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8C217-E704-4FB4-A1FA-05669511CD69}"/>
              </a:ext>
            </a:extLst>
          </p:cNvPr>
          <p:cNvSpPr>
            <a:spLocks noGrp="1"/>
          </p:cNvSpPr>
          <p:nvPr>
            <p:ph type="title"/>
          </p:nvPr>
        </p:nvSpPr>
        <p:spPr/>
        <p:txBody>
          <a:bodyPr/>
          <a:lstStyle/>
          <a:p>
            <a:r>
              <a:rPr lang="en-US" sz="2400" dirty="0"/>
              <a:t>10. 802.15.15 Standard: Ad-Hoc Low-Rate Wireless Networks, </a:t>
            </a:r>
            <a:r>
              <a:rPr lang="en-US" sz="2400" dirty="0">
                <a:hlinkClick r:id="rId2"/>
              </a:rPr>
              <a:t>PAR</a:t>
            </a:r>
            <a:r>
              <a:rPr lang="en-US" sz="2400" dirty="0"/>
              <a:t> and </a:t>
            </a:r>
            <a:r>
              <a:rPr lang="en-US" sz="2400" dirty="0">
                <a:hlinkClick r:id="rId3"/>
              </a:rPr>
              <a:t>CSD</a:t>
            </a:r>
            <a:r>
              <a:rPr lang="en-US" sz="2400" dirty="0"/>
              <a:t> </a:t>
            </a:r>
          </a:p>
        </p:txBody>
      </p:sp>
      <p:sp>
        <p:nvSpPr>
          <p:cNvPr id="3" name="Content Placeholder 2">
            <a:extLst>
              <a:ext uri="{FF2B5EF4-FFF2-40B4-BE49-F238E27FC236}">
                <a16:creationId xmlns:a16="http://schemas.microsoft.com/office/drawing/2014/main" id="{98C76C29-234D-43F1-9FA9-ED6C9EA6352E}"/>
              </a:ext>
            </a:extLst>
          </p:cNvPr>
          <p:cNvSpPr>
            <a:spLocks noGrp="1"/>
          </p:cNvSpPr>
          <p:nvPr>
            <p:ph idx="1"/>
          </p:nvPr>
        </p:nvSpPr>
        <p:spPr/>
        <p:txBody>
          <a:bodyPr/>
          <a:lstStyle/>
          <a:p>
            <a:r>
              <a:rPr lang="en-US" sz="2000" dirty="0"/>
              <a:t>2.1 – Title – “Ad Hoc” is only in the title, it is not used as a qualifier elsewhere in the PAR (Scope/purpose/need or explanation.) </a:t>
            </a:r>
          </a:p>
          <a:p>
            <a:pPr lvl="1"/>
            <a:r>
              <a:rPr lang="en-US" dirty="0"/>
              <a:t>Suggest remove “Ad Hoc” or change to “Low-Rate Wireless Ad Hoc Networks”.</a:t>
            </a:r>
          </a:p>
          <a:p>
            <a:pPr lvl="2"/>
            <a:r>
              <a:rPr lang="en-US" sz="2000" dirty="0"/>
              <a:t>(Note that one definition of Ad Hoc Network is “A wireless ad hoc network or mobile ad hoc network is a decentralized type of wireless network. The network is ad hoc because it does not rely on a pre-existing infrastructure.”)</a:t>
            </a:r>
          </a:p>
          <a:p>
            <a:pPr lvl="2"/>
            <a:r>
              <a:rPr lang="en-US" sz="2000" dirty="0"/>
              <a:t>If you leave Ad Hoc in the title, it may well be that your network description elsewhere needs an “Ad Hoc” added.</a:t>
            </a:r>
          </a:p>
          <a:p>
            <a:pPr lvl="1"/>
            <a:r>
              <a:rPr lang="en-US" dirty="0"/>
              <a:t>While 802.15.4 may have been able to use “Low-Rate” in its title, the convention requirement is that when Low or High is used a range is to be included. (i.e., below 10 Mb/s).</a:t>
            </a:r>
          </a:p>
        </p:txBody>
      </p:sp>
      <p:sp>
        <p:nvSpPr>
          <p:cNvPr id="4" name="Date Placeholder 3">
            <a:extLst>
              <a:ext uri="{FF2B5EF4-FFF2-40B4-BE49-F238E27FC236}">
                <a16:creationId xmlns:a16="http://schemas.microsoft.com/office/drawing/2014/main" id="{92FC8A9F-7A90-4E46-8173-3B818F838EFB}"/>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0963E5B0-33C2-4DE2-B30B-2234A281D3C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435241E-F2CB-40D1-AEA0-02A958348AF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116734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4CBA5-1066-4684-9329-9DD4B3DB580F}"/>
              </a:ext>
            </a:extLst>
          </p:cNvPr>
          <p:cNvSpPr>
            <a:spLocks noGrp="1"/>
          </p:cNvSpPr>
          <p:nvPr>
            <p:ph type="title"/>
          </p:nvPr>
        </p:nvSpPr>
        <p:spPr/>
        <p:txBody>
          <a:bodyPr/>
          <a:lstStyle/>
          <a:p>
            <a:r>
              <a:rPr lang="en-US" sz="2400" dirty="0"/>
              <a:t>10. 802.15.15 Standard: Ad-Hoc Low-Rate Wireless Networks, </a:t>
            </a:r>
            <a:r>
              <a:rPr lang="en-US" sz="2400" dirty="0">
                <a:hlinkClick r:id="rId2"/>
              </a:rPr>
              <a:t>PAR</a:t>
            </a:r>
            <a:r>
              <a:rPr lang="en-US" sz="2400" dirty="0"/>
              <a:t> and </a:t>
            </a:r>
            <a:r>
              <a:rPr lang="en-US" sz="2400" dirty="0">
                <a:hlinkClick r:id="rId3"/>
              </a:rPr>
              <a:t>CSD</a:t>
            </a:r>
            <a:r>
              <a:rPr lang="en-US" sz="2400" dirty="0"/>
              <a:t>  (</a:t>
            </a:r>
            <a:r>
              <a:rPr lang="en-US" sz="2400" dirty="0" err="1"/>
              <a:t>cont</a:t>
            </a:r>
            <a:r>
              <a:rPr lang="en-US" sz="2400" dirty="0"/>
              <a:t>)</a:t>
            </a:r>
          </a:p>
        </p:txBody>
      </p:sp>
      <p:sp>
        <p:nvSpPr>
          <p:cNvPr id="3" name="Content Placeholder 2">
            <a:extLst>
              <a:ext uri="{FF2B5EF4-FFF2-40B4-BE49-F238E27FC236}">
                <a16:creationId xmlns:a16="http://schemas.microsoft.com/office/drawing/2014/main" id="{17E1A2B6-DA83-4715-99D3-652415EAAC13}"/>
              </a:ext>
            </a:extLst>
          </p:cNvPr>
          <p:cNvSpPr>
            <a:spLocks noGrp="1"/>
          </p:cNvSpPr>
          <p:nvPr>
            <p:ph idx="1"/>
          </p:nvPr>
        </p:nvSpPr>
        <p:spPr/>
        <p:txBody>
          <a:bodyPr/>
          <a:lstStyle/>
          <a:p>
            <a:r>
              <a:rPr lang="en-US" sz="2000" dirty="0"/>
              <a:t>5.2 Scope: </a:t>
            </a:r>
          </a:p>
          <a:p>
            <a:pPr lvl="1"/>
            <a:r>
              <a:rPr lang="en-US" dirty="0"/>
              <a:t>Change:  “</a:t>
            </a:r>
            <a:r>
              <a:rPr lang="en-US" dirty="0" err="1"/>
              <a:t>adhoc</a:t>
            </a:r>
            <a:r>
              <a:rPr lang="en-US" dirty="0"/>
              <a:t> low data rate wireless connectivity with fixed,” to “low data rate wireless Ad Hoc Network connectivity with fixed,”</a:t>
            </a:r>
          </a:p>
          <a:p>
            <a:pPr lvl="1"/>
            <a:r>
              <a:rPr lang="en-US" dirty="0"/>
              <a:t>Change: “PHYs are defined for devices operating in a variety of regulatory domains.” to “Multiple PHYs are defined to support a variety of frequency bands”</a:t>
            </a:r>
          </a:p>
          <a:p>
            <a:r>
              <a:rPr lang="en-US" sz="2000" dirty="0"/>
              <a:t>5.4 Purpose:</a:t>
            </a:r>
          </a:p>
          <a:p>
            <a:pPr lvl="1"/>
            <a:r>
              <a:rPr lang="en-US" dirty="0"/>
              <a:t>Delete “Multiple PHYs are defined to support a variety of frequency bands” as it is not needed here.</a:t>
            </a:r>
          </a:p>
          <a:p>
            <a:r>
              <a:rPr lang="en-US" sz="2000" dirty="0"/>
              <a:t>8.1 First 2 paragraphs should be moved to the 5.5 Need section.</a:t>
            </a:r>
          </a:p>
          <a:p>
            <a:r>
              <a:rPr lang="en-US" sz="2000" dirty="0"/>
              <a:t>8.1 In the 2</a:t>
            </a:r>
            <a:r>
              <a:rPr lang="en-US" sz="2000" baseline="30000" dirty="0"/>
              <a:t>nd</a:t>
            </a:r>
            <a:r>
              <a:rPr lang="en-US" sz="2000" dirty="0"/>
              <a:t> paragraph we suggested moving to 5.5 change “new standard  will improve“ to “new standard (802.15.15) improves” </a:t>
            </a:r>
          </a:p>
          <a:p>
            <a:endParaRPr lang="en-US" sz="2000" dirty="0"/>
          </a:p>
          <a:p>
            <a:endParaRPr lang="en-US" sz="2000" dirty="0"/>
          </a:p>
        </p:txBody>
      </p:sp>
      <p:sp>
        <p:nvSpPr>
          <p:cNvPr id="4" name="Date Placeholder 3">
            <a:extLst>
              <a:ext uri="{FF2B5EF4-FFF2-40B4-BE49-F238E27FC236}">
                <a16:creationId xmlns:a16="http://schemas.microsoft.com/office/drawing/2014/main" id="{CE848066-128A-434E-84BE-81B1F3F0225C}"/>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BAB5E294-936A-4832-A58B-E1692AA5F64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5803215-7CF0-4642-A80C-7EFB98B6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9331056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97E64-0238-42BF-AC8E-D12F8E188FE3}"/>
              </a:ext>
            </a:extLst>
          </p:cNvPr>
          <p:cNvSpPr>
            <a:spLocks noGrp="1"/>
          </p:cNvSpPr>
          <p:nvPr>
            <p:ph type="title"/>
          </p:nvPr>
        </p:nvSpPr>
        <p:spPr>
          <a:xfrm>
            <a:off x="914402" y="685803"/>
            <a:ext cx="10361084" cy="798981"/>
          </a:xfrm>
        </p:spPr>
        <p:txBody>
          <a:bodyPr/>
          <a:lstStyle/>
          <a:p>
            <a:r>
              <a:rPr lang="en-US" sz="2400" dirty="0"/>
              <a:t>10. 802.15.15 Standard: Ad-Hoc Low-Rate Wireless Networks, </a:t>
            </a:r>
            <a:r>
              <a:rPr lang="en-US" sz="2400" dirty="0">
                <a:hlinkClick r:id="rId2"/>
              </a:rPr>
              <a:t>PAR</a:t>
            </a:r>
            <a:r>
              <a:rPr lang="en-US" sz="2400" dirty="0"/>
              <a:t> and </a:t>
            </a:r>
            <a:r>
              <a:rPr lang="en-US" sz="2400" dirty="0">
                <a:hlinkClick r:id="rId3"/>
              </a:rPr>
              <a:t>CSD</a:t>
            </a:r>
            <a:r>
              <a:rPr lang="en-US" sz="2400" dirty="0"/>
              <a:t>  (</a:t>
            </a:r>
            <a:r>
              <a:rPr lang="en-US" sz="2400" dirty="0" err="1"/>
              <a:t>cont</a:t>
            </a:r>
            <a:r>
              <a:rPr lang="en-US" sz="2400" dirty="0"/>
              <a:t>)</a:t>
            </a:r>
          </a:p>
        </p:txBody>
      </p:sp>
      <p:sp>
        <p:nvSpPr>
          <p:cNvPr id="3" name="Content Placeholder 2">
            <a:extLst>
              <a:ext uri="{FF2B5EF4-FFF2-40B4-BE49-F238E27FC236}">
                <a16:creationId xmlns:a16="http://schemas.microsoft.com/office/drawing/2014/main" id="{7FD1DD47-B6E2-4A70-88A3-07E1C14E3D80}"/>
              </a:ext>
            </a:extLst>
          </p:cNvPr>
          <p:cNvSpPr>
            <a:spLocks noGrp="1"/>
          </p:cNvSpPr>
          <p:nvPr>
            <p:ph idx="1"/>
          </p:nvPr>
        </p:nvSpPr>
        <p:spPr>
          <a:xfrm>
            <a:off x="914402" y="1700809"/>
            <a:ext cx="10361084" cy="4774608"/>
          </a:xfrm>
        </p:spPr>
        <p:txBody>
          <a:bodyPr/>
          <a:lstStyle/>
          <a:p>
            <a:r>
              <a:rPr lang="en-US" sz="2000" dirty="0"/>
              <a:t>PAR General – </a:t>
            </a:r>
            <a:r>
              <a:rPr lang="en-US" sz="2000" b="0" dirty="0"/>
              <a:t>as this is the PAR for 802.15.14, we don’t see how the reference to 802.15.15 is needed to be included (or it needs to be more explicitly noted in the Need) (remove reference in 7.1 and 8.1. (not similar scope)).</a:t>
            </a:r>
          </a:p>
          <a:p>
            <a:r>
              <a:rPr lang="en-US" sz="2000" dirty="0"/>
              <a:t>CSD Comments:</a:t>
            </a:r>
          </a:p>
          <a:p>
            <a:r>
              <a:rPr lang="en-US" sz="2000" dirty="0"/>
              <a:t>Title of the CSD should be updated to match any changes to the PAR. </a:t>
            </a:r>
          </a:p>
          <a:p>
            <a:pPr lvl="1"/>
            <a:r>
              <a:rPr lang="en-US" b="0" dirty="0"/>
              <a:t>However, the existing Title of the PAR and the CSD do not match either.</a:t>
            </a:r>
          </a:p>
          <a:p>
            <a:r>
              <a:rPr lang="en-US" sz="2000" b="0" dirty="0"/>
              <a:t>General comment:  “</a:t>
            </a:r>
            <a:r>
              <a:rPr lang="en-GB" sz="2000" dirty="0"/>
              <a:t>ad-hoc wireless networks” is also seen as “wireless Ad Hoc networks” or “</a:t>
            </a:r>
            <a:r>
              <a:rPr lang="en-GB" sz="2000" dirty="0" err="1"/>
              <a:t>adhoc</a:t>
            </a:r>
            <a:r>
              <a:rPr lang="en-GB" sz="2000" dirty="0"/>
              <a:t> wireless networks” etc.  For both the PAR and CSD this should be made consistent.</a:t>
            </a:r>
          </a:p>
          <a:p>
            <a:r>
              <a:rPr lang="en-US" sz="2000" dirty="0"/>
              <a:t>Compatibility: a) and b) -  </a:t>
            </a:r>
            <a:r>
              <a:rPr lang="en-US" sz="2000" b="0" dirty="0"/>
              <a:t>Change</a:t>
            </a:r>
            <a:r>
              <a:rPr lang="en-US" sz="2000" dirty="0"/>
              <a:t> </a:t>
            </a:r>
            <a:r>
              <a:rPr lang="en-US" sz="2000" b="0" dirty="0"/>
              <a:t>“64-bit MAC addresses” should be “Extended Unique Identifier – 64 (EUI-64)” </a:t>
            </a:r>
          </a:p>
        </p:txBody>
      </p:sp>
      <p:sp>
        <p:nvSpPr>
          <p:cNvPr id="4" name="Date Placeholder 3">
            <a:extLst>
              <a:ext uri="{FF2B5EF4-FFF2-40B4-BE49-F238E27FC236}">
                <a16:creationId xmlns:a16="http://schemas.microsoft.com/office/drawing/2014/main" id="{D9774AB2-BA3B-443B-AD5E-9BE3421A7222}"/>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FECAF23A-338F-4D4A-A3D3-E9BD2741041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CBA8DCA-7CE8-49E4-A209-49165947FAF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20089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BD767-4C5E-4AE0-9DD5-D082A5DB8BA0}"/>
              </a:ext>
            </a:extLst>
          </p:cNvPr>
          <p:cNvSpPr>
            <a:spLocks noGrp="1"/>
          </p:cNvSpPr>
          <p:nvPr>
            <p:ph type="title"/>
          </p:nvPr>
        </p:nvSpPr>
        <p:spPr>
          <a:xfrm>
            <a:off x="914402" y="685803"/>
            <a:ext cx="10361084" cy="798981"/>
          </a:xfrm>
        </p:spPr>
        <p:txBody>
          <a:bodyPr/>
          <a:lstStyle/>
          <a:p>
            <a:r>
              <a:rPr lang="en-US" sz="2400" dirty="0"/>
              <a:t>10. 802.15.15 Standard: Ad-Hoc Low-Rate Wireless Networks, </a:t>
            </a:r>
            <a:r>
              <a:rPr lang="en-US" sz="2400" dirty="0">
                <a:hlinkClick r:id="rId2"/>
              </a:rPr>
              <a:t>PAR</a:t>
            </a:r>
            <a:r>
              <a:rPr lang="en-US" sz="2400" dirty="0"/>
              <a:t> and </a:t>
            </a:r>
            <a:r>
              <a:rPr lang="en-US" sz="2400" dirty="0">
                <a:hlinkClick r:id="rId3"/>
              </a:rPr>
              <a:t>CSD</a:t>
            </a:r>
            <a:r>
              <a:rPr lang="en-US" sz="2400" dirty="0"/>
              <a:t>  (CSD Comments </a:t>
            </a:r>
            <a:r>
              <a:rPr lang="en-US" sz="2400" dirty="0" err="1"/>
              <a:t>cont</a:t>
            </a:r>
            <a:r>
              <a:rPr lang="en-US" sz="2400" dirty="0"/>
              <a:t>)</a:t>
            </a:r>
          </a:p>
        </p:txBody>
      </p:sp>
      <p:sp>
        <p:nvSpPr>
          <p:cNvPr id="3" name="Content Placeholder 2">
            <a:extLst>
              <a:ext uri="{FF2B5EF4-FFF2-40B4-BE49-F238E27FC236}">
                <a16:creationId xmlns:a16="http://schemas.microsoft.com/office/drawing/2014/main" id="{A02B917A-4BE5-42F2-809C-5AB321A87E29}"/>
              </a:ext>
            </a:extLst>
          </p:cNvPr>
          <p:cNvSpPr>
            <a:spLocks noGrp="1"/>
          </p:cNvSpPr>
          <p:nvPr>
            <p:ph idx="1"/>
          </p:nvPr>
        </p:nvSpPr>
        <p:spPr/>
        <p:txBody>
          <a:bodyPr/>
          <a:lstStyle/>
          <a:p>
            <a:r>
              <a:rPr lang="en-US" sz="2000" dirty="0"/>
              <a:t>Distinct Identity – </a:t>
            </a:r>
            <a:r>
              <a:rPr lang="en-US" sz="2000" b="0" dirty="0"/>
              <a:t>It was stated in the PAR that the Low Data Rate Network technology is in 802.15.4 already and that it is being extracted.  This would indicate a duplicate location.  This statement should be changed to include this subtlety.  There seems to be a disconnect on when this is a “Low Data Rate Network” or a “Low Data Rate Ad Hoc Network”. Try to make consistent.</a:t>
            </a:r>
          </a:p>
          <a:p>
            <a:r>
              <a:rPr lang="en-US" sz="2000" dirty="0"/>
              <a:t>Technical Feasibility – the statement “</a:t>
            </a:r>
            <a:r>
              <a:rPr lang="en-GB" sz="2000" b="0" dirty="0"/>
              <a:t>This standard consolidates this proven technology.” seems at odds with the extraction statement elsewhere in the PAR and CSD.  Is this consolidating or extracting?</a:t>
            </a:r>
            <a:endParaRPr lang="en-US" sz="2000" b="0" dirty="0"/>
          </a:p>
        </p:txBody>
      </p:sp>
      <p:sp>
        <p:nvSpPr>
          <p:cNvPr id="4" name="Date Placeholder 3">
            <a:extLst>
              <a:ext uri="{FF2B5EF4-FFF2-40B4-BE49-F238E27FC236}">
                <a16:creationId xmlns:a16="http://schemas.microsoft.com/office/drawing/2014/main" id="{8718FDFA-02ED-4EA5-A0CB-3113601EE45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6F93A322-AE31-4755-9862-F0F8CD17778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CD7993A-34B9-45F6-AE34-4FFF82D9040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3897969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r>
              <a:rPr lang="en-US" dirty="0"/>
              <a:t>As of July 15</a:t>
            </a:r>
          </a:p>
        </p:txBody>
      </p:sp>
      <p:sp>
        <p:nvSpPr>
          <p:cNvPr id="4" name="Date Placeholder 3"/>
          <p:cNvSpPr>
            <a:spLocks noGrp="1"/>
          </p:cNvSpPr>
          <p:nvPr>
            <p:ph type="dt" idx="10"/>
          </p:nvPr>
        </p:nvSpPr>
        <p:spPr/>
        <p:txBody>
          <a:bodyPr/>
          <a:lstStyle/>
          <a:p>
            <a:r>
              <a:rPr lang="en-US"/>
              <a:t>July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1604710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PARs were considered on </a:t>
            </a:r>
            <a:r>
              <a:rPr lang="en-US" altLang="en-US" dirty="0"/>
              <a:t>Telecon July 12&amp; 13, 2021  13:30-15:30 ET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14 July 2021 </a:t>
            </a:r>
          </a:p>
          <a:p>
            <a:pPr marL="685800" lvl="1"/>
            <a:endParaRPr lang="en-US" altLang="en-US" dirty="0"/>
          </a:p>
          <a:p>
            <a:pPr marL="285750" indent="-285750"/>
            <a:r>
              <a:rPr lang="en-US" altLang="en-US" dirty="0"/>
              <a:t>Feedback from WG due Wednesday 14 July 2021</a:t>
            </a:r>
          </a:p>
          <a:p>
            <a:pPr marL="285750" indent="-285750"/>
            <a:endParaRPr lang="en-US" altLang="en-US" dirty="0"/>
          </a:p>
          <a:p>
            <a:pPr marL="285750" indent="-285750"/>
            <a:r>
              <a:rPr lang="en-US" altLang="en-US" dirty="0"/>
              <a:t>Feedback to be reviewed on Thursda</a:t>
            </a:r>
            <a:r>
              <a:rPr lang="en-US" dirty="0"/>
              <a:t>y 22 July 2021 </a:t>
            </a:r>
            <a:r>
              <a:rPr lang="en-US" altLang="en-US" dirty="0"/>
              <a:t>13:30-15:30</a:t>
            </a:r>
            <a:r>
              <a:rPr lang="en-US" dirty="0"/>
              <a:t> ET</a:t>
            </a:r>
          </a:p>
          <a:p>
            <a:pPr marL="285750" indent="-285750"/>
            <a:endParaRPr lang="en-US" dirty="0"/>
          </a:p>
          <a:p>
            <a:pPr marL="285750" indent="-285750"/>
            <a:r>
              <a:rPr lang="en-US" dirty="0"/>
              <a:t>A Final report will be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28</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E943-F1F3-4481-9A2D-BC7EA6A4CD01}"/>
              </a:ext>
            </a:extLst>
          </p:cNvPr>
          <p:cNvSpPr>
            <a:spLocks noGrp="1"/>
          </p:cNvSpPr>
          <p:nvPr>
            <p:ph type="title"/>
          </p:nvPr>
        </p:nvSpPr>
        <p:spPr>
          <a:xfrm>
            <a:off x="914402" y="685803"/>
            <a:ext cx="10361084" cy="438941"/>
          </a:xfrm>
        </p:spPr>
        <p:txBody>
          <a:bodyPr/>
          <a:lstStyle/>
          <a:p>
            <a:r>
              <a:rPr lang="en-US" dirty="0"/>
              <a:t>Comments Submitted to 802 EC</a:t>
            </a:r>
          </a:p>
        </p:txBody>
      </p:sp>
      <p:sp>
        <p:nvSpPr>
          <p:cNvPr id="4" name="Date Placeholder 3">
            <a:extLst>
              <a:ext uri="{FF2B5EF4-FFF2-40B4-BE49-F238E27FC236}">
                <a16:creationId xmlns:a16="http://schemas.microsoft.com/office/drawing/2014/main" id="{E3D7946E-0FD4-4BD4-B433-6EE5089FFB00}"/>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82AC8DAD-8C0E-4D48-88EC-DF6488C6C7F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3C646C-A1B8-46C1-B7F9-D0906787FBBC}"/>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Rectangle 1">
            <a:extLst>
              <a:ext uri="{FF2B5EF4-FFF2-40B4-BE49-F238E27FC236}">
                <a16:creationId xmlns:a16="http://schemas.microsoft.com/office/drawing/2014/main" id="{02562164-16AB-49A7-B5D9-3E09FFF282B9}"/>
              </a:ext>
            </a:extLst>
          </p:cNvPr>
          <p:cNvSpPr>
            <a:spLocks noGrp="1" noChangeArrowheads="1"/>
          </p:cNvSpPr>
          <p:nvPr>
            <p:ph idx="1"/>
          </p:nvPr>
        </p:nvSpPr>
        <p:spPr bwMode="auto">
          <a:xfrm>
            <a:off x="914402" y="1698705"/>
            <a:ext cx="10547392"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Comments from the 802.11 PAR Review SC have been posted to doc 11-21/964r2:</a:t>
            </a:r>
            <a:endParaRPr kumimoji="0" lang="en-US" altLang="en-US" sz="1800" b="0" i="0" u="none" strike="noStrike" cap="none" normalizeH="0" baseline="0" dirty="0">
              <a:ln>
                <a:noFill/>
              </a:ln>
              <a:solidFill>
                <a:schemeClr val="tx1"/>
              </a:solidFill>
              <a:effectLst/>
            </a:endParaRPr>
          </a:p>
          <a:p>
            <a:pPr marL="400050" lvl="1" indent="0" defTabSz="914400" eaLnBrk="0" hangingPunct="0">
              <a:spcBef>
                <a:spcPct val="0"/>
              </a:spcBef>
              <a:buClrTx/>
              <a:buSzTx/>
            </a:pPr>
            <a:r>
              <a:rPr kumimoji="0" lang="en-US" altLang="en-US" sz="1400" b="0" i="0" u="none" strike="noStrike" cap="none" normalizeH="0" baseline="0" dirty="0">
                <a:ln>
                  <a:noFill/>
                </a:ln>
                <a:solidFill>
                  <a:schemeClr val="tx1"/>
                </a:solidFill>
                <a:effectLst/>
                <a:latin typeface="Tahoma" panose="020B0604030504040204" pitchFamily="34" charset="0"/>
                <a:cs typeface="Tahoma" panose="020B0604030504040204" pitchFamily="34" charset="0"/>
                <a:hlinkClick r:id="rId2"/>
              </a:rPr>
              <a:t>https://mentor.ieee.org/802.11/dcn/21/11-21-0964-02-0PAR-par-review-sc-meeting-agenda-and-comment-slides-july-2021-electronic-plenary.pptx</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b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There are 10 PARs/ICAID </a:t>
            </a: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that were</a:t>
            </a:r>
            <a:r>
              <a:rPr kumimoji="0" lang="en-US" altLang="en-US" sz="1800" b="0" i="0" u="none" strike="noStrike" cap="none" normalizeH="0" baseline="0" dirty="0">
                <a:ln>
                  <a:noFill/>
                </a:ln>
                <a:solidFill>
                  <a:schemeClr val="tx1"/>
                </a:solidFill>
                <a:effectLst/>
              </a:rPr>
              <a:t> review</a:t>
            </a: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ed</a:t>
            </a:r>
            <a:r>
              <a:rPr kumimoji="0" lang="en-US" altLang="en-US" sz="1800" b="0" i="0" u="none" strike="noStrike" cap="none" normalizeH="0" baseline="0" dirty="0">
                <a:ln>
                  <a:noFill/>
                </a:ln>
                <a:solidFill>
                  <a:schemeClr val="tx1"/>
                </a:solidFill>
                <a:effectLst/>
              </a:rPr>
              <a:t>:</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 802.1Qcw - No Comments</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2. 802.1Qcj - No Comments</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3. 802.1 - Industry Connections: </a:t>
            </a:r>
            <a:r>
              <a:rPr kumimoji="0" lang="en-US" altLang="en-US" sz="1800" b="0" i="0" u="none" strike="noStrike" cap="none" normalizeH="0" baseline="0" dirty="0" err="1">
                <a:ln>
                  <a:noFill/>
                </a:ln>
                <a:solidFill>
                  <a:schemeClr val="tx1"/>
                </a:solidFill>
                <a:effectLst/>
                <a:latin typeface="Arial" panose="020B0604020202020204" pitchFamily="34" charset="0"/>
              </a:rPr>
              <a:t>Nendica</a:t>
            </a:r>
            <a:r>
              <a:rPr kumimoji="0" lang="en-US" altLang="en-US" sz="1800" b="0" i="0" u="none" strike="noStrike" cap="none" normalizeH="0" baseline="0" dirty="0">
                <a:ln>
                  <a:noFill/>
                </a:ln>
                <a:solidFill>
                  <a:schemeClr val="tx1"/>
                </a:solidFill>
                <a:effectLst/>
                <a:latin typeface="Arial" panose="020B0604020202020204" pitchFamily="34" charset="0"/>
              </a:rPr>
              <a:t> ICAID: See slide 10</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4. 802.3de - See slides 11 and 12.</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5. 802.15.13 - See slide 13</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6. 802.15.4-2020/Cor1  - See slide 14</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7. 802.15.4ab - See slides 15, 16, and 17.</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8. 802.15.6a - See slides 18 and 19.</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9. 802.15.14 - See slides 20, 21, and 22.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10. 802.15.15 - See slides 23, 24, 25 and 26.</a:t>
            </a:r>
          </a:p>
        </p:txBody>
      </p:sp>
    </p:spTree>
    <p:extLst>
      <p:ext uri="{BB962C8B-B14F-4D97-AF65-F5344CB8AC3E}">
        <p14:creationId xmlns:p14="http://schemas.microsoft.com/office/powerpoint/2010/main" val="1565674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1427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2021 July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closing IEEE 802 LMSC meeting 23 July 2021 electronic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8 June 2021, </a:t>
            </a:r>
            <a:r>
              <a:rPr lang="en-US" sz="1800" dirty="0" err="1"/>
              <a:t>AoE</a:t>
            </a:r>
            <a:r>
              <a:rPr lang="en-US" sz="1800" dirty="0"/>
              <a:t>.</a:t>
            </a:r>
          </a:p>
          <a:p>
            <a:r>
              <a:rPr lang="en-US" sz="1800" dirty="0"/>
              <a:t>	2. Working Groups, other than the proposing Working Group, shall express concerns to the proposing Working Group as soon as possible and shall submit comments to the proposing Working Group and the IEEE 802 LMSC by e-mail not later than 14 July 2021, </a:t>
            </a:r>
            <a:r>
              <a:rPr lang="en-US" sz="1800" dirty="0" err="1"/>
              <a:t>AoE</a:t>
            </a:r>
            <a:r>
              <a:rPr lang="en-US" sz="1800" dirty="0"/>
              <a:t>. </a:t>
            </a:r>
          </a:p>
          <a:p>
            <a:r>
              <a:rPr lang="en-US" sz="1800" dirty="0"/>
              <a:t>	3. The proposing Working Group shall post a response to commenting Working Group and to the IEEE 802 LMSC together with a Final PAR on a public website and circulate the relevant URL on the IEEE 802 LMSC reflector not later than 21 July 2021, </a:t>
            </a:r>
            <a:r>
              <a:rPr lang="en-US" sz="1800" dirty="0" err="1"/>
              <a:t>AoE</a:t>
            </a:r>
            <a:endParaRPr lang="en-US" sz="1800" dirty="0"/>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12 &amp; 13 July 2021- 13:30-15:30 ET ( 18:30-20:30 UTC)</a:t>
            </a:r>
          </a:p>
          <a:p>
            <a:pPr lvl="1">
              <a:buAutoNum type="arabicPeriod"/>
            </a:pPr>
            <a:r>
              <a:rPr lang="en-US" sz="1800" dirty="0"/>
              <a:t>Thursday:  22 July 2021 - 13:30-15:30 ET (18:30-20:30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30</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31</a:t>
            </a:fld>
            <a:endParaRPr lang="en-GB"/>
          </a:p>
        </p:txBody>
      </p:sp>
    </p:spTree>
    <p:extLst>
      <p:ext uri="{BB962C8B-B14F-4D97-AF65-F5344CB8AC3E}">
        <p14:creationId xmlns:p14="http://schemas.microsoft.com/office/powerpoint/2010/main" val="38833705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32</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11-21/0964r4:</a:t>
            </a:r>
          </a:p>
          <a:p>
            <a:pPr lvl="1"/>
            <a:endParaRPr lang="en-US" dirty="0"/>
          </a:p>
          <a:p>
            <a:r>
              <a:rPr lang="en-US" dirty="0"/>
              <a:t> as the report from PAR Review SC for the July 2021 plenary.</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Virtual Plenary minutes:  11-20/1725r0:</a:t>
            </a:r>
          </a:p>
          <a:p>
            <a:pPr lvl="3"/>
            <a:r>
              <a:rPr lang="en-US" b="1" dirty="0">
                <a:hlinkClick r:id="rId4"/>
              </a:rPr>
              <a:t>https://mentor.ieee.org/802.11/dcn/20/11-20-1725-00-0PAR-par-minutes-november-2020-session.docx</a:t>
            </a:r>
            <a:endParaRPr lang="en-US" b="1" dirty="0"/>
          </a:p>
          <a:p>
            <a:pPr lvl="3"/>
            <a:endParaRPr lang="en-US" b="1" dirty="0"/>
          </a:p>
          <a:p>
            <a:pPr lvl="1"/>
            <a:r>
              <a:rPr lang="en-US" sz="2800" b="1" dirty="0"/>
              <a:t>Current Teleconference minutes:  11-21/0359r0:</a:t>
            </a:r>
          </a:p>
        </p:txBody>
      </p:sp>
      <p:sp>
        <p:nvSpPr>
          <p:cNvPr id="4" name="Date Placeholder 3"/>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34</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12 &amp; 13 July 2021, 802 EC Teleconferences</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628800"/>
            <a:ext cx="10547392" cy="4846615"/>
          </a:xfrm>
        </p:spPr>
        <p:txBody>
          <a:bodyPr/>
          <a:lstStyle/>
          <a:p>
            <a:r>
              <a:rPr lang="en-US" sz="2000" dirty="0"/>
              <a:t>July 2021 Electronic Plenary:</a:t>
            </a:r>
          </a:p>
          <a:p>
            <a:pPr marL="800100" lvl="1" indent="-342900">
              <a:buFont typeface="+mj-lt"/>
              <a:buAutoNum type="arabicPeriod"/>
            </a:pPr>
            <a:r>
              <a:rPr lang="en-US" sz="1600" dirty="0"/>
              <a:t>802.1Qcw - Amendment: YANG Data Models for Scheduled Traffic, Frame Preemption, and Per-Stream Filtering and Policing, </a:t>
            </a:r>
            <a:r>
              <a:rPr lang="en-US" sz="1600" dirty="0">
                <a:hlinkClick r:id="rId2"/>
              </a:rPr>
              <a:t>PAR Extension</a:t>
            </a:r>
            <a:r>
              <a:rPr lang="en-US" sz="1600" dirty="0"/>
              <a:t> and </a:t>
            </a:r>
            <a:r>
              <a:rPr lang="en-US" sz="1600" dirty="0">
                <a:hlinkClick r:id="rId3"/>
              </a:rPr>
              <a:t>CSD </a:t>
            </a:r>
            <a:endParaRPr lang="en-US" sz="1600" dirty="0"/>
          </a:p>
          <a:p>
            <a:pPr marL="800100" lvl="1" indent="-342900">
              <a:buFont typeface="+mj-lt"/>
              <a:buAutoNum type="arabicPeriod"/>
            </a:pPr>
            <a:r>
              <a:rPr lang="en-US" sz="1600" dirty="0"/>
              <a:t>802.1Qcj - Amendment: Automatic Attachment to Provider Backbone Bridging (PBB) services, </a:t>
            </a:r>
            <a:r>
              <a:rPr lang="en-US" sz="1600" dirty="0">
                <a:hlinkClick r:id="rId4"/>
              </a:rPr>
              <a:t>PAR Extension</a:t>
            </a:r>
            <a:r>
              <a:rPr lang="en-US" sz="1600" dirty="0"/>
              <a:t> and </a:t>
            </a:r>
            <a:r>
              <a:rPr lang="en-US" sz="1600" dirty="0">
                <a:hlinkClick r:id="rId5"/>
              </a:rPr>
              <a:t>CSD</a:t>
            </a:r>
            <a:endParaRPr lang="en-US" sz="1600" dirty="0"/>
          </a:p>
          <a:p>
            <a:pPr marL="800100" lvl="1" indent="-342900">
              <a:buFont typeface="+mj-lt"/>
              <a:buAutoNum type="arabicPeriod"/>
            </a:pPr>
            <a:r>
              <a:rPr lang="en-US" sz="1600" dirty="0"/>
              <a:t>802.1 - Industry Connections: </a:t>
            </a:r>
            <a:r>
              <a:rPr lang="en-US" sz="1600" dirty="0" err="1"/>
              <a:t>Nendica</a:t>
            </a:r>
            <a:r>
              <a:rPr lang="en-US" sz="1600" dirty="0"/>
              <a:t> </a:t>
            </a:r>
            <a:r>
              <a:rPr lang="en-US" sz="1600" dirty="0">
                <a:hlinkClick r:id="rId6"/>
              </a:rPr>
              <a:t>ICAID</a:t>
            </a:r>
            <a:endParaRPr lang="en-US" sz="1600" dirty="0"/>
          </a:p>
          <a:p>
            <a:pPr marL="800100" lvl="1" indent="-342900">
              <a:buFont typeface="+mj-lt"/>
              <a:buAutoNum type="arabicPeriod"/>
            </a:pPr>
            <a:r>
              <a:rPr lang="en-US" sz="1600" dirty="0"/>
              <a:t>802.3de - Amendment: Enhancements to the MAC Merge function and the Time Synchronization Service Interface (TSSI) to include Point-to-Point 10 Mb/s Single Pair Ethernet, </a:t>
            </a:r>
            <a:r>
              <a:rPr lang="en-US" sz="1600" dirty="0">
                <a:hlinkClick r:id="rId7"/>
              </a:rPr>
              <a:t>PAR</a:t>
            </a:r>
            <a:r>
              <a:rPr lang="en-US" sz="1600" dirty="0"/>
              <a:t> and </a:t>
            </a:r>
            <a:r>
              <a:rPr lang="en-US" sz="1600" dirty="0">
                <a:hlinkClick r:id="rId8"/>
              </a:rPr>
              <a:t>CSD</a:t>
            </a:r>
            <a:endParaRPr lang="en-US" sz="1600" dirty="0"/>
          </a:p>
          <a:p>
            <a:pPr marL="800100" lvl="1" indent="-342900">
              <a:buFont typeface="+mj-lt"/>
              <a:buAutoNum type="arabicPeriod"/>
            </a:pPr>
            <a:r>
              <a:rPr lang="en-US" sz="1600" dirty="0"/>
              <a:t>802.15.13 Standard: Multi-Gigabit per Second Optical Wireless Communications (OWC), with Ranges up to 200 meters, for both stationary and mobile devices, </a:t>
            </a:r>
            <a:r>
              <a:rPr lang="en-US" sz="1600" dirty="0">
                <a:hlinkClick r:id="rId9"/>
              </a:rPr>
              <a:t>PAR Extension</a:t>
            </a:r>
            <a:r>
              <a:rPr lang="en-US" sz="1600" dirty="0"/>
              <a:t> and </a:t>
            </a:r>
            <a:r>
              <a:rPr lang="en-US" sz="1600" dirty="0">
                <a:hlinkClick r:id="rId10"/>
              </a:rPr>
              <a:t>CSD</a:t>
            </a:r>
            <a:r>
              <a:rPr lang="en-US" sz="1600" dirty="0"/>
              <a:t> </a:t>
            </a:r>
          </a:p>
          <a:p>
            <a:pPr marL="800100" lvl="1" indent="-342900">
              <a:buFont typeface="+mj-lt"/>
              <a:buAutoNum type="arabicPeriod"/>
            </a:pPr>
            <a:r>
              <a:rPr lang="en-US" sz="1600" dirty="0"/>
              <a:t>802.15.4-2020/Cor1 Corrigendum 1:Correction of errors preventing backward compatibility, </a:t>
            </a:r>
            <a:r>
              <a:rPr lang="en-US" sz="1600" dirty="0">
                <a:hlinkClick r:id="rId11"/>
              </a:rPr>
              <a:t>PAR Modification</a:t>
            </a:r>
            <a:endParaRPr lang="en-US" sz="1600" dirty="0"/>
          </a:p>
          <a:p>
            <a:pPr marL="800100" lvl="1" indent="-342900">
              <a:buFont typeface="+mj-lt"/>
              <a:buAutoNum type="arabicPeriod"/>
            </a:pPr>
            <a:r>
              <a:rPr lang="en-US" sz="1600" dirty="0"/>
              <a:t>802.15.4ab Amendment: Enhanced Ultra Wide-Band (UWB) Physical Layers (PHYs) and Associated MAC Enhancements,</a:t>
            </a:r>
            <a:r>
              <a:rPr lang="en-US" sz="1600" dirty="0">
                <a:hlinkClick r:id="rId12"/>
              </a:rPr>
              <a:t> PAR</a:t>
            </a:r>
            <a:r>
              <a:rPr lang="en-US" sz="1600" dirty="0"/>
              <a:t> and </a:t>
            </a:r>
            <a:r>
              <a:rPr lang="en-US" sz="1600" dirty="0">
                <a:hlinkClick r:id="rId13"/>
              </a:rPr>
              <a:t>CSD</a:t>
            </a:r>
            <a:endParaRPr lang="en-US" sz="1600" dirty="0"/>
          </a:p>
          <a:p>
            <a:pPr marL="800100" lvl="1" indent="-342900">
              <a:buFont typeface="+mj-lt"/>
              <a:buAutoNum type="arabicPeriod"/>
            </a:pPr>
            <a:r>
              <a:rPr lang="en-US" sz="1600" dirty="0"/>
              <a:t>802.15.6a Amendment: Dependable Human and Vehicle Body Area Networks, </a:t>
            </a:r>
            <a:r>
              <a:rPr lang="en-US" sz="1600" dirty="0">
                <a:hlinkClick r:id="rId14"/>
              </a:rPr>
              <a:t>PAR</a:t>
            </a:r>
            <a:r>
              <a:rPr lang="en-US" sz="1600" dirty="0"/>
              <a:t> and </a:t>
            </a:r>
            <a:r>
              <a:rPr lang="en-US" sz="1600" dirty="0">
                <a:hlinkClick r:id="rId15"/>
              </a:rPr>
              <a:t>CSD</a:t>
            </a:r>
            <a:endParaRPr lang="en-US" sz="1600" dirty="0"/>
          </a:p>
          <a:p>
            <a:pPr marL="800100" lvl="1" indent="-342900">
              <a:buFont typeface="+mj-lt"/>
              <a:buAutoNum type="arabicPeriod"/>
            </a:pPr>
            <a:r>
              <a:rPr lang="en-US" sz="1600" dirty="0"/>
              <a:t>802.15.14 Standard: Ad-Hoc Impulse Radio Ultra Wideband Wireless Networks, </a:t>
            </a:r>
            <a:r>
              <a:rPr lang="en-US" sz="1600" dirty="0">
                <a:hlinkClick r:id="rId16"/>
              </a:rPr>
              <a:t>PAR</a:t>
            </a:r>
            <a:r>
              <a:rPr lang="en-US" sz="1600" dirty="0"/>
              <a:t> and </a:t>
            </a:r>
            <a:r>
              <a:rPr lang="en-US" sz="1600" dirty="0">
                <a:hlinkClick r:id="rId17"/>
              </a:rPr>
              <a:t>CSD</a:t>
            </a:r>
            <a:r>
              <a:rPr lang="en-US" sz="1600" dirty="0"/>
              <a:t> </a:t>
            </a:r>
          </a:p>
          <a:p>
            <a:pPr marL="800100" lvl="1" indent="-342900">
              <a:buFont typeface="+mj-lt"/>
              <a:buAutoNum type="arabicPeriod"/>
            </a:pPr>
            <a:r>
              <a:rPr lang="en-US" sz="1600" dirty="0"/>
              <a:t>802.15.15 Standard: Ad-Hoc Low-Rate Wireless Networks, </a:t>
            </a:r>
            <a:r>
              <a:rPr lang="en-US" sz="1600" dirty="0">
                <a:hlinkClick r:id="rId18"/>
              </a:rPr>
              <a:t>PAR</a:t>
            </a:r>
            <a:r>
              <a:rPr lang="en-US" sz="1600" dirty="0"/>
              <a:t> and </a:t>
            </a:r>
            <a:r>
              <a:rPr lang="en-US" sz="1600" dirty="0">
                <a:hlinkClick r:id="rId19"/>
              </a:rPr>
              <a:t>CSD</a:t>
            </a:r>
            <a:endParaRPr lang="en-US" sz="1600" dirty="0"/>
          </a:p>
          <a:p>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July 2021</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70000" lnSpcReduction="20000"/>
          </a:bodyPr>
          <a:lstStyle/>
          <a:p>
            <a:pPr marL="0" indent="0"/>
            <a:r>
              <a:rPr lang="en-US" dirty="0"/>
              <a:t>Monday 12 July 2021- 13:30-15:30 ET (18:30-20:30 UTC)</a:t>
            </a:r>
          </a:p>
          <a:p>
            <a:pPr marL="0" indent="0"/>
            <a:r>
              <a:rPr lang="en-US" dirty="0"/>
              <a:t>	Agenda:</a:t>
            </a:r>
          </a:p>
          <a:p>
            <a:pPr marL="1257300" lvl="2" indent="-457200">
              <a:buFont typeface="+mj-lt"/>
              <a:buAutoNum type="arabicPeriod"/>
            </a:pPr>
            <a:r>
              <a:rPr lang="en-US" sz="2000" dirty="0"/>
              <a:t>Welcome</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Electronic Plenary.</a:t>
            </a:r>
          </a:p>
          <a:p>
            <a:pPr marL="0" indent="0"/>
            <a:r>
              <a:rPr lang="en-US" dirty="0"/>
              <a:t>Tuesday 13 July 2021- 13:30-15:30 ET (18:30-20:30 UTC)</a:t>
            </a:r>
          </a:p>
          <a:p>
            <a:pPr marL="0" indent="0"/>
            <a:r>
              <a:rPr lang="en-US" dirty="0"/>
              <a:t>	Agenda:</a:t>
            </a:r>
          </a:p>
          <a:p>
            <a:pPr marL="1257300" lvl="2" indent="-457200">
              <a:buFont typeface="+mj-lt"/>
              <a:buAutoNum type="arabicPeriod"/>
            </a:pPr>
            <a:r>
              <a:rPr lang="en-US" sz="2000" dirty="0"/>
              <a:t>Review PARs/CSD posted for review this Electronic Plenary.</a:t>
            </a:r>
          </a:p>
          <a:p>
            <a:pPr marL="1257300" lvl="2" indent="-457200">
              <a:buFont typeface="+mj-lt"/>
              <a:buAutoNum type="arabicPeriod"/>
            </a:pPr>
            <a:r>
              <a:rPr lang="en-US" sz="2000" dirty="0"/>
              <a:t>Post Feedback to 802 EC Reflector by July 14, 2021</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22 July 2021 - 13:30-15:30 ET (18:30-20:30 UTC)</a:t>
            </a:r>
          </a:p>
          <a:p>
            <a:pPr marL="0" indent="0"/>
            <a:r>
              <a:rPr lang="en-US" dirty="0"/>
              <a:t>	Agenda:</a:t>
            </a:r>
            <a:endParaRPr lang="en-US" b="0" dirty="0"/>
          </a:p>
          <a:p>
            <a:pPr marL="800100" lvl="2" indent="0"/>
            <a:r>
              <a:rPr lang="en-US" sz="2000" dirty="0"/>
              <a:t>	1. Review Responses</a:t>
            </a:r>
          </a:p>
          <a:p>
            <a:pPr marL="800100" lvl="2" indent="0"/>
            <a:r>
              <a:rPr lang="en-US" sz="2000" dirty="0"/>
              <a:t>	2. Provide any required feedback to WG (email)</a:t>
            </a:r>
          </a:p>
          <a:p>
            <a:pPr marL="800100" lvl="2" indent="0"/>
            <a:r>
              <a:rPr lang="en-US" sz="2000" dirty="0"/>
              <a:t>	3. Adjourn</a:t>
            </a:r>
          </a:p>
        </p:txBody>
      </p:sp>
      <p:sp>
        <p:nvSpPr>
          <p:cNvPr id="6" name="Date Placeholder 5"/>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dirty="0"/>
              <a:t>Move to approve the minutes from March 2021 in document 11-21/0359r0:</a:t>
            </a:r>
          </a:p>
          <a:p>
            <a:pPr lvl="1"/>
            <a:r>
              <a:rPr lang="en-US" sz="1800" dirty="0">
                <a:hlinkClick r:id="rId2"/>
              </a:rPr>
              <a:t>https://mentor.ieee.org/802.11/dcn/21/11-21-0359-00-0PAR-par-minutes-march-2021-session.docx</a:t>
            </a:r>
            <a:endParaRPr lang="en-US" sz="1800" dirty="0"/>
          </a:p>
          <a:p>
            <a:endParaRPr lang="en-US" dirty="0"/>
          </a:p>
          <a:p>
            <a:r>
              <a:rPr lang="en-US" dirty="0"/>
              <a:t>Moved: Michael Montemurro</a:t>
            </a:r>
          </a:p>
          <a:p>
            <a:r>
              <a:rPr lang="en-US" dirty="0"/>
              <a:t>2</a:t>
            </a:r>
            <a:r>
              <a:rPr lang="en-US" baseline="30000" dirty="0"/>
              <a:t>nd</a:t>
            </a:r>
            <a:r>
              <a:rPr lang="en-US" dirty="0"/>
              <a:t>:        Stuart Kerry</a:t>
            </a:r>
          </a:p>
          <a:p>
            <a:r>
              <a:rPr lang="en-US" dirty="0"/>
              <a:t>Results: Unanimous (28 on the call).</a:t>
            </a:r>
            <a:endParaRPr lang="en-US" sz="2800"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r>
              <a:rPr lang="en-US" dirty="0"/>
              <a:t>2021 July 802 Electronic Plenary – </a:t>
            </a:r>
          </a:p>
        </p:txBody>
      </p:sp>
      <p:sp>
        <p:nvSpPr>
          <p:cNvPr id="4" name="Date Placeholder 3"/>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8C1A6AA-5CC3-424D-9401-D537EF8B7B3A}"/>
              </a:ext>
            </a:extLst>
          </p:cNvPr>
          <p:cNvSpPr>
            <a:spLocks noGrp="1"/>
          </p:cNvSpPr>
          <p:nvPr>
            <p:ph type="title"/>
          </p:nvPr>
        </p:nvSpPr>
        <p:spPr>
          <a:xfrm>
            <a:off x="914402" y="685803"/>
            <a:ext cx="10361084" cy="798981"/>
          </a:xfrm>
        </p:spPr>
        <p:txBody>
          <a:bodyPr/>
          <a:lstStyle/>
          <a:p>
            <a:r>
              <a:rPr lang="en-US" sz="2400" dirty="0"/>
              <a:t>1. 802.1Qcw - Amendment: YANG Data Models for Scheduled Traffic, Frame Preemption, and Per-Stream Filtering and Policing, </a:t>
            </a:r>
            <a:r>
              <a:rPr lang="en-US" sz="2400" dirty="0">
                <a:hlinkClick r:id="rId2"/>
              </a:rPr>
              <a:t>PAR Extension</a:t>
            </a:r>
            <a:r>
              <a:rPr lang="en-US" sz="2400" dirty="0"/>
              <a:t> and </a:t>
            </a:r>
            <a:r>
              <a:rPr lang="en-US" sz="2400" dirty="0">
                <a:hlinkClick r:id="rId3"/>
              </a:rPr>
              <a:t>CSD </a:t>
            </a:r>
            <a:endParaRPr lang="en-US" sz="3600" dirty="0"/>
          </a:p>
        </p:txBody>
      </p:sp>
      <p:sp>
        <p:nvSpPr>
          <p:cNvPr id="8" name="Content Placeholder 7">
            <a:extLst>
              <a:ext uri="{FF2B5EF4-FFF2-40B4-BE49-F238E27FC236}">
                <a16:creationId xmlns:a16="http://schemas.microsoft.com/office/drawing/2014/main" id="{C19552ED-8877-4EDD-A1B1-CB8BA5359E38}"/>
              </a:ext>
            </a:extLst>
          </p:cNvPr>
          <p:cNvSpPr>
            <a:spLocks noGrp="1"/>
          </p:cNvSpPr>
          <p:nvPr>
            <p:ph idx="1"/>
          </p:nvPr>
        </p:nvSpPr>
        <p:spPr/>
        <p:txBody>
          <a:bodyPr/>
          <a:lstStyle/>
          <a:p>
            <a:r>
              <a:rPr lang="en-US" sz="2000" dirty="0"/>
              <a:t>No Comments. </a:t>
            </a:r>
          </a:p>
        </p:txBody>
      </p:sp>
      <p:sp>
        <p:nvSpPr>
          <p:cNvPr id="4" name="Date Placeholder 3">
            <a:extLst>
              <a:ext uri="{FF2B5EF4-FFF2-40B4-BE49-F238E27FC236}">
                <a16:creationId xmlns:a16="http://schemas.microsoft.com/office/drawing/2014/main" id="{0E2585E1-2D4A-4A93-B749-19D20ADAA0A5}"/>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B9D449B3-0C05-4CA6-9871-F3E19535CA9D}"/>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1B7C329-BE8F-48CA-BD42-E6E96807E25D}"/>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3710146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13932-EAAB-4BE1-B2EB-5CEB20CA66D7}"/>
              </a:ext>
            </a:extLst>
          </p:cNvPr>
          <p:cNvSpPr>
            <a:spLocks noGrp="1"/>
          </p:cNvSpPr>
          <p:nvPr>
            <p:ph type="title"/>
          </p:nvPr>
        </p:nvSpPr>
        <p:spPr/>
        <p:txBody>
          <a:bodyPr/>
          <a:lstStyle/>
          <a:p>
            <a:r>
              <a:rPr lang="en-US" sz="2400" dirty="0"/>
              <a:t>2. 802.1Qcj - Amendment: Automatic Attachment to Provider Backbone Bridging (PBB) services, </a:t>
            </a:r>
            <a:r>
              <a:rPr lang="en-US" sz="2400" dirty="0">
                <a:hlinkClick r:id="rId2"/>
              </a:rPr>
              <a:t>PAR Extension</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3C4963F7-A557-41FF-B7F7-6FE05D9C1BDA}"/>
              </a:ext>
            </a:extLst>
          </p:cNvPr>
          <p:cNvSpPr>
            <a:spLocks noGrp="1"/>
          </p:cNvSpPr>
          <p:nvPr>
            <p:ph idx="1"/>
          </p:nvPr>
        </p:nvSpPr>
        <p:spPr/>
        <p:txBody>
          <a:bodyPr/>
          <a:lstStyle/>
          <a:p>
            <a:r>
              <a:rPr lang="en-US" sz="2000" dirty="0"/>
              <a:t>No Comments</a:t>
            </a:r>
          </a:p>
        </p:txBody>
      </p:sp>
      <p:sp>
        <p:nvSpPr>
          <p:cNvPr id="4" name="Date Placeholder 3">
            <a:extLst>
              <a:ext uri="{FF2B5EF4-FFF2-40B4-BE49-F238E27FC236}">
                <a16:creationId xmlns:a16="http://schemas.microsoft.com/office/drawing/2014/main" id="{17E172D0-09B5-4DF3-A3EB-C2DF46480C68}"/>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F9AADADB-9D36-497D-94A9-A97CF1C5BF2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E9BB7AA-3EC7-42DC-AE61-2AFDD53E41A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76086956"/>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E5996B-D317-4E13-AB38-820D845C4C73}">
  <ds:schemaRef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7FE6FC-CC99-4B5D-B8EF-C52B94830F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62126</TotalTime>
  <Words>3931</Words>
  <Application>Microsoft Office PowerPoint</Application>
  <PresentationFormat>Widescreen</PresentationFormat>
  <Paragraphs>345</Paragraphs>
  <Slides>34</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9" baseType="lpstr">
      <vt:lpstr>Arial</vt:lpstr>
      <vt:lpstr>Tahoma</vt:lpstr>
      <vt:lpstr>Times New Roman</vt:lpstr>
      <vt:lpstr>802-11 Theme</vt:lpstr>
      <vt:lpstr>Document</vt:lpstr>
      <vt:lpstr>PAR Review SC - Meeting Agenda and Comment slides - July 2021 - Electronic Plenary</vt:lpstr>
      <vt:lpstr>PAR Review SC – Snapshot slide Chair: Jon Rosdahl</vt:lpstr>
      <vt:lpstr>Abstract-PAR Review SC PARs under consideration for  2021 July Electronic Plenary</vt:lpstr>
      <vt:lpstr>IEEE 802 PARs &amp; ICAIDs under consideration for 12 &amp; 13 July 2021, 802 EC Teleconferences</vt:lpstr>
      <vt:lpstr>Agenda for PAR Review SC –  July 2021 Chair: Jon Rosdahl</vt:lpstr>
      <vt:lpstr>Motion to approve Previous Minutes</vt:lpstr>
      <vt:lpstr>Par Review Comments</vt:lpstr>
      <vt:lpstr>1. 802.1Qcw - Amendment: YANG Data Models for Scheduled Traffic, Frame Preemption, and Per-Stream Filtering and Policing, PAR Extension and CSD </vt:lpstr>
      <vt:lpstr>2. 802.1Qcj - Amendment: Automatic Attachment to Provider Backbone Bridging (PBB) services, PAR Extension and CSD</vt:lpstr>
      <vt:lpstr>3. 802.1 - Industry Connections: Nendica ICAID</vt:lpstr>
      <vt:lpstr>4. 802.3de - Amendment: Enhancements to the MAC Merge function and the Time Synchronization Service Interface (TSSI) to include Point-to-Point 10 Mb/s Single Pair Ethernet, PAR and CSD</vt:lpstr>
      <vt:lpstr>4. 802.3de - Amendment: - Continued – CSD Comments</vt:lpstr>
      <vt:lpstr>5. 802.15.13 Standard: Multi-Gigabit per Second Optical Wireless Communications (OWC), with Ranges up to 200 meters, for both stationary and mobile devices, PAR Extension and CSD </vt:lpstr>
      <vt:lpstr>6. 802.15.4-2020/Cor1 Corrigendum 1:Correction of errors preventing backward compatibility, PAR Modification</vt:lpstr>
      <vt:lpstr>7. 802.15.4ab Amendment: Enhanced Ultra Wide-Band (UWB) Physical Layers (PHYs) and Associated MAC Enhancements, PAR and CSD </vt:lpstr>
      <vt:lpstr>7. 802.15.4ab Amendment: Continued  CSD comments</vt:lpstr>
      <vt:lpstr>7. 802.15.4ab Amendment: Continued  CSD comments</vt:lpstr>
      <vt:lpstr>8. 802.15.6a Amendment: Dependable Human and Vehicle Body Area Networks, PAR and CSD </vt:lpstr>
      <vt:lpstr>8. 802.15.6a Amendment: Dependable Human and Vehicle Body Area Networks, CSD - Comments</vt:lpstr>
      <vt:lpstr>9. 802.15.14 Standard: Ad-Hoc Impulse Radio Ultra Wideband Wireless Networks, PAR and CSD </vt:lpstr>
      <vt:lpstr>9. 802.15.14 Standard: Ad-Hoc Impulse Radio Ultra Wideband Wireless Networks, PAR and CSD (Cont)</vt:lpstr>
      <vt:lpstr>9. 802.15.14 Standard: Ad-Hoc Impulse Radio Ultra Wideband Wireless Networks, CSD (Comments)</vt:lpstr>
      <vt:lpstr>10. 802.15.15 Standard: Ad-Hoc Low-Rate Wireless Networks, PAR and CSD </vt:lpstr>
      <vt:lpstr>10. 802.15.15 Standard: Ad-Hoc Low-Rate Wireless Networks, PAR and CSD  (cont)</vt:lpstr>
      <vt:lpstr>10. 802.15.15 Standard: Ad-Hoc Low-Rate Wireless Networks, PAR and CSD  (cont)</vt:lpstr>
      <vt:lpstr>10. 802.15.15 Standard: Ad-Hoc Low-Rate Wireless Networks, PAR and CSD  (CSD Comments cont)</vt:lpstr>
      <vt:lpstr>Snapshot Report to 802.11 closing plenary</vt:lpstr>
      <vt:lpstr>PAR Review SC  Jon Rosdahl, Chair</vt:lpstr>
      <vt:lpstr>Comments Submitted to 802 EC</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July 2021 - Electronic Plenary</dc:title>
  <dc:subject>July 2021</dc:subject>
  <dc:creator>Jon Rosdahl</dc:creator>
  <cp:keywords>Agenda and Meeting Slides</cp:keywords>
  <dc:description>Jon Rosdahl (Qualcomm)</dc:description>
  <cp:lastModifiedBy>Jon Rosdahl</cp:lastModifiedBy>
  <cp:revision>277</cp:revision>
  <cp:lastPrinted>1601-01-01T00:00:00Z</cp:lastPrinted>
  <dcterms:created xsi:type="dcterms:W3CDTF">2014-04-14T10:59:07Z</dcterms:created>
  <dcterms:modified xsi:type="dcterms:W3CDTF">2021-07-20T13:56:22Z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