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4"/>
  </p:sldMasterIdLst>
  <p:notesMasterIdLst>
    <p:notesMasterId r:id="rId32"/>
  </p:notesMasterIdLst>
  <p:handoutMasterIdLst>
    <p:handoutMasterId r:id="rId33"/>
  </p:handoutMasterIdLst>
  <p:sldIdLst>
    <p:sldId id="256" r:id="rId5"/>
    <p:sldId id="287" r:id="rId6"/>
    <p:sldId id="257" r:id="rId7"/>
    <p:sldId id="285" r:id="rId8"/>
    <p:sldId id="274" r:id="rId9"/>
    <p:sldId id="325" r:id="rId10"/>
    <p:sldId id="275" r:id="rId11"/>
    <p:sldId id="333" r:id="rId12"/>
    <p:sldId id="334" r:id="rId13"/>
    <p:sldId id="335" r:id="rId14"/>
    <p:sldId id="336" r:id="rId15"/>
    <p:sldId id="343" r:id="rId16"/>
    <p:sldId id="337" r:id="rId17"/>
    <p:sldId id="338" r:id="rId18"/>
    <p:sldId id="339" r:id="rId19"/>
    <p:sldId id="344" r:id="rId20"/>
    <p:sldId id="345" r:id="rId21"/>
    <p:sldId id="340" r:id="rId22"/>
    <p:sldId id="341" r:id="rId23"/>
    <p:sldId id="342" r:id="rId24"/>
    <p:sldId id="328" r:id="rId25"/>
    <p:sldId id="329" r:id="rId26"/>
    <p:sldId id="297" r:id="rId27"/>
    <p:sldId id="284" r:id="rId28"/>
    <p:sldId id="331" r:id="rId29"/>
    <p:sldId id="332" r:id="rId30"/>
    <p:sldId id="264"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548C60-479A-49D8-90E1-2952D6FE375B}" v="26" dt="2021-07-12T19:11:21.78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018" autoAdjust="0"/>
    <p:restoredTop sz="95407" autoAdjust="0"/>
  </p:normalViewPr>
  <p:slideViewPr>
    <p:cSldViewPr>
      <p:cViewPr varScale="1">
        <p:scale>
          <a:sx n="93" d="100"/>
          <a:sy n="93" d="100"/>
        </p:scale>
        <p:origin x="78" y="66"/>
      </p:cViewPr>
      <p:guideLst>
        <p:guide orient="horz" pos="2160"/>
        <p:guide pos="3840"/>
      </p:guideLst>
    </p:cSldViewPr>
  </p:slideViewPr>
  <p:outlineViewPr>
    <p:cViewPr varScale="1">
      <p:scale>
        <a:sx n="33" d="100"/>
        <a:sy n="33" d="100"/>
      </p:scale>
      <p:origin x="0" y="-9840"/>
    </p:cViewPr>
  </p:outlineViewPr>
  <p:notesTextViewPr>
    <p:cViewPr>
      <p:scale>
        <a:sx n="100" d="100"/>
        <a:sy n="100" d="100"/>
      </p:scale>
      <p:origin x="0" y="0"/>
    </p:cViewPr>
  </p:notesTextViewPr>
  <p:sorterViewPr>
    <p:cViewPr>
      <p:scale>
        <a:sx n="100" d="100"/>
        <a:sy n="100" d="100"/>
      </p:scale>
      <p:origin x="0" y="-1668"/>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6D548C60-479A-49D8-90E1-2952D6FE375B}"/>
    <pc:docChg chg="undo custSel addSld modSld modMainMaster">
      <pc:chgData name="Jon Rosdahl" userId="2820f357-2dd4-4127-8713-e0bfde0fd756" providerId="ADAL" clId="{6D548C60-479A-49D8-90E1-2952D6FE375B}" dt="2021-07-12T19:30:29.072" v="3969" actId="6549"/>
      <pc:docMkLst>
        <pc:docMk/>
      </pc:docMkLst>
      <pc:sldChg chg="modSp mod">
        <pc:chgData name="Jon Rosdahl" userId="2820f357-2dd4-4127-8713-e0bfde0fd756" providerId="ADAL" clId="{6D548C60-479A-49D8-90E1-2952D6FE375B}" dt="2021-07-12T19:30:29.072" v="3969" actId="6549"/>
        <pc:sldMkLst>
          <pc:docMk/>
          <pc:sldMk cId="0" sldId="256"/>
        </pc:sldMkLst>
        <pc:spChg chg="mod">
          <ac:chgData name="Jon Rosdahl" userId="2820f357-2dd4-4127-8713-e0bfde0fd756" providerId="ADAL" clId="{6D548C60-479A-49D8-90E1-2952D6FE375B}" dt="2021-07-12T19:30:29.072" v="3969" actId="6549"/>
          <ac:spMkLst>
            <pc:docMk/>
            <pc:sldMk cId="0" sldId="256"/>
            <ac:spMk id="3074" creationId="{00000000-0000-0000-0000-000000000000}"/>
          </ac:spMkLst>
        </pc:spChg>
      </pc:sldChg>
      <pc:sldChg chg="modSp mod">
        <pc:chgData name="Jon Rosdahl" userId="2820f357-2dd4-4127-8713-e0bfde0fd756" providerId="ADAL" clId="{6D548C60-479A-49D8-90E1-2952D6FE375B}" dt="2021-07-12T17:39:26.807" v="8" actId="20577"/>
        <pc:sldMkLst>
          <pc:docMk/>
          <pc:sldMk cId="0" sldId="257"/>
        </pc:sldMkLst>
        <pc:spChg chg="mod">
          <ac:chgData name="Jon Rosdahl" userId="2820f357-2dd4-4127-8713-e0bfde0fd756" providerId="ADAL" clId="{6D548C60-479A-49D8-90E1-2952D6FE375B}" dt="2021-07-12T17:39:26.807" v="8" actId="20577"/>
          <ac:spMkLst>
            <pc:docMk/>
            <pc:sldMk cId="0" sldId="257"/>
            <ac:spMk id="4098" creationId="{00000000-0000-0000-0000-000000000000}"/>
          </ac:spMkLst>
        </pc:spChg>
      </pc:sldChg>
      <pc:sldChg chg="modSp mod">
        <pc:chgData name="Jon Rosdahl" userId="2820f357-2dd4-4127-8713-e0bfde0fd756" providerId="ADAL" clId="{6D548C60-479A-49D8-90E1-2952D6FE375B}" dt="2021-07-12T17:41:23.569" v="12" actId="108"/>
        <pc:sldMkLst>
          <pc:docMk/>
          <pc:sldMk cId="3439635317" sldId="274"/>
        </pc:sldMkLst>
        <pc:spChg chg="mod">
          <ac:chgData name="Jon Rosdahl" userId="2820f357-2dd4-4127-8713-e0bfde0fd756" providerId="ADAL" clId="{6D548C60-479A-49D8-90E1-2952D6FE375B}" dt="2021-07-12T17:41:23.569" v="12" actId="108"/>
          <ac:spMkLst>
            <pc:docMk/>
            <pc:sldMk cId="3439635317" sldId="274"/>
            <ac:spMk id="3" creationId="{00000000-0000-0000-0000-000000000000}"/>
          </ac:spMkLst>
        </pc:spChg>
      </pc:sldChg>
      <pc:sldChg chg="modSp mod">
        <pc:chgData name="Jon Rosdahl" userId="2820f357-2dd4-4127-8713-e0bfde0fd756" providerId="ADAL" clId="{6D548C60-479A-49D8-90E1-2952D6FE375B}" dt="2021-07-12T17:43:47.339" v="56" actId="313"/>
        <pc:sldMkLst>
          <pc:docMk/>
          <pc:sldMk cId="3866284722" sldId="325"/>
        </pc:sldMkLst>
        <pc:spChg chg="mod">
          <ac:chgData name="Jon Rosdahl" userId="2820f357-2dd4-4127-8713-e0bfde0fd756" providerId="ADAL" clId="{6D548C60-479A-49D8-90E1-2952D6FE375B}" dt="2021-07-12T17:43:47.339" v="56" actId="313"/>
          <ac:spMkLst>
            <pc:docMk/>
            <pc:sldMk cId="3866284722" sldId="325"/>
            <ac:spMk id="3" creationId="{58F48A77-6149-4095-9848-28A693C82088}"/>
          </ac:spMkLst>
        </pc:spChg>
      </pc:sldChg>
      <pc:sldChg chg="modSp mod">
        <pc:chgData name="Jon Rosdahl" userId="2820f357-2dd4-4127-8713-e0bfde0fd756" providerId="ADAL" clId="{6D548C60-479A-49D8-90E1-2952D6FE375B}" dt="2021-07-12T17:49:54.114" v="69" actId="20577"/>
        <pc:sldMkLst>
          <pc:docMk/>
          <pc:sldMk cId="3710146481" sldId="333"/>
        </pc:sldMkLst>
        <pc:spChg chg="mod">
          <ac:chgData name="Jon Rosdahl" userId="2820f357-2dd4-4127-8713-e0bfde0fd756" providerId="ADAL" clId="{6D548C60-479A-49D8-90E1-2952D6FE375B}" dt="2021-07-12T17:49:54.114" v="69" actId="20577"/>
          <ac:spMkLst>
            <pc:docMk/>
            <pc:sldMk cId="3710146481" sldId="333"/>
            <ac:spMk id="8" creationId="{C19552ED-8877-4EDD-A1B1-CB8BA5359E38}"/>
          </ac:spMkLst>
        </pc:spChg>
      </pc:sldChg>
      <pc:sldChg chg="modSp mod">
        <pc:chgData name="Jon Rosdahl" userId="2820f357-2dd4-4127-8713-e0bfde0fd756" providerId="ADAL" clId="{6D548C60-479A-49D8-90E1-2952D6FE375B}" dt="2021-07-12T17:51:07.469" v="80" actId="20577"/>
        <pc:sldMkLst>
          <pc:docMk/>
          <pc:sldMk cId="376086956" sldId="334"/>
        </pc:sldMkLst>
        <pc:spChg chg="mod">
          <ac:chgData name="Jon Rosdahl" userId="2820f357-2dd4-4127-8713-e0bfde0fd756" providerId="ADAL" clId="{6D548C60-479A-49D8-90E1-2952D6FE375B}" dt="2021-07-12T17:51:07.469" v="80" actId="20577"/>
          <ac:spMkLst>
            <pc:docMk/>
            <pc:sldMk cId="376086956" sldId="334"/>
            <ac:spMk id="3" creationId="{3C4963F7-A557-41FF-B7F7-6FE05D9C1BDA}"/>
          </ac:spMkLst>
        </pc:spChg>
      </pc:sldChg>
      <pc:sldChg chg="modSp mod">
        <pc:chgData name="Jon Rosdahl" userId="2820f357-2dd4-4127-8713-e0bfde0fd756" providerId="ADAL" clId="{6D548C60-479A-49D8-90E1-2952D6FE375B}" dt="2021-07-12T17:59:08.171" v="141" actId="20577"/>
        <pc:sldMkLst>
          <pc:docMk/>
          <pc:sldMk cId="2710844417" sldId="335"/>
        </pc:sldMkLst>
        <pc:spChg chg="mod">
          <ac:chgData name="Jon Rosdahl" userId="2820f357-2dd4-4127-8713-e0bfde0fd756" providerId="ADAL" clId="{6D548C60-479A-49D8-90E1-2952D6FE375B}" dt="2021-07-12T17:59:08.171" v="141" actId="20577"/>
          <ac:spMkLst>
            <pc:docMk/>
            <pc:sldMk cId="2710844417" sldId="335"/>
            <ac:spMk id="3" creationId="{CC266240-468D-42E8-9B82-17209D2F7C54}"/>
          </ac:spMkLst>
        </pc:spChg>
      </pc:sldChg>
      <pc:sldChg chg="modSp mod">
        <pc:chgData name="Jon Rosdahl" userId="2820f357-2dd4-4127-8713-e0bfde0fd756" providerId="ADAL" clId="{6D548C60-479A-49D8-90E1-2952D6FE375B}" dt="2021-07-12T18:04:20.072" v="243" actId="313"/>
        <pc:sldMkLst>
          <pc:docMk/>
          <pc:sldMk cId="1813832765" sldId="336"/>
        </pc:sldMkLst>
        <pc:spChg chg="mod">
          <ac:chgData name="Jon Rosdahl" userId="2820f357-2dd4-4127-8713-e0bfde0fd756" providerId="ADAL" clId="{6D548C60-479A-49D8-90E1-2952D6FE375B}" dt="2021-07-12T18:04:20.072" v="243" actId="313"/>
          <ac:spMkLst>
            <pc:docMk/>
            <pc:sldMk cId="1813832765" sldId="336"/>
            <ac:spMk id="3" creationId="{0E4AF808-9D1D-4A42-9E03-66829C5B8401}"/>
          </ac:spMkLst>
        </pc:spChg>
      </pc:sldChg>
      <pc:sldChg chg="modSp mod">
        <pc:chgData name="Jon Rosdahl" userId="2820f357-2dd4-4127-8713-e0bfde0fd756" providerId="ADAL" clId="{6D548C60-479A-49D8-90E1-2952D6FE375B}" dt="2021-07-12T18:23:36.485" v="835" actId="15"/>
        <pc:sldMkLst>
          <pc:docMk/>
          <pc:sldMk cId="2367237184" sldId="337"/>
        </pc:sldMkLst>
        <pc:spChg chg="mod">
          <ac:chgData name="Jon Rosdahl" userId="2820f357-2dd4-4127-8713-e0bfde0fd756" providerId="ADAL" clId="{6D548C60-479A-49D8-90E1-2952D6FE375B}" dt="2021-07-12T18:23:36.485" v="835" actId="15"/>
          <ac:spMkLst>
            <pc:docMk/>
            <pc:sldMk cId="2367237184" sldId="337"/>
            <ac:spMk id="3" creationId="{4D8DD280-6765-41BA-ADBA-3490362A7FD8}"/>
          </ac:spMkLst>
        </pc:spChg>
      </pc:sldChg>
      <pc:sldChg chg="modSp mod">
        <pc:chgData name="Jon Rosdahl" userId="2820f357-2dd4-4127-8713-e0bfde0fd756" providerId="ADAL" clId="{6D548C60-479A-49D8-90E1-2952D6FE375B}" dt="2021-07-12T18:37:16.462" v="1442" actId="20577"/>
        <pc:sldMkLst>
          <pc:docMk/>
          <pc:sldMk cId="1274339325" sldId="338"/>
        </pc:sldMkLst>
        <pc:spChg chg="mod">
          <ac:chgData name="Jon Rosdahl" userId="2820f357-2dd4-4127-8713-e0bfde0fd756" providerId="ADAL" clId="{6D548C60-479A-49D8-90E1-2952D6FE375B}" dt="2021-07-12T18:37:16.462" v="1442" actId="20577"/>
          <ac:spMkLst>
            <pc:docMk/>
            <pc:sldMk cId="1274339325" sldId="338"/>
            <ac:spMk id="3" creationId="{4CB4A6E2-42FE-4050-A06D-16AFEDECECFE}"/>
          </ac:spMkLst>
        </pc:spChg>
      </pc:sldChg>
      <pc:sldChg chg="modSp mod">
        <pc:chgData name="Jon Rosdahl" userId="2820f357-2dd4-4127-8713-e0bfde0fd756" providerId="ADAL" clId="{6D548C60-479A-49D8-90E1-2952D6FE375B}" dt="2021-07-12T18:48:52.023" v="1824" actId="20577"/>
        <pc:sldMkLst>
          <pc:docMk/>
          <pc:sldMk cId="57934209" sldId="339"/>
        </pc:sldMkLst>
        <pc:spChg chg="mod">
          <ac:chgData name="Jon Rosdahl" userId="2820f357-2dd4-4127-8713-e0bfde0fd756" providerId="ADAL" clId="{6D548C60-479A-49D8-90E1-2952D6FE375B}" dt="2021-07-12T18:48:52.023" v="1824" actId="20577"/>
          <ac:spMkLst>
            <pc:docMk/>
            <pc:sldMk cId="57934209" sldId="339"/>
            <ac:spMk id="3" creationId="{CE3C529B-C206-422E-98EC-FE04A94E773C}"/>
          </ac:spMkLst>
        </pc:spChg>
      </pc:sldChg>
      <pc:sldChg chg="modSp mod">
        <pc:chgData name="Jon Rosdahl" userId="2820f357-2dd4-4127-8713-e0bfde0fd756" providerId="ADAL" clId="{6D548C60-479A-49D8-90E1-2952D6FE375B}" dt="2021-07-12T19:29:02.248" v="3967" actId="14"/>
        <pc:sldMkLst>
          <pc:docMk/>
          <pc:sldMk cId="1961405631" sldId="340"/>
        </pc:sldMkLst>
        <pc:spChg chg="mod">
          <ac:chgData name="Jon Rosdahl" userId="2820f357-2dd4-4127-8713-e0bfde0fd756" providerId="ADAL" clId="{6D548C60-479A-49D8-90E1-2952D6FE375B}" dt="2021-07-12T19:29:02.248" v="3967" actId="14"/>
          <ac:spMkLst>
            <pc:docMk/>
            <pc:sldMk cId="1961405631" sldId="340"/>
            <ac:spMk id="3" creationId="{9AE4BBE6-AA16-49F1-91C9-35AD6274FD9F}"/>
          </ac:spMkLst>
        </pc:spChg>
      </pc:sldChg>
      <pc:sldChg chg="modSp new mod">
        <pc:chgData name="Jon Rosdahl" userId="2820f357-2dd4-4127-8713-e0bfde0fd756" providerId="ADAL" clId="{6D548C60-479A-49D8-90E1-2952D6FE375B}" dt="2021-07-12T18:12:23.928" v="365" actId="20577"/>
        <pc:sldMkLst>
          <pc:docMk/>
          <pc:sldMk cId="3817966860" sldId="343"/>
        </pc:sldMkLst>
        <pc:spChg chg="mod">
          <ac:chgData name="Jon Rosdahl" userId="2820f357-2dd4-4127-8713-e0bfde0fd756" providerId="ADAL" clId="{6D548C60-479A-49D8-90E1-2952D6FE375B}" dt="2021-07-12T18:11:41.959" v="355"/>
          <ac:spMkLst>
            <pc:docMk/>
            <pc:sldMk cId="3817966860" sldId="343"/>
            <ac:spMk id="2" creationId="{5E1CF785-05CC-4DC8-A63B-A26213514562}"/>
          </ac:spMkLst>
        </pc:spChg>
        <pc:spChg chg="mod">
          <ac:chgData name="Jon Rosdahl" userId="2820f357-2dd4-4127-8713-e0bfde0fd756" providerId="ADAL" clId="{6D548C60-479A-49D8-90E1-2952D6FE375B}" dt="2021-07-12T18:12:23.928" v="365" actId="20577"/>
          <ac:spMkLst>
            <pc:docMk/>
            <pc:sldMk cId="3817966860" sldId="343"/>
            <ac:spMk id="3" creationId="{901BB374-1C50-4132-B6D5-7137D4DEC816}"/>
          </ac:spMkLst>
        </pc:spChg>
      </pc:sldChg>
      <pc:sldChg chg="modSp new mod">
        <pc:chgData name="Jon Rosdahl" userId="2820f357-2dd4-4127-8713-e0bfde0fd756" providerId="ADAL" clId="{6D548C60-479A-49D8-90E1-2952D6FE375B}" dt="2021-07-12T18:57:12.746" v="2491" actId="20577"/>
        <pc:sldMkLst>
          <pc:docMk/>
          <pc:sldMk cId="3420429025" sldId="344"/>
        </pc:sldMkLst>
        <pc:spChg chg="mod">
          <ac:chgData name="Jon Rosdahl" userId="2820f357-2dd4-4127-8713-e0bfde0fd756" providerId="ADAL" clId="{6D548C60-479A-49D8-90E1-2952D6FE375B}" dt="2021-07-12T18:52:04.750" v="1972" actId="313"/>
          <ac:spMkLst>
            <pc:docMk/>
            <pc:sldMk cId="3420429025" sldId="344"/>
            <ac:spMk id="2" creationId="{120D4BBE-FE6B-4093-A870-FBA8AB4E3D87}"/>
          </ac:spMkLst>
        </pc:spChg>
        <pc:spChg chg="mod">
          <ac:chgData name="Jon Rosdahl" userId="2820f357-2dd4-4127-8713-e0bfde0fd756" providerId="ADAL" clId="{6D548C60-479A-49D8-90E1-2952D6FE375B}" dt="2021-07-12T18:57:12.746" v="2491" actId="20577"/>
          <ac:spMkLst>
            <pc:docMk/>
            <pc:sldMk cId="3420429025" sldId="344"/>
            <ac:spMk id="3" creationId="{FE43BD26-0E20-482B-90E5-AFBB361354C2}"/>
          </ac:spMkLst>
        </pc:spChg>
      </pc:sldChg>
      <pc:sldChg chg="modSp new mod">
        <pc:chgData name="Jon Rosdahl" userId="2820f357-2dd4-4127-8713-e0bfde0fd756" providerId="ADAL" clId="{6D548C60-479A-49D8-90E1-2952D6FE375B}" dt="2021-07-12T19:06:37.966" v="3122" actId="20577"/>
        <pc:sldMkLst>
          <pc:docMk/>
          <pc:sldMk cId="1700376475" sldId="345"/>
        </pc:sldMkLst>
        <pc:spChg chg="mod">
          <ac:chgData name="Jon Rosdahl" userId="2820f357-2dd4-4127-8713-e0bfde0fd756" providerId="ADAL" clId="{6D548C60-479A-49D8-90E1-2952D6FE375B}" dt="2021-07-12T18:59:01.205" v="2494" actId="14100"/>
          <ac:spMkLst>
            <pc:docMk/>
            <pc:sldMk cId="1700376475" sldId="345"/>
            <ac:spMk id="2" creationId="{328B6718-B5A7-4AC7-8130-09089EF39E26}"/>
          </ac:spMkLst>
        </pc:spChg>
        <pc:spChg chg="mod">
          <ac:chgData name="Jon Rosdahl" userId="2820f357-2dd4-4127-8713-e0bfde0fd756" providerId="ADAL" clId="{6D548C60-479A-49D8-90E1-2952D6FE375B}" dt="2021-07-12T19:06:37.966" v="3122" actId="20577"/>
          <ac:spMkLst>
            <pc:docMk/>
            <pc:sldMk cId="1700376475" sldId="345"/>
            <ac:spMk id="3" creationId="{F2B7A30D-AE1E-43D1-B51C-404F6C42D318}"/>
          </ac:spMkLst>
        </pc:spChg>
      </pc:sldChg>
      <pc:sldMasterChg chg="modSp mod">
        <pc:chgData name="Jon Rosdahl" userId="2820f357-2dd4-4127-8713-e0bfde0fd756" providerId="ADAL" clId="{6D548C60-479A-49D8-90E1-2952D6FE375B}" dt="2021-07-11T14:58:20.180" v="1" actId="6549"/>
        <pc:sldMasterMkLst>
          <pc:docMk/>
          <pc:sldMasterMk cId="350243259" sldId="2147483738"/>
        </pc:sldMasterMkLst>
        <pc:spChg chg="mod">
          <ac:chgData name="Jon Rosdahl" userId="2820f357-2dd4-4127-8713-e0bfde0fd756" providerId="ADAL" clId="{6D548C60-479A-49D8-90E1-2952D6FE375B}" dt="2021-07-11T14:58:20.180" v="1" actId="6549"/>
          <ac:spMkLst>
            <pc:docMk/>
            <pc:sldMasterMk cId="350243259" sldId="214748373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802-11-21/0964r0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2021</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802-11-21/0964r0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2021</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802-11-21/0964r0</a:t>
            </a:r>
          </a:p>
        </p:txBody>
      </p:sp>
      <p:sp>
        <p:nvSpPr>
          <p:cNvPr id="5" name="Rectangle 3"/>
          <p:cNvSpPr>
            <a:spLocks noGrp="1" noChangeArrowheads="1"/>
          </p:cNvSpPr>
          <p:nvPr>
            <p:ph type="dt"/>
          </p:nvPr>
        </p:nvSpPr>
        <p:spPr>
          <a:ln/>
        </p:spPr>
        <p:txBody>
          <a:bodyPr/>
          <a:lstStyle/>
          <a:p>
            <a:r>
              <a:rPr lang="en-US"/>
              <a:t>July 2021</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802-11-21/0964r0</a:t>
            </a:r>
          </a:p>
        </p:txBody>
      </p:sp>
      <p:sp>
        <p:nvSpPr>
          <p:cNvPr id="5" name="Rectangle 3"/>
          <p:cNvSpPr>
            <a:spLocks noGrp="1" noChangeArrowheads="1"/>
          </p:cNvSpPr>
          <p:nvPr>
            <p:ph type="dt"/>
          </p:nvPr>
        </p:nvSpPr>
        <p:spPr>
          <a:ln/>
        </p:spPr>
        <p:txBody>
          <a:bodyPr/>
          <a:lstStyle/>
          <a:p>
            <a:r>
              <a:rPr lang="en-US"/>
              <a:t>July 2021</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AOE = Anywhere On Earth (23:59 UTC-12)</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802-11-21/0964r0</a:t>
            </a:r>
          </a:p>
        </p:txBody>
      </p:sp>
      <p:sp>
        <p:nvSpPr>
          <p:cNvPr id="5" name="Date Placeholder 4"/>
          <p:cNvSpPr>
            <a:spLocks noGrp="1"/>
          </p:cNvSpPr>
          <p:nvPr>
            <p:ph type="dt" idx="11"/>
          </p:nvPr>
        </p:nvSpPr>
        <p:spPr/>
        <p:txBody>
          <a:bodyPr/>
          <a:lstStyle/>
          <a:p>
            <a:r>
              <a:rPr lang="en-US"/>
              <a:t>July 2021</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802-11-21/0964r0</a:t>
            </a:r>
          </a:p>
        </p:txBody>
      </p:sp>
      <p:sp>
        <p:nvSpPr>
          <p:cNvPr id="5" name="Rectangle 3"/>
          <p:cNvSpPr>
            <a:spLocks noGrp="1" noChangeArrowheads="1"/>
          </p:cNvSpPr>
          <p:nvPr>
            <p:ph type="dt"/>
          </p:nvPr>
        </p:nvSpPr>
        <p:spPr>
          <a:ln/>
        </p:spPr>
        <p:txBody>
          <a:bodyPr/>
          <a:lstStyle/>
          <a:p>
            <a:r>
              <a:rPr lang="en-US"/>
              <a:t>July 2021</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2021</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July 2021</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July 2021</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July 2021</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July 2021</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July 2021</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July 2021</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2021</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2021</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July 2021</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11-21-0964r1</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dcn/20/1-21-0004-00.pdf" TargetMode="External"/><Relationship Id="rId2" Type="http://schemas.openxmlformats.org/officeDocument/2006/relationships/hyperlink" Target="https://mentor.ieee.org/802.1/dcn/21/1-21-0011-05-ICne-draft-nendica-icaid-renewal.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ec/dcn/21/ec-21-0112-00-00EC-ieee-p802-3de-draft-csd-responses.pdf" TargetMode="External"/><Relationship Id="rId2" Type="http://schemas.openxmlformats.org/officeDocument/2006/relationships/hyperlink" Target="https://mentor.ieee.org/802-ec/dcn/21/ec-21-0113-01-00EC-ieee-p802-3de-draft-par-response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ec/dcn/21/ec-21-0112-00-00EC-ieee-p802-3de-draft-csd-response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ec/dcn/17/ec-17-0073-00-ACSD-802-15-13.docx" TargetMode="External"/><Relationship Id="rId2" Type="http://schemas.openxmlformats.org/officeDocument/2006/relationships/hyperlink" Target="https://mentor.ieee.org/802.15/dcn/21/15-21-0267-01-0000-par-extension-request-for-p802-15-13.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5/dcn/21/15-21-0270-04-Cor2-tg4-2020-cor1-par-modification-draft.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5/dcn/21/15-21-0047-05-nuwb-draft-csd-ng-uwb.docx" TargetMode="External"/><Relationship Id="rId2" Type="http://schemas.openxmlformats.org/officeDocument/2006/relationships/hyperlink" Target="https://mentor.ieee.org/802.15/dcn/21/15-21-0126-02-nuwb-p802-15-4ab-par-draft-from-myproject.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5/dcn/21/15-21-0047-05-nuwb-draft-csd-ng-uwb.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5/dcn/21/15-21-0047-05-nuwb-draft-csd-ng-uwb.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5/dcn/21/15-21-0260-02-006a-ieee-802-15-6a-csd-draft.docx" TargetMode="External"/><Relationship Id="rId2" Type="http://schemas.openxmlformats.org/officeDocument/2006/relationships/hyperlink" Target="https://mentor.ieee.org/802.15/dcn/21/15-21-0259-03-006a-ieee-802-15-6a-par-draft.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5/dcn/21/15-21-0278-04-0014-sg14-draft-csd-for-ns-uwb.docx" TargetMode="External"/><Relationship Id="rId2" Type="http://schemas.openxmlformats.org/officeDocument/2006/relationships/hyperlink" Target="https://mentor.ieee.org/802.15/dcn/21/15-21-0274-04-0014-sg14-ns-uwb-par-working-draft.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mentor.ieee.org/802-ec/dcn/21/ec-21-0112-00-00EC-ieee-p802-3de-draft-csd-responses.pdf" TargetMode="External"/><Relationship Id="rId13" Type="http://schemas.openxmlformats.org/officeDocument/2006/relationships/hyperlink" Target="https://mentor.ieee.org/802.15/dcn/21/15-21-0047-05-nuwb-draft-csd-ng-uwb.docx" TargetMode="External"/><Relationship Id="rId18" Type="http://schemas.openxmlformats.org/officeDocument/2006/relationships/hyperlink" Target="https://mentor.ieee.org/802.15/dcn/21/15-21-0265-03-0015-sg15-ns-nb-par-working-draft.docx" TargetMode="External"/><Relationship Id="rId3" Type="http://schemas.openxmlformats.org/officeDocument/2006/relationships/hyperlink" Target="https://www.ieee802.org/1/files/public/docs2017/cw-draft-CSD-0517-v02.pdf" TargetMode="External"/><Relationship Id="rId7" Type="http://schemas.openxmlformats.org/officeDocument/2006/relationships/hyperlink" Target="https://mentor.ieee.org/802-ec/dcn/21/ec-21-0113-01-00EC-ieee-p802-3de-draft-par-responses.pdf" TargetMode="External"/><Relationship Id="rId12" Type="http://schemas.openxmlformats.org/officeDocument/2006/relationships/hyperlink" Target="https://mentor.ieee.org/802.15/dcn/21/15-21-0126-02-nuwb-p802-15-4ab-par-draft-from-myproject.pdf" TargetMode="External"/><Relationship Id="rId17" Type="http://schemas.openxmlformats.org/officeDocument/2006/relationships/hyperlink" Target="https://mentor.ieee.org/802.15/dcn/21/15-21-0278-04-0014-sg14-draft-csd-for-ns-uwb.docx" TargetMode="External"/><Relationship Id="rId2" Type="http://schemas.openxmlformats.org/officeDocument/2006/relationships/hyperlink" Target="https://www.ieee802.org/1/files/public/docs2021/cw-PAR-extension-0521-v01.pdf" TargetMode="External"/><Relationship Id="rId16" Type="http://schemas.openxmlformats.org/officeDocument/2006/relationships/hyperlink" Target="https://mentor.ieee.org/802.15/dcn/21/15-21-0274-04-0014-sg14-ns-uwb-par-working-draft.docx" TargetMode="External"/><Relationship Id="rId1" Type="http://schemas.openxmlformats.org/officeDocument/2006/relationships/slideLayout" Target="../slideLayouts/slideLayout2.xml"/><Relationship Id="rId6" Type="http://schemas.openxmlformats.org/officeDocument/2006/relationships/hyperlink" Target="https://mentor.ieee.org/802.1/dcn/21/1-21-0011-05-ICne-draft-nendica-icaid-renewal.docx" TargetMode="External"/><Relationship Id="rId11" Type="http://schemas.openxmlformats.org/officeDocument/2006/relationships/hyperlink" Target="https://mentor.ieee.org/802.15/dcn/21/15-21-0270-04-Cor2-tg4-2020-cor1-par-modification-draft.docx" TargetMode="External"/><Relationship Id="rId5" Type="http://schemas.openxmlformats.org/officeDocument/2006/relationships/hyperlink" Target="https://www.ieee802.org/1/files/public/docs2015/new-autoattach-romascanu-csd-0315-v01.pptx" TargetMode="External"/><Relationship Id="rId15" Type="http://schemas.openxmlformats.org/officeDocument/2006/relationships/hyperlink" Target="https://mentor.ieee.org/802.15/dcn/21/15-21-0260-02-006a-ieee-802-15-6a-csd-draft.docx" TargetMode="External"/><Relationship Id="rId10" Type="http://schemas.openxmlformats.org/officeDocument/2006/relationships/hyperlink" Target="https://mentor.ieee.org/802-ec/dcn/17/ec-17-0073-00-ACSD-802-15-13.docx" TargetMode="External"/><Relationship Id="rId19" Type="http://schemas.openxmlformats.org/officeDocument/2006/relationships/hyperlink" Target="https://mentor.ieee.org/802.15/dcn/21/15-21-0301-00-0015-sg15-draft-csd-for-ns-nb.docx" TargetMode="External"/><Relationship Id="rId4" Type="http://schemas.openxmlformats.org/officeDocument/2006/relationships/hyperlink" Target="https://www.ieee802.org/1/files/public/docs2021/cj-PAR-extension-0521-v01.pdf" TargetMode="External"/><Relationship Id="rId9" Type="http://schemas.openxmlformats.org/officeDocument/2006/relationships/hyperlink" Target="https://mentor.ieee.org/802.15/dcn/21/15-21-0267-01-0000-par-extension-request-for-p802-15-13.docx" TargetMode="External"/><Relationship Id="rId14" Type="http://schemas.openxmlformats.org/officeDocument/2006/relationships/hyperlink" Target="https://mentor.ieee.org/802.15/dcn/21/15-21-0259-03-006a-ieee-802-15-6a-par-draft.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5/dcn/21/15-21-0301-00-0015-sg15-draft-csd-for-ns-nb.docx" TargetMode="External"/><Relationship Id="rId2" Type="http://schemas.openxmlformats.org/officeDocument/2006/relationships/hyperlink" Target="https://mentor.ieee.org/802.15/dcn/21/15-21-0265-03-0015-sg15-ns-nb-par-working-draft.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s://ieee802.org/PARs.shtml"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0/11-20-1725-00-0PAR-par-minutes-november-2020-session.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mentor.ieee.org/802-ec/dcn/21/ec-21-0112-00-00EC-ieee-p802-3de-draft-csd-responses.pdf" TargetMode="External"/><Relationship Id="rId13" Type="http://schemas.openxmlformats.org/officeDocument/2006/relationships/hyperlink" Target="https://mentor.ieee.org/802.15/dcn/21/15-21-0047-05-nuwb-draft-csd-ng-uwb.docx" TargetMode="External"/><Relationship Id="rId18" Type="http://schemas.openxmlformats.org/officeDocument/2006/relationships/hyperlink" Target="https://mentor.ieee.org/802.15/dcn/21/15-21-0265-03-0015-sg15-ns-nb-par-working-draft.docx" TargetMode="External"/><Relationship Id="rId3" Type="http://schemas.openxmlformats.org/officeDocument/2006/relationships/hyperlink" Target="https://www.ieee802.org/1/files/public/docs2017/cw-draft-CSD-0517-v02.pdf" TargetMode="External"/><Relationship Id="rId7" Type="http://schemas.openxmlformats.org/officeDocument/2006/relationships/hyperlink" Target="https://mentor.ieee.org/802-ec/dcn/21/ec-21-0113-01-00EC-ieee-p802-3de-draft-par-responses.pdf" TargetMode="External"/><Relationship Id="rId12" Type="http://schemas.openxmlformats.org/officeDocument/2006/relationships/hyperlink" Target="https://mentor.ieee.org/802.15/dcn/21/15-21-0126-02-nuwb-p802-15-4ab-par-draft-from-myproject.pdf" TargetMode="External"/><Relationship Id="rId17" Type="http://schemas.openxmlformats.org/officeDocument/2006/relationships/hyperlink" Target="https://mentor.ieee.org/802.15/dcn/21/15-21-0278-04-0014-sg14-draft-csd-for-ns-uwb.docx" TargetMode="External"/><Relationship Id="rId2" Type="http://schemas.openxmlformats.org/officeDocument/2006/relationships/hyperlink" Target="https://www.ieee802.org/1/files/public/docs2021/cw-PAR-extension-0521-v01.pdf" TargetMode="External"/><Relationship Id="rId16" Type="http://schemas.openxmlformats.org/officeDocument/2006/relationships/hyperlink" Target="https://mentor.ieee.org/802.15/dcn/21/15-21-0274-04-0014-sg14-ns-uwb-par-working-draft.docx" TargetMode="External"/><Relationship Id="rId1" Type="http://schemas.openxmlformats.org/officeDocument/2006/relationships/slideLayout" Target="../slideLayouts/slideLayout2.xml"/><Relationship Id="rId6" Type="http://schemas.openxmlformats.org/officeDocument/2006/relationships/hyperlink" Target="https://mentor.ieee.org/802.1/dcn/21/1-21-0011-05-ICne-draft-nendica-icaid-renewal.docx" TargetMode="External"/><Relationship Id="rId11" Type="http://schemas.openxmlformats.org/officeDocument/2006/relationships/hyperlink" Target="https://mentor.ieee.org/802.15/dcn/21/15-21-0270-04-Cor2-tg4-2020-cor1-par-modification-draft.docx" TargetMode="External"/><Relationship Id="rId5" Type="http://schemas.openxmlformats.org/officeDocument/2006/relationships/hyperlink" Target="https://www.ieee802.org/1/files/public/docs2015/new-autoattach-romascanu-csd-0315-v01.pptx" TargetMode="External"/><Relationship Id="rId15" Type="http://schemas.openxmlformats.org/officeDocument/2006/relationships/hyperlink" Target="https://mentor.ieee.org/802.15/dcn/21/15-21-0260-02-006a-ieee-802-15-6a-csd-draft.docx" TargetMode="External"/><Relationship Id="rId10" Type="http://schemas.openxmlformats.org/officeDocument/2006/relationships/hyperlink" Target="https://mentor.ieee.org/802-ec/dcn/17/ec-17-0073-00-ACSD-802-15-13.docx" TargetMode="External"/><Relationship Id="rId19" Type="http://schemas.openxmlformats.org/officeDocument/2006/relationships/hyperlink" Target="https://mentor.ieee.org/802.15/dcn/21/15-21-0301-00-0015-sg15-draft-csd-for-ns-nb.docx" TargetMode="External"/><Relationship Id="rId4" Type="http://schemas.openxmlformats.org/officeDocument/2006/relationships/hyperlink" Target="https://www.ieee802.org/1/files/public/docs2021/cj-PAR-extension-0521-v01.pdf" TargetMode="External"/><Relationship Id="rId9" Type="http://schemas.openxmlformats.org/officeDocument/2006/relationships/hyperlink" Target="https://mentor.ieee.org/802.15/dcn/21/15-21-0267-01-0000-par-extension-request-for-p802-15-13.docx" TargetMode="External"/><Relationship Id="rId14" Type="http://schemas.openxmlformats.org/officeDocument/2006/relationships/hyperlink" Target="https://mentor.ieee.org/802.15/dcn/21/15-21-0259-03-006a-ieee-802-15-6a-par-draft.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1/11-21-0359-00-0PAR-par-minutes-march-2021-session.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ieee802.org/1/files/public/docs2017/cw-draft-CSD-0517-v02.pdf" TargetMode="External"/><Relationship Id="rId2" Type="http://schemas.openxmlformats.org/officeDocument/2006/relationships/hyperlink" Target="https://www.ieee802.org/1/files/public/docs2021/cw-PAR-extension-0521-v01.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802.org/1/files/public/docs2015/new-autoattach-romascanu-csd-0315-v01.pptx" TargetMode="External"/><Relationship Id="rId2" Type="http://schemas.openxmlformats.org/officeDocument/2006/relationships/hyperlink" Target="https://www.ieee802.org/1/files/public/docs2021/cj-PAR-extension-0521-v01.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a:t>PAR Review SC - Meeting Agenda and Comment slides - July 2021 - Electronic Plenary</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2021-07-12</a:t>
            </a:r>
          </a:p>
        </p:txBody>
      </p:sp>
      <p:sp>
        <p:nvSpPr>
          <p:cNvPr id="6" name="Date Placeholder 3"/>
          <p:cNvSpPr>
            <a:spLocks noGrp="1"/>
          </p:cNvSpPr>
          <p:nvPr>
            <p:ph type="dt" idx="10"/>
          </p:nvPr>
        </p:nvSpPr>
        <p:spPr/>
        <p:txBody>
          <a:bodyPr/>
          <a:lstStyle/>
          <a:p>
            <a:r>
              <a:rPr lang="en-US"/>
              <a:t>July 2021</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spid="_x0000_s1026" name="Document" r:id="rId4" imgW="8289564" imgH="2521714" progId="Word.Document.8">
                  <p:embed/>
                </p:oleObj>
              </mc:Choice>
              <mc:Fallback>
                <p:oleObj name="Document" r:id="rId4" imgW="8289564" imgH="2521714" progId="Word.Document.8">
                  <p:embed/>
                  <p:pic>
                    <p:nvPicPr>
                      <p:cNvPr id="3075" name="Object 3"/>
                      <p:cNvPicPr>
                        <a:picLocks noChangeAspect="1" noChangeArrowheads="1"/>
                      </p:cNvPicPr>
                      <p:nvPr/>
                    </p:nvPicPr>
                    <p:blipFill>
                      <a:blip r:embed="rId5"/>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30C6A-E146-46BA-B2C7-4AA4441A3455}"/>
              </a:ext>
            </a:extLst>
          </p:cNvPr>
          <p:cNvSpPr>
            <a:spLocks noGrp="1"/>
          </p:cNvSpPr>
          <p:nvPr>
            <p:ph type="title"/>
          </p:nvPr>
        </p:nvSpPr>
        <p:spPr/>
        <p:txBody>
          <a:bodyPr/>
          <a:lstStyle/>
          <a:p>
            <a:r>
              <a:rPr lang="en-US" sz="2400" dirty="0"/>
              <a:t>3. 802.1 - Industry Connections: </a:t>
            </a:r>
            <a:r>
              <a:rPr lang="en-US" sz="2400" dirty="0" err="1"/>
              <a:t>Nendica</a:t>
            </a:r>
            <a:r>
              <a:rPr lang="en-US" sz="2400" dirty="0"/>
              <a:t> </a:t>
            </a:r>
            <a:r>
              <a:rPr lang="en-US" sz="2400" dirty="0">
                <a:hlinkClick r:id="rId2"/>
              </a:rPr>
              <a:t>ICAID</a:t>
            </a:r>
            <a:br>
              <a:rPr lang="en-US" sz="2400" dirty="0"/>
            </a:br>
            <a:r>
              <a:rPr lang="en-US" sz="2400" dirty="0"/>
              <a:t> </a:t>
            </a:r>
          </a:p>
        </p:txBody>
      </p:sp>
      <p:sp>
        <p:nvSpPr>
          <p:cNvPr id="3" name="Content Placeholder 2">
            <a:extLst>
              <a:ext uri="{FF2B5EF4-FFF2-40B4-BE49-F238E27FC236}">
                <a16:creationId xmlns:a16="http://schemas.microsoft.com/office/drawing/2014/main" id="{CC266240-468D-42E8-9B82-17209D2F7C54}"/>
              </a:ext>
            </a:extLst>
          </p:cNvPr>
          <p:cNvSpPr>
            <a:spLocks noGrp="1"/>
          </p:cNvSpPr>
          <p:nvPr>
            <p:ph idx="1"/>
          </p:nvPr>
        </p:nvSpPr>
        <p:spPr/>
        <p:txBody>
          <a:bodyPr/>
          <a:lstStyle/>
          <a:p>
            <a:r>
              <a:rPr lang="en-US" dirty="0"/>
              <a:t>1. The TBD should be filled in before progressing:</a:t>
            </a:r>
          </a:p>
          <a:p>
            <a:pPr lvl="1"/>
            <a:r>
              <a:rPr lang="en-US" dirty="0"/>
              <a:t>“the [month TBD] 2021 publication by IEEE of “</a:t>
            </a:r>
            <a:r>
              <a:rPr lang="en-US" u="sng" dirty="0">
                <a:hlinkClick r:id="rId3"/>
              </a:rPr>
              <a:t>Intelligent Lossless Data Center Networks</a:t>
            </a:r>
            <a:r>
              <a:rPr lang="en-US" dirty="0"/>
              <a:t>.[link update TDB]””</a:t>
            </a:r>
          </a:p>
          <a:p>
            <a:endParaRPr lang="en-US" dirty="0"/>
          </a:p>
        </p:txBody>
      </p:sp>
      <p:sp>
        <p:nvSpPr>
          <p:cNvPr id="4" name="Date Placeholder 3">
            <a:extLst>
              <a:ext uri="{FF2B5EF4-FFF2-40B4-BE49-F238E27FC236}">
                <a16:creationId xmlns:a16="http://schemas.microsoft.com/office/drawing/2014/main" id="{C5E532D6-79CE-4CEA-B839-5C9AFDD0BCF7}"/>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3C332EA3-1C61-457D-A817-F5041FD5C74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52E59AA2-7CF6-4511-9A29-CBEB61D0034A}"/>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710844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BC94F-FE67-419D-A1EC-47BC0402F58C}"/>
              </a:ext>
            </a:extLst>
          </p:cNvPr>
          <p:cNvSpPr>
            <a:spLocks noGrp="1"/>
          </p:cNvSpPr>
          <p:nvPr>
            <p:ph type="title"/>
          </p:nvPr>
        </p:nvSpPr>
        <p:spPr/>
        <p:txBody>
          <a:bodyPr/>
          <a:lstStyle/>
          <a:p>
            <a:r>
              <a:rPr lang="en-US" sz="2400" dirty="0"/>
              <a:t>4. 802.3de - Amendment: Enhancements to the MAC Merge function and the Time Synchronization Service Interface (TSSI) to include Point-to-Point 10 Mb/s Single Pair Ethernet, </a:t>
            </a:r>
            <a:r>
              <a:rPr lang="en-US" sz="2400" dirty="0">
                <a:hlinkClick r:id="rId2"/>
              </a:rPr>
              <a:t>PAR</a:t>
            </a:r>
            <a:r>
              <a:rPr lang="en-US" sz="2400" dirty="0"/>
              <a:t> and </a:t>
            </a:r>
            <a:r>
              <a:rPr lang="en-US" sz="2400" dirty="0">
                <a:hlinkClick r:id="rId3"/>
              </a:rPr>
              <a:t>CSD</a:t>
            </a:r>
            <a:endParaRPr lang="en-US" sz="2400" dirty="0"/>
          </a:p>
        </p:txBody>
      </p:sp>
      <p:sp>
        <p:nvSpPr>
          <p:cNvPr id="3" name="Content Placeholder 2">
            <a:extLst>
              <a:ext uri="{FF2B5EF4-FFF2-40B4-BE49-F238E27FC236}">
                <a16:creationId xmlns:a16="http://schemas.microsoft.com/office/drawing/2014/main" id="{0E4AF808-9D1D-4A42-9E03-66829C5B8401}"/>
              </a:ext>
            </a:extLst>
          </p:cNvPr>
          <p:cNvSpPr>
            <a:spLocks noGrp="1"/>
          </p:cNvSpPr>
          <p:nvPr>
            <p:ph idx="1"/>
          </p:nvPr>
        </p:nvSpPr>
        <p:spPr>
          <a:xfrm>
            <a:off x="914402" y="1981201"/>
            <a:ext cx="10361084" cy="4328119"/>
          </a:xfrm>
        </p:spPr>
        <p:txBody>
          <a:bodyPr/>
          <a:lstStyle/>
          <a:p>
            <a:r>
              <a:rPr lang="en-US" dirty="0"/>
              <a:t>Please add in 8.1 an explanation to “MAC Merge function”.</a:t>
            </a:r>
            <a:br>
              <a:rPr lang="en-US" dirty="0"/>
            </a:br>
            <a:r>
              <a:rPr lang="en-US" dirty="0"/>
              <a:t>We understand it is a normative name of a function.</a:t>
            </a:r>
          </a:p>
          <a:p>
            <a:r>
              <a:rPr lang="en-US" dirty="0"/>
              <a:t>“(Sec 2.1) While ‘MAC’ (Medium Access Control) is an acronym, the term 'MAC Merge' in the title is the proper name of a function within IEEE Std 802.3 and the term used in the title of the candidate clause for amendment, Clause 99, "MAC Merge sublayer.""  Using it as a proper name, not expanded, improves clarity and the ability of the reader of the PAR to find the appropriate clause in IEEE 802.3 which is being modified, as named above. The proposed project would consider amendments to Clause 99 specification for this function in IEEE Std 802.3 to support 10 Mb/s single-pair Ethernet point-to-point </a:t>
            </a:r>
            <a:r>
              <a:rPr lang="en-US" dirty="0" err="1"/>
              <a:t>PHYs.</a:t>
            </a:r>
            <a:r>
              <a:rPr lang="en-US" dirty="0"/>
              <a:t>”</a:t>
            </a:r>
          </a:p>
          <a:p>
            <a:endParaRPr lang="en-US" dirty="0"/>
          </a:p>
          <a:p>
            <a:endParaRPr lang="en-US" dirty="0"/>
          </a:p>
        </p:txBody>
      </p:sp>
      <p:sp>
        <p:nvSpPr>
          <p:cNvPr id="4" name="Date Placeholder 3">
            <a:extLst>
              <a:ext uri="{FF2B5EF4-FFF2-40B4-BE49-F238E27FC236}">
                <a16:creationId xmlns:a16="http://schemas.microsoft.com/office/drawing/2014/main" id="{1A1D538D-EE00-4DC7-904F-BDEB9BEB8CB1}"/>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DD941F46-047C-4850-8F3A-DC67125023FE}"/>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0FE7731-2FA2-414C-B079-D09480100E7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8138327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CF785-05CC-4DC8-A63B-A26213514562}"/>
              </a:ext>
            </a:extLst>
          </p:cNvPr>
          <p:cNvSpPr>
            <a:spLocks noGrp="1"/>
          </p:cNvSpPr>
          <p:nvPr>
            <p:ph type="title"/>
          </p:nvPr>
        </p:nvSpPr>
        <p:spPr/>
        <p:txBody>
          <a:bodyPr/>
          <a:lstStyle/>
          <a:p>
            <a:r>
              <a:rPr lang="en-US" dirty="0"/>
              <a:t>4. 802.3de - Amendment: - Continued – </a:t>
            </a:r>
            <a:r>
              <a:rPr lang="en-US" dirty="0">
                <a:hlinkClick r:id="rId2"/>
              </a:rPr>
              <a:t>CSD</a:t>
            </a:r>
            <a:r>
              <a:rPr lang="en-US" dirty="0"/>
              <a:t> Comments</a:t>
            </a:r>
          </a:p>
        </p:txBody>
      </p:sp>
      <p:sp>
        <p:nvSpPr>
          <p:cNvPr id="3" name="Content Placeholder 2">
            <a:extLst>
              <a:ext uri="{FF2B5EF4-FFF2-40B4-BE49-F238E27FC236}">
                <a16:creationId xmlns:a16="http://schemas.microsoft.com/office/drawing/2014/main" id="{901BB374-1C50-4132-B6D5-7137D4DEC816}"/>
              </a:ext>
            </a:extLst>
          </p:cNvPr>
          <p:cNvSpPr>
            <a:spLocks noGrp="1"/>
          </p:cNvSpPr>
          <p:nvPr>
            <p:ph idx="1"/>
          </p:nvPr>
        </p:nvSpPr>
        <p:spPr/>
        <p:txBody>
          <a:bodyPr/>
          <a:lstStyle/>
          <a:p>
            <a:r>
              <a:rPr lang="en-US" dirty="0"/>
              <a:t>CSD – Technical Feasibility (page 7).</a:t>
            </a:r>
          </a:p>
          <a:p>
            <a:r>
              <a:rPr lang="en-US" dirty="0"/>
              <a:t>		Change “MACMERGE” to “MAC Merge”</a:t>
            </a:r>
          </a:p>
        </p:txBody>
      </p:sp>
      <p:sp>
        <p:nvSpPr>
          <p:cNvPr id="4" name="Date Placeholder 3">
            <a:extLst>
              <a:ext uri="{FF2B5EF4-FFF2-40B4-BE49-F238E27FC236}">
                <a16:creationId xmlns:a16="http://schemas.microsoft.com/office/drawing/2014/main" id="{E74D015F-5C8B-4DC5-BF1E-2F23F59A45D9}"/>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1244C437-EC8A-4ED8-8FA4-E31BDE2B644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60AC2C2-90AC-4F9E-BDE1-8B6979562D80}"/>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3817966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561B6-0BFC-4BD3-BDE2-CA7615F615AF}"/>
              </a:ext>
            </a:extLst>
          </p:cNvPr>
          <p:cNvSpPr>
            <a:spLocks noGrp="1"/>
          </p:cNvSpPr>
          <p:nvPr>
            <p:ph type="title"/>
          </p:nvPr>
        </p:nvSpPr>
        <p:spPr/>
        <p:txBody>
          <a:bodyPr/>
          <a:lstStyle/>
          <a:p>
            <a:r>
              <a:rPr lang="en-US" sz="2400" dirty="0"/>
              <a:t>5. 802.15.13 Standard: Multi-Gigabit per Second Optical Wireless Communications (OWC), with Ranges up to 200 meters, for both stationary and mobile devices, </a:t>
            </a:r>
            <a:r>
              <a:rPr lang="en-US" sz="2400" dirty="0">
                <a:hlinkClick r:id="rId2"/>
              </a:rPr>
              <a:t>PAR Extension</a:t>
            </a:r>
            <a:r>
              <a:rPr lang="en-US" sz="2400" dirty="0"/>
              <a:t> and </a:t>
            </a:r>
            <a:r>
              <a:rPr lang="en-US" sz="2400" dirty="0">
                <a:hlinkClick r:id="rId3"/>
              </a:rPr>
              <a:t>CSD</a:t>
            </a:r>
            <a:r>
              <a:rPr lang="en-US" sz="2400" dirty="0"/>
              <a:t> </a:t>
            </a:r>
          </a:p>
        </p:txBody>
      </p:sp>
      <p:sp>
        <p:nvSpPr>
          <p:cNvPr id="3" name="Content Placeholder 2">
            <a:extLst>
              <a:ext uri="{FF2B5EF4-FFF2-40B4-BE49-F238E27FC236}">
                <a16:creationId xmlns:a16="http://schemas.microsoft.com/office/drawing/2014/main" id="{4D8DD280-6765-41BA-ADBA-3490362A7FD8}"/>
              </a:ext>
            </a:extLst>
          </p:cNvPr>
          <p:cNvSpPr>
            <a:spLocks noGrp="1"/>
          </p:cNvSpPr>
          <p:nvPr>
            <p:ph idx="1"/>
          </p:nvPr>
        </p:nvSpPr>
        <p:spPr/>
        <p:txBody>
          <a:bodyPr/>
          <a:lstStyle/>
          <a:p>
            <a:r>
              <a:rPr lang="en-US" dirty="0"/>
              <a:t>2. Missing Space – Change “</a:t>
            </a:r>
            <a:r>
              <a:rPr lang="en-US" dirty="0" err="1"/>
              <a:t>completeIEEE</a:t>
            </a:r>
            <a:r>
              <a:rPr lang="en-US" dirty="0"/>
              <a:t>-SA  to “complete IEEE-SA “</a:t>
            </a:r>
          </a:p>
          <a:p>
            <a:endParaRPr lang="en-US" dirty="0"/>
          </a:p>
          <a:p>
            <a:r>
              <a:rPr lang="en-US" dirty="0"/>
              <a:t>General: While an extension request does not open the PAR to be modified, the PAR extension form does normally include the PAR being extended.</a:t>
            </a:r>
          </a:p>
          <a:p>
            <a:pPr lvl="1"/>
            <a:r>
              <a:rPr lang="en-US" dirty="0"/>
              <a:t>Please use the IEEE-SA form for the PAR Extension. – </a:t>
            </a:r>
          </a:p>
          <a:p>
            <a:pPr lvl="1"/>
            <a:endParaRPr lang="en-US" dirty="0"/>
          </a:p>
          <a:p>
            <a:r>
              <a:rPr lang="en-US" dirty="0"/>
              <a:t>CSD: CSD Title does not match the PAR Extension request.  802.15.13 vs 802.15.11?</a:t>
            </a:r>
          </a:p>
          <a:p>
            <a:pPr lvl="1"/>
            <a:r>
              <a:rPr lang="en-US" dirty="0"/>
              <a:t>The CSD should be updated to have the correct number and full title.</a:t>
            </a:r>
          </a:p>
          <a:p>
            <a:pPr lvl="2"/>
            <a:r>
              <a:rPr lang="en-US" dirty="0"/>
              <a:t>“with Ranges up to 200 meters, for both stationary and mobile devices”</a:t>
            </a:r>
          </a:p>
        </p:txBody>
      </p:sp>
      <p:sp>
        <p:nvSpPr>
          <p:cNvPr id="4" name="Date Placeholder 3">
            <a:extLst>
              <a:ext uri="{FF2B5EF4-FFF2-40B4-BE49-F238E27FC236}">
                <a16:creationId xmlns:a16="http://schemas.microsoft.com/office/drawing/2014/main" id="{D4A4F3D6-3066-4458-BA23-6BB5C7E7A69C}"/>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1B49205D-2653-4AAB-A40F-9FB189344D2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68CD923-AB76-4D63-924E-436BFF0D40B0}"/>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23672371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6EA17-23BC-4209-8098-ADFBD6A0486D}"/>
              </a:ext>
            </a:extLst>
          </p:cNvPr>
          <p:cNvSpPr>
            <a:spLocks noGrp="1"/>
          </p:cNvSpPr>
          <p:nvPr>
            <p:ph type="title"/>
          </p:nvPr>
        </p:nvSpPr>
        <p:spPr/>
        <p:txBody>
          <a:bodyPr/>
          <a:lstStyle/>
          <a:p>
            <a:r>
              <a:rPr lang="en-US" sz="2400" dirty="0"/>
              <a:t>6. 802.15.4-2020/Cor1 Corrigendum 1:Correction of errors preventing backward compatibility, </a:t>
            </a:r>
            <a:r>
              <a:rPr lang="en-US" sz="2400" dirty="0">
                <a:hlinkClick r:id="rId2"/>
              </a:rPr>
              <a:t>PAR Modification</a:t>
            </a:r>
            <a:endParaRPr lang="en-US" sz="2400" dirty="0"/>
          </a:p>
        </p:txBody>
      </p:sp>
      <p:sp>
        <p:nvSpPr>
          <p:cNvPr id="3" name="Content Placeholder 2">
            <a:extLst>
              <a:ext uri="{FF2B5EF4-FFF2-40B4-BE49-F238E27FC236}">
                <a16:creationId xmlns:a16="http://schemas.microsoft.com/office/drawing/2014/main" id="{4CB4A6E2-42FE-4050-A06D-16AFEDECECFE}"/>
              </a:ext>
            </a:extLst>
          </p:cNvPr>
          <p:cNvSpPr>
            <a:spLocks noGrp="1"/>
          </p:cNvSpPr>
          <p:nvPr>
            <p:ph idx="1"/>
          </p:nvPr>
        </p:nvSpPr>
        <p:spPr/>
        <p:txBody>
          <a:bodyPr/>
          <a:lstStyle/>
          <a:p>
            <a:r>
              <a:rPr lang="en-US" dirty="0"/>
              <a:t>Please confirm that the proper PAR form is used.</a:t>
            </a:r>
            <a:br>
              <a:rPr lang="en-US" dirty="0"/>
            </a:br>
            <a:r>
              <a:rPr lang="en-US" dirty="0"/>
              <a:t>We see that the header for the submitted document says Cor2, and the Change bars in 8.1 talks about the error of getting Cor2 approved, but really this is Cor1, but this document is not a PAR modification request, even though the link was presented as a PAR Modification.</a:t>
            </a:r>
          </a:p>
          <a:p>
            <a:r>
              <a:rPr lang="en-US" dirty="0"/>
              <a:t>If the intent is to be a PAR Modification, please use the proper PAR Modification Form, if this is a new Corrigendum, please use the correct Corrigendum form.</a:t>
            </a:r>
          </a:p>
        </p:txBody>
      </p:sp>
      <p:sp>
        <p:nvSpPr>
          <p:cNvPr id="4" name="Date Placeholder 3">
            <a:extLst>
              <a:ext uri="{FF2B5EF4-FFF2-40B4-BE49-F238E27FC236}">
                <a16:creationId xmlns:a16="http://schemas.microsoft.com/office/drawing/2014/main" id="{7A972072-5718-4594-A02E-36B0BF76C1AD}"/>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78F48DE2-2E33-4392-9C52-EAFD9724EC8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CC443B86-F338-495D-A0A5-F2E5D84D6F1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743393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83F24-CCF1-44C1-8282-53B712F8350D}"/>
              </a:ext>
            </a:extLst>
          </p:cNvPr>
          <p:cNvSpPr>
            <a:spLocks noGrp="1"/>
          </p:cNvSpPr>
          <p:nvPr>
            <p:ph type="title"/>
          </p:nvPr>
        </p:nvSpPr>
        <p:spPr/>
        <p:txBody>
          <a:bodyPr/>
          <a:lstStyle/>
          <a:p>
            <a:r>
              <a:rPr lang="en-US" sz="2400" dirty="0"/>
              <a:t>7. 802.15.4ab Amendment: Enhanced Ultra Wide-Band (UWB) Physical Layers (PHYs) and Associated MAC Enhancements,</a:t>
            </a:r>
            <a:r>
              <a:rPr lang="en-US" sz="2400" dirty="0">
                <a:hlinkClick r:id="rId2"/>
              </a:rPr>
              <a:t> PAR</a:t>
            </a:r>
            <a:r>
              <a:rPr lang="en-US" sz="2400" dirty="0"/>
              <a:t> and </a:t>
            </a:r>
            <a:r>
              <a:rPr lang="en-US" sz="2400" dirty="0">
                <a:hlinkClick r:id="rId3"/>
              </a:rPr>
              <a:t>CSD</a:t>
            </a:r>
            <a:r>
              <a:rPr lang="en-US" sz="2400" dirty="0"/>
              <a:t> </a:t>
            </a:r>
          </a:p>
        </p:txBody>
      </p:sp>
      <p:sp>
        <p:nvSpPr>
          <p:cNvPr id="3" name="Content Placeholder 2">
            <a:extLst>
              <a:ext uri="{FF2B5EF4-FFF2-40B4-BE49-F238E27FC236}">
                <a16:creationId xmlns:a16="http://schemas.microsoft.com/office/drawing/2014/main" id="{CE3C529B-C206-422E-98EC-FE04A94E773C}"/>
              </a:ext>
            </a:extLst>
          </p:cNvPr>
          <p:cNvSpPr>
            <a:spLocks noGrp="1"/>
          </p:cNvSpPr>
          <p:nvPr>
            <p:ph idx="1"/>
          </p:nvPr>
        </p:nvSpPr>
        <p:spPr/>
        <p:txBody>
          <a:bodyPr/>
          <a:lstStyle/>
          <a:p>
            <a:r>
              <a:rPr lang="en-US" dirty="0"/>
              <a:t>2.1 Spell out MAC.</a:t>
            </a:r>
          </a:p>
          <a:p>
            <a:r>
              <a:rPr lang="en-US" dirty="0"/>
              <a:t>5.2.b In general change the scope statement to be less ambiguous.</a:t>
            </a:r>
          </a:p>
          <a:p>
            <a:pPr lvl="1"/>
            <a:r>
              <a:rPr lang="en-US" dirty="0"/>
              <a:t>“interference mitigation techniques to support higher density and higher traffic use cases; “   higher relative to what?  </a:t>
            </a:r>
          </a:p>
          <a:p>
            <a:pPr lvl="2"/>
            <a:r>
              <a:rPr lang="en-US" dirty="0"/>
              <a:t>Please reword to remove the ambiguity.</a:t>
            </a:r>
          </a:p>
          <a:p>
            <a:pPr lvl="1"/>
            <a:r>
              <a:rPr lang="en-US" dirty="0"/>
              <a:t>“support improved link budget and/or reduced air-time;” relative to what?  </a:t>
            </a:r>
          </a:p>
          <a:p>
            <a:pPr lvl="2"/>
            <a:r>
              <a:rPr lang="en-US" dirty="0"/>
              <a:t>Please reword to remove the ambiguity.</a:t>
            </a:r>
          </a:p>
          <a:p>
            <a:r>
              <a:rPr lang="en-US" dirty="0"/>
              <a:t>8.1 – at the very least a section number indicating what this text is “clarifying”  </a:t>
            </a:r>
          </a:p>
          <a:p>
            <a:pPr lvl="1"/>
            <a:r>
              <a:rPr lang="en-US" dirty="0"/>
              <a:t>Suggest moving the text to 5.5. It is more “need” information.</a:t>
            </a:r>
          </a:p>
        </p:txBody>
      </p:sp>
      <p:sp>
        <p:nvSpPr>
          <p:cNvPr id="4" name="Date Placeholder 3">
            <a:extLst>
              <a:ext uri="{FF2B5EF4-FFF2-40B4-BE49-F238E27FC236}">
                <a16:creationId xmlns:a16="http://schemas.microsoft.com/office/drawing/2014/main" id="{0D163DF3-B1A6-4D73-937F-4F0F74C4113A}"/>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E916BE60-36E4-486B-9A82-96291EBB3FB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07A068FC-4B03-41A1-8EA1-547E9BE381C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579342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D4BBE-FE6B-4093-A870-FBA8AB4E3D87}"/>
              </a:ext>
            </a:extLst>
          </p:cNvPr>
          <p:cNvSpPr>
            <a:spLocks noGrp="1"/>
          </p:cNvSpPr>
          <p:nvPr>
            <p:ph type="title"/>
          </p:nvPr>
        </p:nvSpPr>
        <p:spPr/>
        <p:txBody>
          <a:bodyPr/>
          <a:lstStyle/>
          <a:p>
            <a:r>
              <a:rPr lang="en-US" dirty="0"/>
              <a:t>7. 802.15.4ab Amendment: Continued  </a:t>
            </a:r>
            <a:r>
              <a:rPr lang="en-US" dirty="0">
                <a:hlinkClick r:id="rId2"/>
              </a:rPr>
              <a:t>CSD</a:t>
            </a:r>
            <a:r>
              <a:rPr lang="en-US" dirty="0"/>
              <a:t> comments</a:t>
            </a:r>
          </a:p>
        </p:txBody>
      </p:sp>
      <p:sp>
        <p:nvSpPr>
          <p:cNvPr id="3" name="Content Placeholder 2">
            <a:extLst>
              <a:ext uri="{FF2B5EF4-FFF2-40B4-BE49-F238E27FC236}">
                <a16:creationId xmlns:a16="http://schemas.microsoft.com/office/drawing/2014/main" id="{FE43BD26-0E20-482B-90E5-AFBB361354C2}"/>
              </a:ext>
            </a:extLst>
          </p:cNvPr>
          <p:cNvSpPr>
            <a:spLocks noGrp="1"/>
          </p:cNvSpPr>
          <p:nvPr>
            <p:ph idx="1"/>
          </p:nvPr>
        </p:nvSpPr>
        <p:spPr/>
        <p:txBody>
          <a:bodyPr/>
          <a:lstStyle/>
          <a:p>
            <a:r>
              <a:rPr lang="en-US" dirty="0"/>
              <a:t>Title does not match the PAR</a:t>
            </a:r>
          </a:p>
          <a:p>
            <a:r>
              <a:rPr lang="en-US" dirty="0"/>
              <a:t>The CSD says it was “Last edited 31 August 2020 , but the document is 15-21/47r5. “</a:t>
            </a:r>
          </a:p>
          <a:p>
            <a:r>
              <a:rPr lang="en-US" dirty="0"/>
              <a:t>Broad Market Potential – </a:t>
            </a:r>
          </a:p>
          <a:p>
            <a:pPr lvl="1"/>
            <a:r>
              <a:rPr lang="en-US" dirty="0"/>
              <a:t>f) This does not seem to be the proper title of an 802.15 standard.  “802.15.4 (4z) UWB “</a:t>
            </a:r>
          </a:p>
          <a:p>
            <a:pPr lvl="1"/>
            <a:r>
              <a:rPr lang="en-US" dirty="0"/>
              <a:t>g) “UWB based on 802.15.4z “ as 802.15.4z is an amendment, on the 802.15 website, we found it in multiple places.  It also seems to be “ranging techniques”.  This is confusing as to what this is trying to show in this section.</a:t>
            </a:r>
          </a:p>
          <a:p>
            <a:pPr lvl="1"/>
            <a:r>
              <a:rPr lang="en-US" dirty="0"/>
              <a:t>The Broad Market Potential statement needs to be cleaned up to address the confusion of if the potential being described is for the new project, or the “4z” project.</a:t>
            </a:r>
          </a:p>
        </p:txBody>
      </p:sp>
      <p:sp>
        <p:nvSpPr>
          <p:cNvPr id="4" name="Date Placeholder 3">
            <a:extLst>
              <a:ext uri="{FF2B5EF4-FFF2-40B4-BE49-F238E27FC236}">
                <a16:creationId xmlns:a16="http://schemas.microsoft.com/office/drawing/2014/main" id="{7D22321C-CADD-4EDE-90B2-1B1EB3804923}"/>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604431E8-E464-4D28-B690-203140997767}"/>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517FAC7-37DE-4EF6-A790-A114C7BDDC6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4204290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B6718-B5A7-4AC7-8130-09089EF39E26}"/>
              </a:ext>
            </a:extLst>
          </p:cNvPr>
          <p:cNvSpPr>
            <a:spLocks noGrp="1"/>
          </p:cNvSpPr>
          <p:nvPr>
            <p:ph type="title"/>
          </p:nvPr>
        </p:nvSpPr>
        <p:spPr>
          <a:xfrm>
            <a:off x="914402" y="685803"/>
            <a:ext cx="10361084" cy="582957"/>
          </a:xfrm>
        </p:spPr>
        <p:txBody>
          <a:bodyPr/>
          <a:lstStyle/>
          <a:p>
            <a:r>
              <a:rPr lang="en-US" dirty="0"/>
              <a:t>. 802.15.4ab Amendment: Continued  </a:t>
            </a:r>
            <a:r>
              <a:rPr lang="en-US" dirty="0">
                <a:hlinkClick r:id="rId2"/>
              </a:rPr>
              <a:t>CSD</a:t>
            </a:r>
            <a:r>
              <a:rPr lang="en-US" dirty="0"/>
              <a:t> comments</a:t>
            </a:r>
          </a:p>
        </p:txBody>
      </p:sp>
      <p:sp>
        <p:nvSpPr>
          <p:cNvPr id="3" name="Content Placeholder 2">
            <a:extLst>
              <a:ext uri="{FF2B5EF4-FFF2-40B4-BE49-F238E27FC236}">
                <a16:creationId xmlns:a16="http://schemas.microsoft.com/office/drawing/2014/main" id="{F2B7A30D-AE1E-43D1-B51C-404F6C42D318}"/>
              </a:ext>
            </a:extLst>
          </p:cNvPr>
          <p:cNvSpPr>
            <a:spLocks noGrp="1"/>
          </p:cNvSpPr>
          <p:nvPr>
            <p:ph idx="1"/>
          </p:nvPr>
        </p:nvSpPr>
        <p:spPr>
          <a:xfrm>
            <a:off x="914402" y="1347341"/>
            <a:ext cx="10361084" cy="4747073"/>
          </a:xfrm>
        </p:spPr>
        <p:txBody>
          <a:bodyPr/>
          <a:lstStyle/>
          <a:p>
            <a:r>
              <a:rPr lang="en-US" dirty="0"/>
              <a:t>CSD – </a:t>
            </a:r>
          </a:p>
          <a:p>
            <a:r>
              <a:rPr lang="en-US" dirty="0"/>
              <a:t>Distinct identity </a:t>
            </a:r>
          </a:p>
          <a:p>
            <a:pPr lvl="1"/>
            <a:r>
              <a:rPr lang="en-US" dirty="0"/>
              <a:t>spell out acronym “</a:t>
            </a:r>
            <a:r>
              <a:rPr lang="en-GB" dirty="0"/>
              <a:t>IR-UWB “</a:t>
            </a:r>
          </a:p>
          <a:p>
            <a:pPr lvl="1"/>
            <a:r>
              <a:rPr lang="en-GB" dirty="0"/>
              <a:t>Is this supposed to be “EIR-UWB” ?</a:t>
            </a:r>
          </a:p>
          <a:p>
            <a:r>
              <a:rPr lang="en-GB" b="1" dirty="0"/>
              <a:t>Technical feasibility:</a:t>
            </a:r>
          </a:p>
          <a:p>
            <a:pPr lvl="1"/>
            <a:r>
              <a:rPr lang="en-GB" dirty="0"/>
              <a:t>“802.15.4 UWB” is this different from the other standards referenced?</a:t>
            </a:r>
          </a:p>
          <a:p>
            <a:pPr lvl="1"/>
            <a:endParaRPr lang="en-GB" dirty="0"/>
          </a:p>
          <a:p>
            <a:r>
              <a:rPr lang="en-GB" b="1" dirty="0"/>
              <a:t>The CSD is inconsistent with references to the 802.15 terminology in general.</a:t>
            </a:r>
          </a:p>
          <a:p>
            <a:pPr lvl="1"/>
            <a:r>
              <a:rPr lang="en-GB" dirty="0"/>
              <a:t>Please recraft with consistent usage of what technology and standards are being referenced.</a:t>
            </a:r>
            <a:endParaRPr lang="en-GB" b="1" dirty="0"/>
          </a:p>
          <a:p>
            <a:pPr lvl="1"/>
            <a:endParaRPr lang="en-GB" dirty="0"/>
          </a:p>
        </p:txBody>
      </p:sp>
      <p:sp>
        <p:nvSpPr>
          <p:cNvPr id="4" name="Date Placeholder 3">
            <a:extLst>
              <a:ext uri="{FF2B5EF4-FFF2-40B4-BE49-F238E27FC236}">
                <a16:creationId xmlns:a16="http://schemas.microsoft.com/office/drawing/2014/main" id="{6824D61F-3F50-4145-88C6-79AC3E50B93D}"/>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184BCB5B-CBB6-42AB-9CF5-B06579DA392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BE2C532-1C4B-4361-B103-42515A14004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7003764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A6C9D-2543-4593-9D59-CBA8B4F51717}"/>
              </a:ext>
            </a:extLst>
          </p:cNvPr>
          <p:cNvSpPr>
            <a:spLocks noGrp="1"/>
          </p:cNvSpPr>
          <p:nvPr>
            <p:ph type="title"/>
          </p:nvPr>
        </p:nvSpPr>
        <p:spPr/>
        <p:txBody>
          <a:bodyPr/>
          <a:lstStyle/>
          <a:p>
            <a:r>
              <a:rPr lang="en-US" sz="2400" dirty="0"/>
              <a:t>8. 802.15.6a Amendment: Dependable Human and Vehicle Body Area Networks, </a:t>
            </a:r>
            <a:r>
              <a:rPr lang="en-US" sz="2400" dirty="0">
                <a:hlinkClick r:id="rId2"/>
              </a:rPr>
              <a:t>PAR</a:t>
            </a:r>
            <a:r>
              <a:rPr lang="en-US" sz="2400" dirty="0"/>
              <a:t> and </a:t>
            </a:r>
            <a:r>
              <a:rPr lang="en-US" sz="2400" dirty="0">
                <a:hlinkClick r:id="rId3"/>
              </a:rPr>
              <a:t>CSD</a:t>
            </a:r>
            <a:r>
              <a:rPr lang="en-US" sz="2400" dirty="0"/>
              <a:t> </a:t>
            </a:r>
          </a:p>
        </p:txBody>
      </p:sp>
      <p:sp>
        <p:nvSpPr>
          <p:cNvPr id="3" name="Content Placeholder 2">
            <a:extLst>
              <a:ext uri="{FF2B5EF4-FFF2-40B4-BE49-F238E27FC236}">
                <a16:creationId xmlns:a16="http://schemas.microsoft.com/office/drawing/2014/main" id="{9AE4BBE6-AA16-49F1-91C9-35AD6274FD9F}"/>
              </a:ext>
            </a:extLst>
          </p:cNvPr>
          <p:cNvSpPr>
            <a:spLocks noGrp="1"/>
          </p:cNvSpPr>
          <p:nvPr>
            <p:ph idx="1"/>
          </p:nvPr>
        </p:nvSpPr>
        <p:spPr>
          <a:xfrm>
            <a:off x="914402" y="1628800"/>
            <a:ext cx="10361084" cy="4846616"/>
          </a:xfrm>
        </p:spPr>
        <p:txBody>
          <a:bodyPr/>
          <a:lstStyle/>
          <a:p>
            <a:r>
              <a:rPr lang="en-US" dirty="0"/>
              <a:t>5.2.b – expand acronym: “intra-BAN “</a:t>
            </a:r>
          </a:p>
          <a:p>
            <a:r>
              <a:rPr lang="en-US" dirty="0"/>
              <a:t>As 802.15.6 is already defined as a Body Area Network, why does the standard need a Vehicle Body Area enhancement?  What is a Vehicle Body Area? Is it in the vehicle, or outside the vehicle?  Is this going to lead to a Home Body Area network amendment? </a:t>
            </a:r>
          </a:p>
          <a:p>
            <a:pPr lvl="1"/>
            <a:r>
              <a:rPr lang="en-US" dirty="0"/>
              <a:t>Is this only inside the vehicle or is it similar the 802.15.16 Body Area Network that is on the skin or outside the body?</a:t>
            </a:r>
          </a:p>
          <a:p>
            <a:r>
              <a:rPr lang="en-US" dirty="0"/>
              <a:t>8.1 - What sections are the first two sentences referencing? </a:t>
            </a:r>
          </a:p>
          <a:p>
            <a:pPr lvl="1"/>
            <a:r>
              <a:rPr lang="en-US" dirty="0"/>
              <a:t>Include section number.</a:t>
            </a:r>
          </a:p>
          <a:p>
            <a:r>
              <a:rPr lang="en-US" dirty="0"/>
              <a:t>8.1 – 5.4 Purpose – Phrases seem left over from crafting 5.4 and are not complete thoughts but fragments.  </a:t>
            </a:r>
          </a:p>
          <a:p>
            <a:pPr lvl="1"/>
            <a:r>
              <a:rPr lang="en-US" dirty="0"/>
              <a:t>Suggest removal.</a:t>
            </a:r>
          </a:p>
          <a:p>
            <a:endParaRPr lang="en-US" dirty="0"/>
          </a:p>
        </p:txBody>
      </p:sp>
      <p:sp>
        <p:nvSpPr>
          <p:cNvPr id="4" name="Date Placeholder 3">
            <a:extLst>
              <a:ext uri="{FF2B5EF4-FFF2-40B4-BE49-F238E27FC236}">
                <a16:creationId xmlns:a16="http://schemas.microsoft.com/office/drawing/2014/main" id="{15F0C244-C117-438C-9A0A-7F5EECF4065A}"/>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FF02A066-9996-4FF1-8D0B-23951476C3C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8CE6170-F134-4C7A-B816-DC1992B75358}"/>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9614056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FD5FA-918A-42C7-8ED6-F51A91563FC2}"/>
              </a:ext>
            </a:extLst>
          </p:cNvPr>
          <p:cNvSpPr>
            <a:spLocks noGrp="1"/>
          </p:cNvSpPr>
          <p:nvPr>
            <p:ph type="title"/>
          </p:nvPr>
        </p:nvSpPr>
        <p:spPr/>
        <p:txBody>
          <a:bodyPr/>
          <a:lstStyle/>
          <a:p>
            <a:r>
              <a:rPr lang="en-US" sz="2400" dirty="0"/>
              <a:t>9. 802.15.14 Standard: Ad-Hoc Impulse Radio Ultra Wideband Wireless Networks, </a:t>
            </a:r>
            <a:r>
              <a:rPr lang="en-US" sz="2400" dirty="0">
                <a:hlinkClick r:id="rId2"/>
              </a:rPr>
              <a:t>PAR</a:t>
            </a:r>
            <a:r>
              <a:rPr lang="en-US" sz="2400" dirty="0"/>
              <a:t> and </a:t>
            </a:r>
            <a:r>
              <a:rPr lang="en-US" sz="2400" dirty="0">
                <a:hlinkClick r:id="rId3"/>
              </a:rPr>
              <a:t>CSD</a:t>
            </a:r>
            <a:r>
              <a:rPr lang="en-US" sz="2400" dirty="0"/>
              <a:t> </a:t>
            </a:r>
          </a:p>
        </p:txBody>
      </p:sp>
      <p:sp>
        <p:nvSpPr>
          <p:cNvPr id="3" name="Content Placeholder 2">
            <a:extLst>
              <a:ext uri="{FF2B5EF4-FFF2-40B4-BE49-F238E27FC236}">
                <a16:creationId xmlns:a16="http://schemas.microsoft.com/office/drawing/2014/main" id="{2A9C9D48-AD6D-4C84-BCD1-E870B333BA5E}"/>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A27FCE98-7212-4EF4-B4AF-A39D0E730899}"/>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4464191C-C8E8-4FED-B021-32AEAAF6B44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5D3FAC46-8120-46BD-A308-113B5D3CD64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4082208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848911"/>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pPr marL="285750" indent="-285750"/>
            <a:r>
              <a:rPr lang="en-US" sz="1800" dirty="0"/>
              <a:t>PARs to be considered on </a:t>
            </a:r>
            <a:r>
              <a:rPr lang="en-US" altLang="en-US" sz="1800" dirty="0"/>
              <a:t>Telecons July 12 and 13, 2021  13:30-15:30 ET       - Comments due July 14</a:t>
            </a:r>
          </a:p>
          <a:p>
            <a:pPr marL="800100" lvl="1" indent="-342900">
              <a:buFont typeface="+mj-lt"/>
              <a:buAutoNum type="arabicPeriod"/>
            </a:pPr>
            <a:r>
              <a:rPr lang="en-US" sz="1600" dirty="0"/>
              <a:t>802.1Qcw - Amendment: YANG Data Models for Scheduled Traffic, Frame Preemption, and Per-Stream Filtering and Policing, </a:t>
            </a:r>
            <a:r>
              <a:rPr lang="en-US" sz="1600" dirty="0">
                <a:hlinkClick r:id="rId2"/>
              </a:rPr>
              <a:t>PAR Extension</a:t>
            </a:r>
            <a:r>
              <a:rPr lang="en-US" sz="1600" dirty="0"/>
              <a:t> and </a:t>
            </a:r>
            <a:r>
              <a:rPr lang="en-US" sz="1600" dirty="0">
                <a:hlinkClick r:id="rId3"/>
              </a:rPr>
              <a:t>CSD </a:t>
            </a:r>
            <a:endParaRPr lang="en-US" sz="1600" dirty="0"/>
          </a:p>
          <a:p>
            <a:pPr marL="800100" lvl="1" indent="-342900">
              <a:buFont typeface="+mj-lt"/>
              <a:buAutoNum type="arabicPeriod"/>
            </a:pPr>
            <a:r>
              <a:rPr lang="en-US" sz="1600" dirty="0"/>
              <a:t>802.1Qcj - Amendment: Automatic Attachment to Provider Backbone Bridging (PBB) services, </a:t>
            </a:r>
            <a:r>
              <a:rPr lang="en-US" sz="1600" dirty="0">
                <a:hlinkClick r:id="rId4"/>
              </a:rPr>
              <a:t>PAR Extension</a:t>
            </a:r>
            <a:r>
              <a:rPr lang="en-US" sz="1600" dirty="0"/>
              <a:t> and </a:t>
            </a:r>
            <a:r>
              <a:rPr lang="en-US" sz="1600" dirty="0">
                <a:hlinkClick r:id="rId5"/>
              </a:rPr>
              <a:t>CSD</a:t>
            </a:r>
            <a:endParaRPr lang="en-US" sz="1600" dirty="0"/>
          </a:p>
          <a:p>
            <a:pPr marL="800100" lvl="1" indent="-342900">
              <a:buFont typeface="+mj-lt"/>
              <a:buAutoNum type="arabicPeriod"/>
            </a:pPr>
            <a:r>
              <a:rPr lang="en-US" sz="1600" dirty="0"/>
              <a:t>802.1 - Industry Connections: </a:t>
            </a:r>
            <a:r>
              <a:rPr lang="en-US" sz="1600" dirty="0" err="1"/>
              <a:t>Nendica</a:t>
            </a:r>
            <a:r>
              <a:rPr lang="en-US" sz="1600" dirty="0"/>
              <a:t> </a:t>
            </a:r>
            <a:r>
              <a:rPr lang="en-US" sz="1600" dirty="0">
                <a:hlinkClick r:id="rId6"/>
              </a:rPr>
              <a:t>ICAID</a:t>
            </a:r>
            <a:endParaRPr lang="en-US" sz="1600" dirty="0"/>
          </a:p>
          <a:p>
            <a:pPr marL="800100" lvl="1" indent="-342900">
              <a:buFont typeface="+mj-lt"/>
              <a:buAutoNum type="arabicPeriod"/>
            </a:pPr>
            <a:r>
              <a:rPr lang="en-US" sz="1600" dirty="0"/>
              <a:t>802.3de - Amendment: Enhancements to the MAC Merge function and the Time Synchronization Service Interface (TSSI) to include Point-to-Point 10 Mb/s Single Pair Ethernet, </a:t>
            </a:r>
            <a:r>
              <a:rPr lang="en-US" sz="1600" dirty="0">
                <a:hlinkClick r:id="rId7"/>
              </a:rPr>
              <a:t>PAR</a:t>
            </a:r>
            <a:r>
              <a:rPr lang="en-US" sz="1600" dirty="0"/>
              <a:t> and </a:t>
            </a:r>
            <a:r>
              <a:rPr lang="en-US" sz="1600" dirty="0">
                <a:hlinkClick r:id="rId8"/>
              </a:rPr>
              <a:t>CSD</a:t>
            </a:r>
            <a:endParaRPr lang="en-US" sz="1600" dirty="0"/>
          </a:p>
          <a:p>
            <a:pPr marL="800100" lvl="1" indent="-342900">
              <a:buFont typeface="+mj-lt"/>
              <a:buAutoNum type="arabicPeriod"/>
            </a:pPr>
            <a:r>
              <a:rPr lang="en-US" sz="1600" dirty="0"/>
              <a:t>802.15.13 Standard: Multi-Gigabit per Second Optical Wireless Communications (OWC), with Ranges up to 200 meters, for both stationary and mobile devices, </a:t>
            </a:r>
            <a:r>
              <a:rPr lang="en-US" sz="1600" dirty="0">
                <a:hlinkClick r:id="rId9"/>
              </a:rPr>
              <a:t>PAR Extension</a:t>
            </a:r>
            <a:r>
              <a:rPr lang="en-US" sz="1600" dirty="0"/>
              <a:t> and </a:t>
            </a:r>
            <a:r>
              <a:rPr lang="en-US" sz="1600" dirty="0">
                <a:hlinkClick r:id="rId10"/>
              </a:rPr>
              <a:t>CSD</a:t>
            </a:r>
            <a:r>
              <a:rPr lang="en-US" sz="1600" dirty="0"/>
              <a:t> </a:t>
            </a:r>
          </a:p>
          <a:p>
            <a:pPr marL="800100" lvl="1" indent="-342900">
              <a:buFont typeface="+mj-lt"/>
              <a:buAutoNum type="arabicPeriod"/>
            </a:pPr>
            <a:r>
              <a:rPr lang="en-US" sz="1600" dirty="0"/>
              <a:t>802.15.4-2020/Cor1 Corrigendum 1:Correction of errors preventing backward compatibility, </a:t>
            </a:r>
            <a:r>
              <a:rPr lang="en-US" sz="1600" dirty="0">
                <a:hlinkClick r:id="rId11"/>
              </a:rPr>
              <a:t>PAR Modification</a:t>
            </a:r>
            <a:endParaRPr lang="en-US" sz="1600" dirty="0"/>
          </a:p>
          <a:p>
            <a:pPr marL="800100" lvl="1" indent="-342900">
              <a:buFont typeface="+mj-lt"/>
              <a:buAutoNum type="arabicPeriod"/>
            </a:pPr>
            <a:r>
              <a:rPr lang="en-US" sz="1600" dirty="0"/>
              <a:t>802.15.4ab Amendment: Enhanced Ultra Wide-Band (UWB) Physical Layers (PHYs) and Associated MAC Enhancements,</a:t>
            </a:r>
            <a:r>
              <a:rPr lang="en-US" sz="1600" dirty="0">
                <a:hlinkClick r:id="rId12"/>
              </a:rPr>
              <a:t> PAR</a:t>
            </a:r>
            <a:r>
              <a:rPr lang="en-US" sz="1600" dirty="0"/>
              <a:t> and </a:t>
            </a:r>
            <a:r>
              <a:rPr lang="en-US" sz="1600" dirty="0">
                <a:hlinkClick r:id="rId13"/>
              </a:rPr>
              <a:t>CSD</a:t>
            </a:r>
            <a:endParaRPr lang="en-US" sz="1600" dirty="0"/>
          </a:p>
          <a:p>
            <a:pPr marL="800100" lvl="1" indent="-342900">
              <a:buFont typeface="+mj-lt"/>
              <a:buAutoNum type="arabicPeriod"/>
            </a:pPr>
            <a:r>
              <a:rPr lang="en-US" sz="1600" dirty="0"/>
              <a:t>802.15.6a Amendment: Dependable Human and Vehicle Body Area Networks, </a:t>
            </a:r>
            <a:r>
              <a:rPr lang="en-US" sz="1600" dirty="0">
                <a:hlinkClick r:id="rId14"/>
              </a:rPr>
              <a:t>PAR</a:t>
            </a:r>
            <a:r>
              <a:rPr lang="en-US" sz="1600" dirty="0"/>
              <a:t> and </a:t>
            </a:r>
            <a:r>
              <a:rPr lang="en-US" sz="1600" dirty="0">
                <a:hlinkClick r:id="rId15"/>
              </a:rPr>
              <a:t>CSD</a:t>
            </a:r>
            <a:endParaRPr lang="en-US" sz="1600" dirty="0"/>
          </a:p>
          <a:p>
            <a:pPr marL="800100" lvl="1" indent="-342900">
              <a:buFont typeface="+mj-lt"/>
              <a:buAutoNum type="arabicPeriod"/>
            </a:pPr>
            <a:r>
              <a:rPr lang="en-US" sz="1600" dirty="0"/>
              <a:t>802.15.14 Standard: Ad-Hoc Impulse Radio Ultra Wideband Wireless Networks, </a:t>
            </a:r>
            <a:r>
              <a:rPr lang="en-US" sz="1600" dirty="0">
                <a:hlinkClick r:id="rId16"/>
              </a:rPr>
              <a:t>PAR</a:t>
            </a:r>
            <a:r>
              <a:rPr lang="en-US" sz="1600" dirty="0"/>
              <a:t> and </a:t>
            </a:r>
            <a:r>
              <a:rPr lang="en-US" sz="1600" dirty="0">
                <a:hlinkClick r:id="rId17"/>
              </a:rPr>
              <a:t>CSD</a:t>
            </a:r>
            <a:r>
              <a:rPr lang="en-US" sz="1600" dirty="0"/>
              <a:t> </a:t>
            </a:r>
          </a:p>
          <a:p>
            <a:pPr marL="800100" lvl="1" indent="-342900">
              <a:buFont typeface="+mj-lt"/>
              <a:buAutoNum type="arabicPeriod"/>
            </a:pPr>
            <a:r>
              <a:rPr lang="en-US" sz="1600" dirty="0"/>
              <a:t>802.15.15 Standard: Ad-Hoc Low-Rate Wireless Networks, </a:t>
            </a:r>
            <a:r>
              <a:rPr lang="en-US" sz="1600" dirty="0">
                <a:hlinkClick r:id="rId18"/>
              </a:rPr>
              <a:t>PAR</a:t>
            </a:r>
            <a:r>
              <a:rPr lang="en-US" sz="1600" dirty="0"/>
              <a:t> and </a:t>
            </a:r>
            <a:r>
              <a:rPr lang="en-US" sz="1600" dirty="0">
                <a:hlinkClick r:id="rId19"/>
              </a:rPr>
              <a:t>CSD</a:t>
            </a:r>
            <a:endParaRPr lang="en-US" sz="1600" dirty="0"/>
          </a:p>
          <a:p>
            <a:pPr marL="285750" indent="-285750"/>
            <a:r>
              <a:rPr lang="en-US" altLang="en-US" sz="1800" dirty="0"/>
              <a:t>Feedback to be reviewed on Thursda</a:t>
            </a:r>
            <a:r>
              <a:rPr lang="en-US" sz="1800" dirty="0"/>
              <a:t>y 22 July 2021 9:00-10:00 ET</a:t>
            </a:r>
            <a:endParaRPr lang="en-US" altLang="en-US" sz="1800" dirty="0"/>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8C217-E704-4FB4-A1FA-05669511CD69}"/>
              </a:ext>
            </a:extLst>
          </p:cNvPr>
          <p:cNvSpPr>
            <a:spLocks noGrp="1"/>
          </p:cNvSpPr>
          <p:nvPr>
            <p:ph type="title"/>
          </p:nvPr>
        </p:nvSpPr>
        <p:spPr/>
        <p:txBody>
          <a:bodyPr/>
          <a:lstStyle/>
          <a:p>
            <a:r>
              <a:rPr lang="en-US" sz="2400" dirty="0"/>
              <a:t>10. 802.15.15 Standard: Ad-Hoc Low-Rate Wireless Networks, </a:t>
            </a:r>
            <a:r>
              <a:rPr lang="en-US" sz="2400" dirty="0">
                <a:hlinkClick r:id="rId2"/>
              </a:rPr>
              <a:t>PAR</a:t>
            </a:r>
            <a:r>
              <a:rPr lang="en-US" sz="2400" dirty="0"/>
              <a:t> and </a:t>
            </a:r>
            <a:r>
              <a:rPr lang="en-US" sz="2400" dirty="0">
                <a:hlinkClick r:id="rId3"/>
              </a:rPr>
              <a:t>CSD</a:t>
            </a:r>
            <a:r>
              <a:rPr lang="en-US" sz="2400" dirty="0"/>
              <a:t> </a:t>
            </a:r>
          </a:p>
        </p:txBody>
      </p:sp>
      <p:sp>
        <p:nvSpPr>
          <p:cNvPr id="3" name="Content Placeholder 2">
            <a:extLst>
              <a:ext uri="{FF2B5EF4-FFF2-40B4-BE49-F238E27FC236}">
                <a16:creationId xmlns:a16="http://schemas.microsoft.com/office/drawing/2014/main" id="{98C76C29-234D-43F1-9FA9-ED6C9EA6352E}"/>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92FC8A9F-7A90-4E46-8173-3B818F838EFB}"/>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0963E5B0-33C2-4DE2-B30B-2234A281D3C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435241E-F2CB-40D1-AEA0-02A958348AF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1167347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Snapshot Report to 802.11 closing plenary</a:t>
            </a:r>
          </a:p>
        </p:txBody>
      </p:sp>
      <p:sp>
        <p:nvSpPr>
          <p:cNvPr id="2" name="Text Placeholder 1"/>
          <p:cNvSpPr>
            <a:spLocks noGrp="1"/>
          </p:cNvSpPr>
          <p:nvPr>
            <p:ph type="body" idx="1"/>
          </p:nvPr>
        </p:nvSpPr>
        <p:spPr/>
        <p:txBody>
          <a:bodyPr/>
          <a:lstStyle/>
          <a:p>
            <a:r>
              <a:rPr lang="en-US" dirty="0"/>
              <a:t>As of July 15</a:t>
            </a:r>
          </a:p>
        </p:txBody>
      </p:sp>
      <p:sp>
        <p:nvSpPr>
          <p:cNvPr id="4" name="Date Placeholder 3"/>
          <p:cNvSpPr>
            <a:spLocks noGrp="1"/>
          </p:cNvSpPr>
          <p:nvPr>
            <p:ph type="dt" idx="10"/>
          </p:nvPr>
        </p:nvSpPr>
        <p:spPr/>
        <p:txBody>
          <a:bodyPr/>
          <a:lstStyle/>
          <a:p>
            <a:r>
              <a:rPr lang="en-US"/>
              <a:t>July 2021</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21</a:t>
            </a:fld>
            <a:endParaRPr lang="en-GB"/>
          </a:p>
        </p:txBody>
      </p:sp>
    </p:spTree>
    <p:extLst>
      <p:ext uri="{BB962C8B-B14F-4D97-AF65-F5344CB8AC3E}">
        <p14:creationId xmlns:p14="http://schemas.microsoft.com/office/powerpoint/2010/main" val="16047104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3723C62-F503-4B28-A6CE-0E72B92714AF}"/>
              </a:ext>
            </a:extLst>
          </p:cNvPr>
          <p:cNvSpPr>
            <a:spLocks noGrp="1"/>
          </p:cNvSpPr>
          <p:nvPr>
            <p:ph type="title"/>
          </p:nvPr>
        </p:nvSpPr>
        <p:spPr>
          <a:xfrm>
            <a:off x="914402" y="685803"/>
            <a:ext cx="10361084" cy="726973"/>
          </a:xfrm>
        </p:spPr>
        <p:txBody>
          <a:bodyPr/>
          <a:lstStyle/>
          <a:p>
            <a:r>
              <a:rPr lang="en-US" sz="2400" dirty="0"/>
              <a:t>PAR Review SC </a:t>
            </a:r>
            <a:br>
              <a:rPr lang="en-US" sz="2400" dirty="0"/>
            </a:br>
            <a:r>
              <a:rPr lang="en-US" sz="2400" dirty="0"/>
              <a:t>Jon Rosdahl, Chair</a:t>
            </a:r>
          </a:p>
        </p:txBody>
      </p:sp>
      <p:sp>
        <p:nvSpPr>
          <p:cNvPr id="8" name="Content Placeholder 7">
            <a:extLst>
              <a:ext uri="{FF2B5EF4-FFF2-40B4-BE49-F238E27FC236}">
                <a16:creationId xmlns:a16="http://schemas.microsoft.com/office/drawing/2014/main" id="{CB46589D-B045-4F67-96F9-108FD0B249A7}"/>
              </a:ext>
            </a:extLst>
          </p:cNvPr>
          <p:cNvSpPr>
            <a:spLocks noGrp="1"/>
          </p:cNvSpPr>
          <p:nvPr>
            <p:ph idx="1"/>
          </p:nvPr>
        </p:nvSpPr>
        <p:spPr>
          <a:xfrm>
            <a:off x="914402" y="1628801"/>
            <a:ext cx="10361084" cy="4465614"/>
          </a:xfrm>
        </p:spPr>
        <p:txBody>
          <a:bodyPr/>
          <a:lstStyle/>
          <a:p>
            <a:pPr marL="285750" indent="-285750"/>
            <a:r>
              <a:rPr lang="en-US" dirty="0"/>
              <a:t>PARs were considered on </a:t>
            </a:r>
            <a:r>
              <a:rPr lang="en-US" altLang="en-US" dirty="0"/>
              <a:t>Telecon July 12&amp; 13, 2021  13:30-15:30 ET</a:t>
            </a:r>
          </a:p>
          <a:p>
            <a:pPr marL="685800" lvl="1"/>
            <a:r>
              <a:rPr lang="en-US" altLang="en-US" dirty="0"/>
              <a:t>See the list here: </a:t>
            </a:r>
            <a:r>
              <a:rPr lang="en-US" altLang="en-US" dirty="0">
                <a:hlinkClick r:id="rId2"/>
              </a:rPr>
              <a:t>https://ieee802.org/PARs.shtml</a:t>
            </a:r>
            <a:r>
              <a:rPr lang="en-US" altLang="en-US" dirty="0"/>
              <a:t> </a:t>
            </a:r>
          </a:p>
          <a:p>
            <a:pPr marL="685800" lvl="1"/>
            <a:r>
              <a:rPr lang="en-US" altLang="en-US" dirty="0"/>
              <a:t>Comments were posted to the EC reflector – 14 July 2021 </a:t>
            </a:r>
          </a:p>
          <a:p>
            <a:pPr marL="685800" lvl="1"/>
            <a:endParaRPr lang="en-US" altLang="en-US" dirty="0"/>
          </a:p>
          <a:p>
            <a:pPr marL="285750" indent="-285750"/>
            <a:r>
              <a:rPr lang="en-US" altLang="en-US" dirty="0"/>
              <a:t>Feedback from WG due Wednesday 14 July 2021</a:t>
            </a:r>
          </a:p>
          <a:p>
            <a:pPr marL="285750" indent="-285750"/>
            <a:endParaRPr lang="en-US" altLang="en-US" dirty="0"/>
          </a:p>
          <a:p>
            <a:pPr marL="285750" indent="-285750"/>
            <a:r>
              <a:rPr lang="en-US" altLang="en-US" dirty="0"/>
              <a:t>Feedback to be reviewed on Thursda</a:t>
            </a:r>
            <a:r>
              <a:rPr lang="en-US" dirty="0"/>
              <a:t>y 22 July 2021 9:00-10:00 ET</a:t>
            </a:r>
          </a:p>
          <a:p>
            <a:pPr marL="285750" indent="-285750"/>
            <a:endParaRPr lang="en-US" dirty="0"/>
          </a:p>
          <a:p>
            <a:pPr marL="285750" indent="-285750"/>
            <a:r>
              <a:rPr lang="en-US" dirty="0"/>
              <a:t>A Final report will be sent out prior to the Closing 802 EC Plenary Meeting.</a:t>
            </a:r>
          </a:p>
          <a:p>
            <a:pPr marL="285750" indent="-285750"/>
            <a:endParaRPr lang="en-US" dirty="0"/>
          </a:p>
        </p:txBody>
      </p:sp>
      <p:sp>
        <p:nvSpPr>
          <p:cNvPr id="4" name="Date Placeholder 3">
            <a:extLst>
              <a:ext uri="{FF2B5EF4-FFF2-40B4-BE49-F238E27FC236}">
                <a16:creationId xmlns:a16="http://schemas.microsoft.com/office/drawing/2014/main" id="{CFA74791-02E4-4161-A74F-E2C580C09359}"/>
              </a:ext>
            </a:extLst>
          </p:cNvPr>
          <p:cNvSpPr>
            <a:spLocks noGrp="1"/>
          </p:cNvSpPr>
          <p:nvPr>
            <p:ph type="dt" idx="10"/>
          </p:nvPr>
        </p:nvSpPr>
        <p:spPr/>
        <p:txBody>
          <a:bodyPr/>
          <a:lstStyle/>
          <a:p>
            <a:pPr>
              <a:defRPr/>
            </a:pPr>
            <a:r>
              <a:rPr lang="en-US">
                <a:solidFill>
                  <a:srgbClr val="000000"/>
                </a:solidFill>
              </a:rPr>
              <a:t>July 2021</a:t>
            </a:r>
            <a:endParaRPr lang="en-US" dirty="0">
              <a:solidFill>
                <a:srgbClr val="000000"/>
              </a:solidFill>
            </a:endParaRPr>
          </a:p>
        </p:txBody>
      </p:sp>
      <p:sp>
        <p:nvSpPr>
          <p:cNvPr id="5" name="Footer Placeholder 4">
            <a:extLst>
              <a:ext uri="{FF2B5EF4-FFF2-40B4-BE49-F238E27FC236}">
                <a16:creationId xmlns:a16="http://schemas.microsoft.com/office/drawing/2014/main" id="{9E179B68-B8DD-4D01-A19B-C60183D7375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1BACB44-535E-4B7C-96CE-D105B3096CD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22</a:t>
            </a:fld>
            <a:endParaRPr lang="en-US" altLang="en-US">
              <a:solidFill>
                <a:srgbClr val="000000"/>
              </a:solidFill>
            </a:endParaRPr>
          </a:p>
        </p:txBody>
      </p:sp>
    </p:spTree>
    <p:extLst>
      <p:ext uri="{BB962C8B-B14F-4D97-AF65-F5344CB8AC3E}">
        <p14:creationId xmlns:p14="http://schemas.microsoft.com/office/powerpoint/2010/main" val="24931263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July 2021</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23</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July 2021</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24</a:t>
            </a:fld>
            <a:endParaRPr lang="en-GB"/>
          </a:p>
        </p:txBody>
      </p:sp>
    </p:spTree>
    <p:extLst>
      <p:ext uri="{BB962C8B-B14F-4D97-AF65-F5344CB8AC3E}">
        <p14:creationId xmlns:p14="http://schemas.microsoft.com/office/powerpoint/2010/main" val="38833705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7F91B3A-9B93-4C96-ACC3-008910402BEF}"/>
              </a:ext>
            </a:extLst>
          </p:cNvPr>
          <p:cNvSpPr>
            <a:spLocks noGrp="1"/>
          </p:cNvSpPr>
          <p:nvPr>
            <p:ph type="title"/>
          </p:nvPr>
        </p:nvSpPr>
        <p:spPr/>
        <p:txBody>
          <a:bodyPr/>
          <a:lstStyle/>
          <a:p>
            <a:r>
              <a:rPr lang="en-US" dirty="0"/>
              <a:t>Final Report to 802.11</a:t>
            </a:r>
          </a:p>
        </p:txBody>
      </p:sp>
      <p:sp>
        <p:nvSpPr>
          <p:cNvPr id="8" name="Content Placeholder 7">
            <a:extLst>
              <a:ext uri="{FF2B5EF4-FFF2-40B4-BE49-F238E27FC236}">
                <a16:creationId xmlns:a16="http://schemas.microsoft.com/office/drawing/2014/main" id="{9E0431BB-C713-450C-90C3-EF5AFA8F2E34}"/>
              </a:ext>
            </a:extLst>
          </p:cNvPr>
          <p:cNvSpPr>
            <a:spLocks noGrp="1"/>
          </p:cNvSpPr>
          <p:nvPr>
            <p:ph idx="1"/>
          </p:nvPr>
        </p:nvSpPr>
        <p:spPr/>
        <p:txBody>
          <a:bodyPr/>
          <a:lstStyle/>
          <a:p>
            <a:endParaRPr lang="en-US" dirty="0"/>
          </a:p>
        </p:txBody>
      </p:sp>
      <p:sp>
        <p:nvSpPr>
          <p:cNvPr id="4" name="Date Placeholder 3">
            <a:extLst>
              <a:ext uri="{FF2B5EF4-FFF2-40B4-BE49-F238E27FC236}">
                <a16:creationId xmlns:a16="http://schemas.microsoft.com/office/drawing/2014/main" id="{9A6C56FC-AB46-46EA-A9DA-5D096D6D2EA6}"/>
              </a:ext>
            </a:extLst>
          </p:cNvPr>
          <p:cNvSpPr>
            <a:spLocks noGrp="1"/>
          </p:cNvSpPr>
          <p:nvPr>
            <p:ph type="dt" idx="10"/>
          </p:nvPr>
        </p:nvSpPr>
        <p:spPr/>
        <p:txBody>
          <a:bodyPr/>
          <a:lstStyle/>
          <a:p>
            <a:pPr>
              <a:defRPr/>
            </a:pPr>
            <a:r>
              <a:rPr lang="en-US">
                <a:solidFill>
                  <a:srgbClr val="000000"/>
                </a:solidFill>
              </a:rPr>
              <a:t>July 2021</a:t>
            </a:r>
            <a:endParaRPr lang="en-US" dirty="0">
              <a:solidFill>
                <a:srgbClr val="000000"/>
              </a:solidFill>
            </a:endParaRPr>
          </a:p>
        </p:txBody>
      </p:sp>
      <p:sp>
        <p:nvSpPr>
          <p:cNvPr id="5" name="Footer Placeholder 4">
            <a:extLst>
              <a:ext uri="{FF2B5EF4-FFF2-40B4-BE49-F238E27FC236}">
                <a16:creationId xmlns:a16="http://schemas.microsoft.com/office/drawing/2014/main" id="{62F5476E-E58B-459B-BDC7-9ACAD281891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8064680-6662-479C-8AA0-F319FEF3F78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25</a:t>
            </a:fld>
            <a:endParaRPr lang="en-US" altLang="en-US">
              <a:solidFill>
                <a:srgbClr val="000000"/>
              </a:solidFill>
            </a:endParaRPr>
          </a:p>
        </p:txBody>
      </p:sp>
    </p:spTree>
    <p:extLst>
      <p:ext uri="{BB962C8B-B14F-4D97-AF65-F5344CB8AC3E}">
        <p14:creationId xmlns:p14="http://schemas.microsoft.com/office/powerpoint/2010/main" val="17842198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C58C4-9258-49B3-9800-28D4D64B7380}"/>
              </a:ext>
            </a:extLst>
          </p:cNvPr>
          <p:cNvSpPr>
            <a:spLocks noGrp="1"/>
          </p:cNvSpPr>
          <p:nvPr>
            <p:ph type="title"/>
          </p:nvPr>
        </p:nvSpPr>
        <p:spPr/>
        <p:txBody>
          <a:bodyPr/>
          <a:lstStyle/>
          <a:p>
            <a:r>
              <a:rPr lang="en-US" dirty="0"/>
              <a:t>Motion to approve Report</a:t>
            </a:r>
          </a:p>
        </p:txBody>
      </p:sp>
      <p:sp>
        <p:nvSpPr>
          <p:cNvPr id="3" name="Content Placeholder 2">
            <a:extLst>
              <a:ext uri="{FF2B5EF4-FFF2-40B4-BE49-F238E27FC236}">
                <a16:creationId xmlns:a16="http://schemas.microsoft.com/office/drawing/2014/main" id="{FF45EDF8-F8B4-4C62-A574-17EE4A97B753}"/>
              </a:ext>
            </a:extLst>
          </p:cNvPr>
          <p:cNvSpPr>
            <a:spLocks noGrp="1"/>
          </p:cNvSpPr>
          <p:nvPr>
            <p:ph idx="1"/>
          </p:nvPr>
        </p:nvSpPr>
        <p:spPr/>
        <p:txBody>
          <a:bodyPr/>
          <a:lstStyle/>
          <a:p>
            <a:r>
              <a:rPr lang="en-US" dirty="0"/>
              <a:t>Move to accept the report contained in doc 11-21/0964r4:</a:t>
            </a:r>
          </a:p>
          <a:p>
            <a:pPr lvl="1"/>
            <a:endParaRPr lang="en-US" dirty="0"/>
          </a:p>
          <a:p>
            <a:r>
              <a:rPr lang="en-US" dirty="0"/>
              <a:t> as the report from PAR Review SC for the July 2021 plenary.</a:t>
            </a:r>
          </a:p>
          <a:p>
            <a:endParaRPr lang="en-US" dirty="0"/>
          </a:p>
          <a:p>
            <a:r>
              <a:rPr lang="en-US" dirty="0"/>
              <a:t>    Moved:</a:t>
            </a:r>
          </a:p>
          <a:p>
            <a:r>
              <a:rPr lang="en-US" dirty="0"/>
              <a:t>	2</a:t>
            </a:r>
            <a:r>
              <a:rPr lang="en-US" baseline="30000" dirty="0"/>
              <a:t>nd</a:t>
            </a:r>
            <a:r>
              <a:rPr lang="en-US" dirty="0"/>
              <a:t>: </a:t>
            </a:r>
          </a:p>
          <a:p>
            <a:r>
              <a:rPr lang="en-US" dirty="0"/>
              <a:t>	Results:</a:t>
            </a:r>
            <a:br>
              <a:rPr lang="en-US" dirty="0"/>
            </a:br>
            <a:endParaRPr lang="en-US" dirty="0"/>
          </a:p>
        </p:txBody>
      </p:sp>
      <p:sp>
        <p:nvSpPr>
          <p:cNvPr id="4" name="Date Placeholder 3">
            <a:extLst>
              <a:ext uri="{FF2B5EF4-FFF2-40B4-BE49-F238E27FC236}">
                <a16:creationId xmlns:a16="http://schemas.microsoft.com/office/drawing/2014/main" id="{2471E1EE-344C-47B3-9380-3DAB4BFA473D}"/>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28941623-2AE7-4561-97CC-266C84FE46C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D3053F-90D2-4FCE-8C1A-E71EF24BF63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8910405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pPr lvl="1"/>
            <a:r>
              <a:rPr lang="en-US" sz="2400" b="1" dirty="0"/>
              <a:t>Previous Virtual Plenary minutes:  11-20/1725r0:</a:t>
            </a:r>
          </a:p>
          <a:p>
            <a:pPr lvl="3"/>
            <a:r>
              <a:rPr lang="en-US" b="1" dirty="0">
                <a:hlinkClick r:id="rId4"/>
              </a:rPr>
              <a:t>https://mentor.ieee.org/802.11/dcn/20/11-20-1725-00-0PAR-par-minutes-november-2020-session.docx</a:t>
            </a:r>
            <a:endParaRPr lang="en-US" b="1" dirty="0"/>
          </a:p>
          <a:p>
            <a:pPr lvl="3"/>
            <a:endParaRPr lang="en-US" b="1" dirty="0"/>
          </a:p>
          <a:p>
            <a:pPr lvl="1"/>
            <a:r>
              <a:rPr lang="en-US" sz="2800" b="1" dirty="0"/>
              <a:t>Current Teleconference minutes:  11-21/0359r0:</a:t>
            </a:r>
          </a:p>
        </p:txBody>
      </p:sp>
      <p:sp>
        <p:nvSpPr>
          <p:cNvPr id="4" name="Date Placeholder 3"/>
          <p:cNvSpPr>
            <a:spLocks noGrp="1"/>
          </p:cNvSpPr>
          <p:nvPr>
            <p:ph type="dt" idx="10"/>
          </p:nvPr>
        </p:nvSpPr>
        <p:spPr/>
        <p:txBody>
          <a:bodyPr/>
          <a:lstStyle/>
          <a:p>
            <a:r>
              <a:rPr lang="en-US"/>
              <a:t>July 2021</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27</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786279"/>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Abstract-PAR Review SC PARs under consideration for </a:t>
            </a:r>
            <a:br>
              <a:rPr lang="en-GB" sz="2400" dirty="0"/>
            </a:br>
            <a:r>
              <a:rPr lang="en-GB" sz="2400" dirty="0"/>
              <a:t>2021 July Electronic Plenary</a:t>
            </a:r>
          </a:p>
        </p:txBody>
      </p:sp>
      <p:sp>
        <p:nvSpPr>
          <p:cNvPr id="4098" name="Rectangle 2"/>
          <p:cNvSpPr>
            <a:spLocks noGrp="1" noChangeArrowheads="1"/>
          </p:cNvSpPr>
          <p:nvPr>
            <p:ph idx="1"/>
          </p:nvPr>
        </p:nvSpPr>
        <p:spPr>
          <a:xfrm>
            <a:off x="730206" y="1412776"/>
            <a:ext cx="10731588" cy="5043364"/>
          </a:xfrm>
          <a:ln/>
        </p:spPr>
        <p:txBody>
          <a:bodyPr>
            <a:noAutofit/>
          </a:bodyPr>
          <a:lstStyle/>
          <a:p>
            <a:r>
              <a:rPr lang="en-US" sz="1800" dirty="0"/>
              <a:t>PARs to be considered for approval by the IEEE 802 LMSC during the closing IEEE 802 LMSC meeting 23 July 2021 electronic meeting shall pass through the following process: </a:t>
            </a:r>
          </a:p>
          <a:p>
            <a:r>
              <a:rPr lang="en-US" sz="1800" dirty="0"/>
              <a:t>	1. The proposed PAR shall be available at a publicly accessible URL and an email sent to the IEEE 802 LMSC reflector that contains the URL required for viewing the PAR and associated documentation no later than 8 June 2021, </a:t>
            </a:r>
            <a:r>
              <a:rPr lang="en-US" sz="1800" dirty="0" err="1"/>
              <a:t>AoE</a:t>
            </a:r>
            <a:r>
              <a:rPr lang="en-US" sz="1800" dirty="0"/>
              <a:t>.</a:t>
            </a:r>
          </a:p>
          <a:p>
            <a:r>
              <a:rPr lang="en-US" sz="1800" dirty="0"/>
              <a:t>	2. Working Groups, other than the proposing Working Group, shall express concerns to the proposing Working Group as soon as possible and shall submit comments to the proposing Working Group and the IEEE 802 LMSC by e-mail not later than 14 July 2021, </a:t>
            </a:r>
            <a:r>
              <a:rPr lang="en-US" sz="1800" dirty="0" err="1"/>
              <a:t>AoE</a:t>
            </a:r>
            <a:r>
              <a:rPr lang="en-US" sz="1800" dirty="0"/>
              <a:t>. </a:t>
            </a:r>
          </a:p>
          <a:p>
            <a:r>
              <a:rPr lang="en-US" sz="1800" dirty="0"/>
              <a:t>	3. The proposing Working Group shall post a response to commenting Working Group and to the IEEE 802 LMSC together with a Final PAR on a public website and circulate the relevant URL on the IEEE 802 LMSC reflector not later than 21 July 2021, </a:t>
            </a:r>
            <a:r>
              <a:rPr lang="en-US" sz="1800" dirty="0" err="1"/>
              <a:t>AoE</a:t>
            </a:r>
            <a:endParaRPr lang="en-US" sz="1800" dirty="0"/>
          </a:p>
          <a:p>
            <a:r>
              <a:rPr lang="en-US" sz="1800" dirty="0"/>
              <a:t>The Proposed PARs are posted to the “IEEE 802 PARs Under consideration Webpage:</a:t>
            </a:r>
          </a:p>
          <a:p>
            <a:pPr lvl="1"/>
            <a:r>
              <a:rPr lang="en-US" sz="1800" dirty="0"/>
              <a:t>	</a:t>
            </a:r>
            <a:r>
              <a:rPr lang="en-US" sz="1800" dirty="0">
                <a:solidFill>
                  <a:schemeClr val="accent6"/>
                </a:solidFill>
                <a:hlinkClick r:id="rId3"/>
              </a:rPr>
              <a:t>http://grouper.ieee.org/groups/802/PARs.shtml</a:t>
            </a:r>
            <a:endParaRPr lang="en-US" sz="1800" dirty="0">
              <a:solidFill>
                <a:schemeClr val="accent6"/>
              </a:solidFill>
            </a:endParaRPr>
          </a:p>
          <a:p>
            <a:pPr marL="285750" indent="-285750"/>
            <a:r>
              <a:rPr lang="en-US" altLang="en-US" sz="1800" dirty="0"/>
              <a:t>802.11 PAR Review SC Meeting times: </a:t>
            </a:r>
          </a:p>
          <a:p>
            <a:pPr lvl="1">
              <a:buAutoNum type="arabicPeriod"/>
            </a:pPr>
            <a:r>
              <a:rPr lang="en-US" sz="1800" dirty="0"/>
              <a:t>Monday: 12 &amp; 13 July 2021- 13:30-15:30 ET ( 18:30-20:30 UTC)</a:t>
            </a:r>
          </a:p>
          <a:p>
            <a:pPr lvl="1">
              <a:buAutoNum type="arabicPeriod"/>
            </a:pPr>
            <a:r>
              <a:rPr lang="en-US" sz="1800" dirty="0"/>
              <a:t>Thursday:  22 July 2021 - 13:30-15:30 ET (18:30-20:30 UTC)</a:t>
            </a:r>
          </a:p>
          <a:p>
            <a:pPr marL="285750" indent="-285750"/>
            <a:endParaRPr lang="en-US" altLang="en-US" sz="1800" strike="sngStrike" dirty="0"/>
          </a:p>
        </p:txBody>
      </p:sp>
      <p:sp>
        <p:nvSpPr>
          <p:cNvPr id="4" name="Date Placeholder 3"/>
          <p:cNvSpPr>
            <a:spLocks noGrp="1"/>
          </p:cNvSpPr>
          <p:nvPr>
            <p:ph type="dt" idx="10"/>
          </p:nvPr>
        </p:nvSpPr>
        <p:spPr/>
        <p:txBody>
          <a:bodyPr/>
          <a:lstStyle/>
          <a:p>
            <a:r>
              <a:rPr lang="en-US"/>
              <a:t>July 2021</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1087013"/>
          </a:xfrm>
        </p:spPr>
        <p:txBody>
          <a:bodyPr/>
          <a:lstStyle/>
          <a:p>
            <a:r>
              <a:rPr lang="en-US" sz="2400" dirty="0"/>
              <a:t>IEEE 802 PARs &amp; ICAIDs under consideration</a:t>
            </a:r>
            <a:br>
              <a:rPr lang="en-US" sz="2400" dirty="0"/>
            </a:br>
            <a:r>
              <a:rPr lang="en-US" sz="2400" dirty="0"/>
              <a:t>for 12 &amp; 13 July 2021, 802 EC Teleconferences</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628800"/>
            <a:ext cx="10547392" cy="4846615"/>
          </a:xfrm>
        </p:spPr>
        <p:txBody>
          <a:bodyPr/>
          <a:lstStyle/>
          <a:p>
            <a:r>
              <a:rPr lang="en-US" sz="2000" dirty="0"/>
              <a:t>July 2021 Electronic Plenary:</a:t>
            </a:r>
          </a:p>
          <a:p>
            <a:pPr marL="800100" lvl="1" indent="-342900">
              <a:buFont typeface="+mj-lt"/>
              <a:buAutoNum type="arabicPeriod"/>
            </a:pPr>
            <a:r>
              <a:rPr lang="en-US" sz="1600" dirty="0"/>
              <a:t>802.1Qcw - Amendment: YANG Data Models for Scheduled Traffic, Frame Preemption, and Per-Stream Filtering and Policing, </a:t>
            </a:r>
            <a:r>
              <a:rPr lang="en-US" sz="1600" dirty="0">
                <a:hlinkClick r:id="rId2"/>
              </a:rPr>
              <a:t>PAR Extension</a:t>
            </a:r>
            <a:r>
              <a:rPr lang="en-US" sz="1600" dirty="0"/>
              <a:t> and </a:t>
            </a:r>
            <a:r>
              <a:rPr lang="en-US" sz="1600" dirty="0">
                <a:hlinkClick r:id="rId3"/>
              </a:rPr>
              <a:t>CSD </a:t>
            </a:r>
            <a:endParaRPr lang="en-US" sz="1600" dirty="0"/>
          </a:p>
          <a:p>
            <a:pPr marL="800100" lvl="1" indent="-342900">
              <a:buFont typeface="+mj-lt"/>
              <a:buAutoNum type="arabicPeriod"/>
            </a:pPr>
            <a:r>
              <a:rPr lang="en-US" sz="1600" dirty="0"/>
              <a:t>802.1Qcj - Amendment: Automatic Attachment to Provider Backbone Bridging (PBB) services, </a:t>
            </a:r>
            <a:r>
              <a:rPr lang="en-US" sz="1600" dirty="0">
                <a:hlinkClick r:id="rId4"/>
              </a:rPr>
              <a:t>PAR Extension</a:t>
            </a:r>
            <a:r>
              <a:rPr lang="en-US" sz="1600" dirty="0"/>
              <a:t> and </a:t>
            </a:r>
            <a:r>
              <a:rPr lang="en-US" sz="1600" dirty="0">
                <a:hlinkClick r:id="rId5"/>
              </a:rPr>
              <a:t>CSD</a:t>
            </a:r>
            <a:endParaRPr lang="en-US" sz="1600" dirty="0"/>
          </a:p>
          <a:p>
            <a:pPr marL="800100" lvl="1" indent="-342900">
              <a:buFont typeface="+mj-lt"/>
              <a:buAutoNum type="arabicPeriod"/>
            </a:pPr>
            <a:r>
              <a:rPr lang="en-US" sz="1600" dirty="0"/>
              <a:t>802.1 - Industry Connections: </a:t>
            </a:r>
            <a:r>
              <a:rPr lang="en-US" sz="1600" dirty="0" err="1"/>
              <a:t>Nendica</a:t>
            </a:r>
            <a:r>
              <a:rPr lang="en-US" sz="1600" dirty="0"/>
              <a:t> </a:t>
            </a:r>
            <a:r>
              <a:rPr lang="en-US" sz="1600" dirty="0">
                <a:hlinkClick r:id="rId6"/>
              </a:rPr>
              <a:t>ICAID</a:t>
            </a:r>
            <a:endParaRPr lang="en-US" sz="1600" dirty="0"/>
          </a:p>
          <a:p>
            <a:pPr marL="800100" lvl="1" indent="-342900">
              <a:buFont typeface="+mj-lt"/>
              <a:buAutoNum type="arabicPeriod"/>
            </a:pPr>
            <a:r>
              <a:rPr lang="en-US" sz="1600" dirty="0"/>
              <a:t>802.3de - Amendment: Enhancements to the MAC Merge function and the Time Synchronization Service Interface (TSSI) to include Point-to-Point 10 Mb/s Single Pair Ethernet, </a:t>
            </a:r>
            <a:r>
              <a:rPr lang="en-US" sz="1600" dirty="0">
                <a:hlinkClick r:id="rId7"/>
              </a:rPr>
              <a:t>PAR</a:t>
            </a:r>
            <a:r>
              <a:rPr lang="en-US" sz="1600" dirty="0"/>
              <a:t> and </a:t>
            </a:r>
            <a:r>
              <a:rPr lang="en-US" sz="1600" dirty="0">
                <a:hlinkClick r:id="rId8"/>
              </a:rPr>
              <a:t>CSD</a:t>
            </a:r>
            <a:endParaRPr lang="en-US" sz="1600" dirty="0"/>
          </a:p>
          <a:p>
            <a:pPr marL="800100" lvl="1" indent="-342900">
              <a:buFont typeface="+mj-lt"/>
              <a:buAutoNum type="arabicPeriod"/>
            </a:pPr>
            <a:r>
              <a:rPr lang="en-US" sz="1600" dirty="0"/>
              <a:t>802.15.13 Standard: Multi-Gigabit per Second Optical Wireless Communications (OWC), with Ranges up to 200 meters, for both stationary and mobile devices, </a:t>
            </a:r>
            <a:r>
              <a:rPr lang="en-US" sz="1600" dirty="0">
                <a:hlinkClick r:id="rId9"/>
              </a:rPr>
              <a:t>PAR Extension</a:t>
            </a:r>
            <a:r>
              <a:rPr lang="en-US" sz="1600" dirty="0"/>
              <a:t> and </a:t>
            </a:r>
            <a:r>
              <a:rPr lang="en-US" sz="1600" dirty="0">
                <a:hlinkClick r:id="rId10"/>
              </a:rPr>
              <a:t>CSD</a:t>
            </a:r>
            <a:r>
              <a:rPr lang="en-US" sz="1600" dirty="0"/>
              <a:t> </a:t>
            </a:r>
          </a:p>
          <a:p>
            <a:pPr marL="800100" lvl="1" indent="-342900">
              <a:buFont typeface="+mj-lt"/>
              <a:buAutoNum type="arabicPeriod"/>
            </a:pPr>
            <a:r>
              <a:rPr lang="en-US" sz="1600" dirty="0"/>
              <a:t>802.15.4-2020/Cor1 Corrigendum 1:Correction of errors preventing backward compatibility, </a:t>
            </a:r>
            <a:r>
              <a:rPr lang="en-US" sz="1600" dirty="0">
                <a:hlinkClick r:id="rId11"/>
              </a:rPr>
              <a:t>PAR Modification</a:t>
            </a:r>
            <a:endParaRPr lang="en-US" sz="1600" dirty="0"/>
          </a:p>
          <a:p>
            <a:pPr marL="800100" lvl="1" indent="-342900">
              <a:buFont typeface="+mj-lt"/>
              <a:buAutoNum type="arabicPeriod"/>
            </a:pPr>
            <a:r>
              <a:rPr lang="en-US" sz="1600" dirty="0"/>
              <a:t>802.15.4ab Amendment: Enhanced Ultra Wide-Band (UWB) Physical Layers (PHYs) and Associated MAC Enhancements,</a:t>
            </a:r>
            <a:r>
              <a:rPr lang="en-US" sz="1600" dirty="0">
                <a:hlinkClick r:id="rId12"/>
              </a:rPr>
              <a:t> PAR</a:t>
            </a:r>
            <a:r>
              <a:rPr lang="en-US" sz="1600" dirty="0"/>
              <a:t> and </a:t>
            </a:r>
            <a:r>
              <a:rPr lang="en-US" sz="1600" dirty="0">
                <a:hlinkClick r:id="rId13"/>
              </a:rPr>
              <a:t>CSD</a:t>
            </a:r>
            <a:endParaRPr lang="en-US" sz="1600" dirty="0"/>
          </a:p>
          <a:p>
            <a:pPr marL="800100" lvl="1" indent="-342900">
              <a:buFont typeface="+mj-lt"/>
              <a:buAutoNum type="arabicPeriod"/>
            </a:pPr>
            <a:r>
              <a:rPr lang="en-US" sz="1600" dirty="0"/>
              <a:t>802.15.6a Amendment: Dependable Human and Vehicle Body Area Networks, </a:t>
            </a:r>
            <a:r>
              <a:rPr lang="en-US" sz="1600" dirty="0">
                <a:hlinkClick r:id="rId14"/>
              </a:rPr>
              <a:t>PAR</a:t>
            </a:r>
            <a:r>
              <a:rPr lang="en-US" sz="1600" dirty="0"/>
              <a:t> and </a:t>
            </a:r>
            <a:r>
              <a:rPr lang="en-US" sz="1600" dirty="0">
                <a:hlinkClick r:id="rId15"/>
              </a:rPr>
              <a:t>CSD</a:t>
            </a:r>
            <a:endParaRPr lang="en-US" sz="1600" dirty="0"/>
          </a:p>
          <a:p>
            <a:pPr marL="800100" lvl="1" indent="-342900">
              <a:buFont typeface="+mj-lt"/>
              <a:buAutoNum type="arabicPeriod"/>
            </a:pPr>
            <a:r>
              <a:rPr lang="en-US" sz="1600" dirty="0"/>
              <a:t>802.15.14 Standard: Ad-Hoc Impulse Radio Ultra Wideband Wireless Networks, </a:t>
            </a:r>
            <a:r>
              <a:rPr lang="en-US" sz="1600" dirty="0">
                <a:hlinkClick r:id="rId16"/>
              </a:rPr>
              <a:t>PAR</a:t>
            </a:r>
            <a:r>
              <a:rPr lang="en-US" sz="1600" dirty="0"/>
              <a:t> and </a:t>
            </a:r>
            <a:r>
              <a:rPr lang="en-US" sz="1600" dirty="0">
                <a:hlinkClick r:id="rId17"/>
              </a:rPr>
              <a:t>CSD</a:t>
            </a:r>
            <a:r>
              <a:rPr lang="en-US" sz="1600" dirty="0"/>
              <a:t> </a:t>
            </a:r>
          </a:p>
          <a:p>
            <a:pPr marL="800100" lvl="1" indent="-342900">
              <a:buFont typeface="+mj-lt"/>
              <a:buAutoNum type="arabicPeriod"/>
            </a:pPr>
            <a:r>
              <a:rPr lang="en-US" sz="1600" dirty="0"/>
              <a:t>802.15.15 Standard: Ad-Hoc Low-Rate Wireless Networks, </a:t>
            </a:r>
            <a:r>
              <a:rPr lang="en-US" sz="1600" dirty="0">
                <a:hlinkClick r:id="rId18"/>
              </a:rPr>
              <a:t>PAR</a:t>
            </a:r>
            <a:r>
              <a:rPr lang="en-US" sz="1600" dirty="0"/>
              <a:t> and </a:t>
            </a:r>
            <a:r>
              <a:rPr lang="en-US" sz="1600" dirty="0">
                <a:hlinkClick r:id="rId19"/>
              </a:rPr>
              <a:t>CSD</a:t>
            </a:r>
            <a:endParaRPr lang="en-US" sz="1600" dirty="0"/>
          </a:p>
          <a:p>
            <a:endParaRPr lang="en-US" sz="1800" dirty="0"/>
          </a:p>
        </p:txBody>
      </p:sp>
    </p:spTree>
    <p:extLst>
      <p:ext uri="{BB962C8B-B14F-4D97-AF65-F5344CB8AC3E}">
        <p14:creationId xmlns:p14="http://schemas.microsoft.com/office/powerpoint/2010/main" val="2099305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March 8, 2021</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70000" lnSpcReduction="20000"/>
          </a:bodyPr>
          <a:lstStyle/>
          <a:p>
            <a:pPr marL="0" indent="0"/>
            <a:r>
              <a:rPr lang="en-US" dirty="0"/>
              <a:t>Monday 12 July 2021- 13:30-15:30 ET (18:30-20:30 UTC)</a:t>
            </a:r>
          </a:p>
          <a:p>
            <a:pPr marL="0" indent="0"/>
            <a:r>
              <a:rPr lang="en-US" dirty="0"/>
              <a:t>	Agenda:</a:t>
            </a:r>
          </a:p>
          <a:p>
            <a:pPr marL="1257300" lvl="2" indent="-457200">
              <a:buFont typeface="+mj-lt"/>
              <a:buAutoNum type="arabicPeriod"/>
            </a:pPr>
            <a:r>
              <a:rPr lang="en-US" sz="2000" dirty="0"/>
              <a:t>Welcome</a:t>
            </a:r>
          </a:p>
          <a:p>
            <a:pPr marL="1257300" lvl="2" indent="-457200">
              <a:buFont typeface="+mj-lt"/>
              <a:buAutoNum type="arabicPeriod"/>
            </a:pPr>
            <a:r>
              <a:rPr lang="en-US" sz="2000" dirty="0"/>
              <a:t>Approve Previous Minutes </a:t>
            </a:r>
          </a:p>
          <a:p>
            <a:pPr marL="1257300" lvl="2" indent="-457200">
              <a:buFont typeface="+mj-lt"/>
              <a:buAutoNum type="arabicPeriod"/>
            </a:pPr>
            <a:r>
              <a:rPr lang="en-US" sz="2000" dirty="0"/>
              <a:t>Determine order of review</a:t>
            </a:r>
          </a:p>
          <a:p>
            <a:pPr marL="1257300" lvl="2" indent="-457200">
              <a:buFont typeface="+mj-lt"/>
              <a:buAutoNum type="arabicPeriod"/>
            </a:pPr>
            <a:r>
              <a:rPr lang="en-US" sz="2000" dirty="0"/>
              <a:t>Review PARs/CSD posted for review this Electronic Plenary.</a:t>
            </a:r>
          </a:p>
          <a:p>
            <a:pPr marL="0" indent="0"/>
            <a:r>
              <a:rPr lang="en-US" dirty="0"/>
              <a:t>Tuesday 13 July 2021- 13:30-15:30 ET (18:30-20:30 UTC)</a:t>
            </a:r>
          </a:p>
          <a:p>
            <a:pPr marL="0" indent="0"/>
            <a:r>
              <a:rPr lang="en-US" dirty="0"/>
              <a:t>	Agenda:</a:t>
            </a:r>
          </a:p>
          <a:p>
            <a:pPr marL="1257300" lvl="2" indent="-457200">
              <a:buFont typeface="+mj-lt"/>
              <a:buAutoNum type="arabicPeriod"/>
            </a:pPr>
            <a:r>
              <a:rPr lang="en-US" sz="2000" dirty="0"/>
              <a:t>Review PARs/CSD posted for review this Electronic Plenary.</a:t>
            </a:r>
          </a:p>
          <a:p>
            <a:pPr marL="1257300" lvl="2" indent="-457200">
              <a:buFont typeface="+mj-lt"/>
              <a:buAutoNum type="arabicPeriod"/>
            </a:pPr>
            <a:r>
              <a:rPr lang="en-US" sz="2000" dirty="0"/>
              <a:t>Post Feedback to 802 EC Reflector by July 14, 2021</a:t>
            </a:r>
          </a:p>
          <a:p>
            <a:pPr marL="1257300" lvl="2" indent="-457200">
              <a:buFont typeface="+mj-lt"/>
              <a:buAutoNum type="arabicPeriod"/>
            </a:pPr>
            <a:r>
              <a:rPr lang="en-US" sz="2000" dirty="0"/>
              <a:t>Recess</a:t>
            </a:r>
            <a:endParaRPr lang="en-US" sz="2000" u="sng" dirty="0"/>
          </a:p>
          <a:p>
            <a:pPr marL="857250" lvl="1" indent="-457200">
              <a:buFont typeface="+mj-lt"/>
              <a:buAutoNum type="arabicPeriod"/>
            </a:pPr>
            <a:endParaRPr lang="en-US" u="sng" dirty="0"/>
          </a:p>
          <a:p>
            <a:pPr marL="0" indent="0"/>
            <a:r>
              <a:rPr lang="en-US" dirty="0"/>
              <a:t>Thursday 22 July 2021 - 13:30-15:30 ET (18:30-20:30 UTC)</a:t>
            </a:r>
          </a:p>
          <a:p>
            <a:pPr marL="0" indent="0"/>
            <a:r>
              <a:rPr lang="en-US" dirty="0"/>
              <a:t>	Agenda:</a:t>
            </a:r>
            <a:endParaRPr lang="en-US" b="0" dirty="0"/>
          </a:p>
          <a:p>
            <a:pPr marL="800100" lvl="2" indent="0"/>
            <a:r>
              <a:rPr lang="en-US" sz="2000" dirty="0"/>
              <a:t>	1. Review Responses</a:t>
            </a:r>
          </a:p>
          <a:p>
            <a:pPr marL="800100" lvl="2" indent="0"/>
            <a:r>
              <a:rPr lang="en-US" sz="2000" dirty="0"/>
              <a:t>	2. Provide any required feedback to WG (email)</a:t>
            </a:r>
          </a:p>
          <a:p>
            <a:pPr marL="800100" lvl="2" indent="0"/>
            <a:r>
              <a:rPr lang="en-US" sz="2000" dirty="0"/>
              <a:t>	3. Adjourn</a:t>
            </a:r>
          </a:p>
        </p:txBody>
      </p:sp>
      <p:sp>
        <p:nvSpPr>
          <p:cNvPr id="6" name="Date Placeholder 5"/>
          <p:cNvSpPr>
            <a:spLocks noGrp="1"/>
          </p:cNvSpPr>
          <p:nvPr>
            <p:ph type="dt" idx="10"/>
          </p:nvPr>
        </p:nvSpPr>
        <p:spPr/>
        <p:txBody>
          <a:bodyPr/>
          <a:lstStyle/>
          <a:p>
            <a:r>
              <a:rPr lang="en-US"/>
              <a:t>July 2021</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9B48-724F-44AC-933A-C1D772F30F06}"/>
              </a:ext>
            </a:extLst>
          </p:cNvPr>
          <p:cNvSpPr>
            <a:spLocks noGrp="1"/>
          </p:cNvSpPr>
          <p:nvPr>
            <p:ph type="title"/>
          </p:nvPr>
        </p:nvSpPr>
        <p:spPr>
          <a:xfrm>
            <a:off x="914402" y="685803"/>
            <a:ext cx="10361084" cy="654965"/>
          </a:xfrm>
        </p:spPr>
        <p:txBody>
          <a:bodyPr/>
          <a:lstStyle/>
          <a:p>
            <a:r>
              <a:rPr lang="en-US" sz="2800" dirty="0"/>
              <a:t>Motion to approve Previous Minutes</a:t>
            </a:r>
          </a:p>
        </p:txBody>
      </p:sp>
      <p:sp>
        <p:nvSpPr>
          <p:cNvPr id="3" name="Content Placeholder 2">
            <a:extLst>
              <a:ext uri="{FF2B5EF4-FFF2-40B4-BE49-F238E27FC236}">
                <a16:creationId xmlns:a16="http://schemas.microsoft.com/office/drawing/2014/main" id="{58F48A77-6149-4095-9848-28A693C82088}"/>
              </a:ext>
            </a:extLst>
          </p:cNvPr>
          <p:cNvSpPr>
            <a:spLocks noGrp="1"/>
          </p:cNvSpPr>
          <p:nvPr>
            <p:ph idx="1"/>
          </p:nvPr>
        </p:nvSpPr>
        <p:spPr/>
        <p:txBody>
          <a:bodyPr/>
          <a:lstStyle/>
          <a:p>
            <a:r>
              <a:rPr lang="en-US" dirty="0"/>
              <a:t>Move to approve the minutes from March 2021 in document 11-21/0359r0:</a:t>
            </a:r>
          </a:p>
          <a:p>
            <a:pPr lvl="1"/>
            <a:r>
              <a:rPr lang="en-US" sz="1800" dirty="0">
                <a:hlinkClick r:id="rId2"/>
              </a:rPr>
              <a:t>https://mentor.ieee.org/802.11/dcn/21/11-21-0359-00-0PAR-par-minutes-march-2021-session.docx</a:t>
            </a:r>
            <a:endParaRPr lang="en-US" sz="1800" dirty="0"/>
          </a:p>
          <a:p>
            <a:endParaRPr lang="en-US" dirty="0"/>
          </a:p>
          <a:p>
            <a:r>
              <a:rPr lang="en-US" dirty="0"/>
              <a:t>Moved: Michael Montemurro</a:t>
            </a:r>
          </a:p>
          <a:p>
            <a:r>
              <a:rPr lang="en-US" dirty="0"/>
              <a:t>2</a:t>
            </a:r>
            <a:r>
              <a:rPr lang="en-US" baseline="30000" dirty="0"/>
              <a:t>nd</a:t>
            </a:r>
            <a:r>
              <a:rPr lang="en-US" dirty="0"/>
              <a:t>:        Stuart Kerry</a:t>
            </a:r>
          </a:p>
          <a:p>
            <a:r>
              <a:rPr lang="en-US" dirty="0"/>
              <a:t>Results: Unanimous (28 on the call).</a:t>
            </a:r>
            <a:endParaRPr lang="en-US" sz="2800" dirty="0"/>
          </a:p>
        </p:txBody>
      </p:sp>
      <p:sp>
        <p:nvSpPr>
          <p:cNvPr id="4" name="Date Placeholder 3">
            <a:extLst>
              <a:ext uri="{FF2B5EF4-FFF2-40B4-BE49-F238E27FC236}">
                <a16:creationId xmlns:a16="http://schemas.microsoft.com/office/drawing/2014/main" id="{2F4099CA-8337-48FF-9415-776BA80408E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July 2021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5521205-D607-4B1A-8F09-17C0A4C0558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7977B1C8-1CEA-4903-9610-B1E925DF489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6</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866284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Comments</a:t>
            </a:r>
            <a:endParaRPr lang="en-US" dirty="0"/>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July 2021</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170297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8C1A6AA-5CC3-424D-9401-D537EF8B7B3A}"/>
              </a:ext>
            </a:extLst>
          </p:cNvPr>
          <p:cNvSpPr>
            <a:spLocks noGrp="1"/>
          </p:cNvSpPr>
          <p:nvPr>
            <p:ph type="title"/>
          </p:nvPr>
        </p:nvSpPr>
        <p:spPr>
          <a:xfrm>
            <a:off x="914402" y="685803"/>
            <a:ext cx="10361084" cy="798981"/>
          </a:xfrm>
        </p:spPr>
        <p:txBody>
          <a:bodyPr/>
          <a:lstStyle/>
          <a:p>
            <a:r>
              <a:rPr lang="en-US" sz="2400" dirty="0"/>
              <a:t>1. 802.1Qcw - Amendment: YANG Data Models for Scheduled Traffic, Frame Preemption, and Per-Stream Filtering and Policing, </a:t>
            </a:r>
            <a:r>
              <a:rPr lang="en-US" sz="2400" dirty="0">
                <a:hlinkClick r:id="rId2"/>
              </a:rPr>
              <a:t>PAR Extension</a:t>
            </a:r>
            <a:r>
              <a:rPr lang="en-US" sz="2400" dirty="0"/>
              <a:t> and </a:t>
            </a:r>
            <a:r>
              <a:rPr lang="en-US" sz="2400" dirty="0">
                <a:hlinkClick r:id="rId3"/>
              </a:rPr>
              <a:t>CSD </a:t>
            </a:r>
            <a:endParaRPr lang="en-US" sz="3600" dirty="0"/>
          </a:p>
        </p:txBody>
      </p:sp>
      <p:sp>
        <p:nvSpPr>
          <p:cNvPr id="8" name="Content Placeholder 7">
            <a:extLst>
              <a:ext uri="{FF2B5EF4-FFF2-40B4-BE49-F238E27FC236}">
                <a16:creationId xmlns:a16="http://schemas.microsoft.com/office/drawing/2014/main" id="{C19552ED-8877-4EDD-A1B1-CB8BA5359E38}"/>
              </a:ext>
            </a:extLst>
          </p:cNvPr>
          <p:cNvSpPr>
            <a:spLocks noGrp="1"/>
          </p:cNvSpPr>
          <p:nvPr>
            <p:ph idx="1"/>
          </p:nvPr>
        </p:nvSpPr>
        <p:spPr/>
        <p:txBody>
          <a:bodyPr/>
          <a:lstStyle/>
          <a:p>
            <a:r>
              <a:rPr lang="en-US" dirty="0"/>
              <a:t>No Comments. </a:t>
            </a:r>
          </a:p>
        </p:txBody>
      </p:sp>
      <p:sp>
        <p:nvSpPr>
          <p:cNvPr id="4" name="Date Placeholder 3">
            <a:extLst>
              <a:ext uri="{FF2B5EF4-FFF2-40B4-BE49-F238E27FC236}">
                <a16:creationId xmlns:a16="http://schemas.microsoft.com/office/drawing/2014/main" id="{0E2585E1-2D4A-4A93-B749-19D20ADAA0A5}"/>
              </a:ext>
            </a:extLst>
          </p:cNvPr>
          <p:cNvSpPr>
            <a:spLocks noGrp="1"/>
          </p:cNvSpPr>
          <p:nvPr>
            <p:ph type="dt" idx="10"/>
          </p:nvPr>
        </p:nvSpPr>
        <p:spPr/>
        <p:txBody>
          <a:bodyPr/>
          <a:lstStyle/>
          <a:p>
            <a:pPr>
              <a:defRPr/>
            </a:pPr>
            <a:r>
              <a:rPr lang="en-US">
                <a:solidFill>
                  <a:srgbClr val="000000"/>
                </a:solidFill>
              </a:rPr>
              <a:t>July 2021</a:t>
            </a:r>
            <a:endParaRPr lang="en-US" dirty="0">
              <a:solidFill>
                <a:srgbClr val="000000"/>
              </a:solidFill>
            </a:endParaRPr>
          </a:p>
        </p:txBody>
      </p:sp>
      <p:sp>
        <p:nvSpPr>
          <p:cNvPr id="5" name="Footer Placeholder 4">
            <a:extLst>
              <a:ext uri="{FF2B5EF4-FFF2-40B4-BE49-F238E27FC236}">
                <a16:creationId xmlns:a16="http://schemas.microsoft.com/office/drawing/2014/main" id="{B9D449B3-0C05-4CA6-9871-F3E19535CA9D}"/>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1B7C329-BE8F-48CA-BD42-E6E96807E25D}"/>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8</a:t>
            </a:fld>
            <a:endParaRPr lang="en-US" altLang="en-US">
              <a:solidFill>
                <a:srgbClr val="000000"/>
              </a:solidFill>
            </a:endParaRPr>
          </a:p>
        </p:txBody>
      </p:sp>
    </p:spTree>
    <p:extLst>
      <p:ext uri="{BB962C8B-B14F-4D97-AF65-F5344CB8AC3E}">
        <p14:creationId xmlns:p14="http://schemas.microsoft.com/office/powerpoint/2010/main" val="3710146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13932-EAAB-4BE1-B2EB-5CEB20CA66D7}"/>
              </a:ext>
            </a:extLst>
          </p:cNvPr>
          <p:cNvSpPr>
            <a:spLocks noGrp="1"/>
          </p:cNvSpPr>
          <p:nvPr>
            <p:ph type="title"/>
          </p:nvPr>
        </p:nvSpPr>
        <p:spPr/>
        <p:txBody>
          <a:bodyPr/>
          <a:lstStyle/>
          <a:p>
            <a:r>
              <a:rPr lang="en-US" sz="2400" dirty="0"/>
              <a:t>2. 802.1Qcj - Amendment: Automatic Attachment to Provider Backbone Bridging (PBB) services, </a:t>
            </a:r>
            <a:r>
              <a:rPr lang="en-US" sz="2400" dirty="0">
                <a:hlinkClick r:id="rId2"/>
              </a:rPr>
              <a:t>PAR Extension</a:t>
            </a:r>
            <a:r>
              <a:rPr lang="en-US" sz="2400" dirty="0"/>
              <a:t> and </a:t>
            </a:r>
            <a:r>
              <a:rPr lang="en-US" sz="2400" dirty="0">
                <a:hlinkClick r:id="rId3"/>
              </a:rPr>
              <a:t>CSD</a:t>
            </a:r>
            <a:endParaRPr lang="en-US" sz="2400" dirty="0"/>
          </a:p>
        </p:txBody>
      </p:sp>
      <p:sp>
        <p:nvSpPr>
          <p:cNvPr id="3" name="Content Placeholder 2">
            <a:extLst>
              <a:ext uri="{FF2B5EF4-FFF2-40B4-BE49-F238E27FC236}">
                <a16:creationId xmlns:a16="http://schemas.microsoft.com/office/drawing/2014/main" id="{3C4963F7-A557-41FF-B7F7-6FE05D9C1BDA}"/>
              </a:ext>
            </a:extLst>
          </p:cNvPr>
          <p:cNvSpPr>
            <a:spLocks noGrp="1"/>
          </p:cNvSpPr>
          <p:nvPr>
            <p:ph idx="1"/>
          </p:nvPr>
        </p:nvSpPr>
        <p:spPr/>
        <p:txBody>
          <a:bodyPr/>
          <a:lstStyle/>
          <a:p>
            <a:r>
              <a:rPr lang="en-US" dirty="0"/>
              <a:t>No Comments</a:t>
            </a:r>
          </a:p>
        </p:txBody>
      </p:sp>
      <p:sp>
        <p:nvSpPr>
          <p:cNvPr id="4" name="Date Placeholder 3">
            <a:extLst>
              <a:ext uri="{FF2B5EF4-FFF2-40B4-BE49-F238E27FC236}">
                <a16:creationId xmlns:a16="http://schemas.microsoft.com/office/drawing/2014/main" id="{17E172D0-09B5-4DF3-A3EB-C2DF46480C68}"/>
              </a:ext>
            </a:extLst>
          </p:cNvPr>
          <p:cNvSpPr>
            <a:spLocks noGrp="1"/>
          </p:cNvSpPr>
          <p:nvPr>
            <p:ph type="dt" idx="10"/>
          </p:nvPr>
        </p:nvSpPr>
        <p:spPr/>
        <p:txBody>
          <a:bodyPr/>
          <a:lstStyle/>
          <a:p>
            <a:r>
              <a:rPr lang="en-US" dirty="0"/>
              <a:t>July 2021</a:t>
            </a:r>
            <a:endParaRPr lang="en-GB" dirty="0"/>
          </a:p>
        </p:txBody>
      </p:sp>
      <p:sp>
        <p:nvSpPr>
          <p:cNvPr id="5" name="Footer Placeholder 4">
            <a:extLst>
              <a:ext uri="{FF2B5EF4-FFF2-40B4-BE49-F238E27FC236}">
                <a16:creationId xmlns:a16="http://schemas.microsoft.com/office/drawing/2014/main" id="{F9AADADB-9D36-497D-94A9-A97CF1C5BF2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E9BB7AA-3EC7-42DC-AE61-2AFDD53E41A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76086956"/>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37FE6FC-CC99-4B5D-B8EF-C52B94830FC2}">
  <ds:schemaRefs>
    <ds:schemaRef ds:uri="http://schemas.microsoft.com/sharepoint/v3/contenttype/forms"/>
  </ds:schemaRefs>
</ds:datastoreItem>
</file>

<file path=customXml/itemProps3.xml><?xml version="1.0" encoding="utf-8"?>
<ds:datastoreItem xmlns:ds="http://schemas.openxmlformats.org/officeDocument/2006/customXml" ds:itemID="{40E5996B-D317-4E13-AB38-820D845C4C73}">
  <ds:schemaRefs>
    <ds:schemaRef ds:uri="http://schemas.microsoft.com/office/infopath/2007/PartnerControl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http://schemas.microsoft.com/office/2006/documentManagement/types"/>
    <ds:schemaRef ds:uri="ba37140e-f4c5-4a6c-a9b4-20a691ce6c8a"/>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60335</TotalTime>
  <Words>2444</Words>
  <Application>Microsoft Office PowerPoint</Application>
  <PresentationFormat>Widescreen</PresentationFormat>
  <Paragraphs>257</Paragraphs>
  <Slides>27</Slides>
  <Notes>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1" baseType="lpstr">
      <vt:lpstr>Arial</vt:lpstr>
      <vt:lpstr>Times New Roman</vt:lpstr>
      <vt:lpstr>802-11 Theme</vt:lpstr>
      <vt:lpstr>Document</vt:lpstr>
      <vt:lpstr>PAR Review SC - Meeting Agenda and Comment slides - July 2021 - Electronic Plenary</vt:lpstr>
      <vt:lpstr>PAR Review SC – Snapshot slide Chair: Jon Rosdahl</vt:lpstr>
      <vt:lpstr>Abstract-PAR Review SC PARs under consideration for  2021 July Electronic Plenary</vt:lpstr>
      <vt:lpstr>IEEE 802 PARs &amp; ICAIDs under consideration for 12 &amp; 13 July 2021, 802 EC Teleconferences</vt:lpstr>
      <vt:lpstr>Agenda for PAR Review SC –  March 8, 2021 Chair: Jon Rosdahl</vt:lpstr>
      <vt:lpstr>Motion to approve Previous Minutes</vt:lpstr>
      <vt:lpstr>Par Review Comments</vt:lpstr>
      <vt:lpstr>1. 802.1Qcw - Amendment: YANG Data Models for Scheduled Traffic, Frame Preemption, and Per-Stream Filtering and Policing, PAR Extension and CSD </vt:lpstr>
      <vt:lpstr>2. 802.1Qcj - Amendment: Automatic Attachment to Provider Backbone Bridging (PBB) services, PAR Extension and CSD</vt:lpstr>
      <vt:lpstr>3. 802.1 - Industry Connections: Nendica ICAID  </vt:lpstr>
      <vt:lpstr>4. 802.3de - Amendment: Enhancements to the MAC Merge function and the Time Synchronization Service Interface (TSSI) to include Point-to-Point 10 Mb/s Single Pair Ethernet, PAR and CSD</vt:lpstr>
      <vt:lpstr>4. 802.3de - Amendment: - Continued – CSD Comments</vt:lpstr>
      <vt:lpstr>5. 802.15.13 Standard: Multi-Gigabit per Second Optical Wireless Communications (OWC), with Ranges up to 200 meters, for both stationary and mobile devices, PAR Extension and CSD </vt:lpstr>
      <vt:lpstr>6. 802.15.4-2020/Cor1 Corrigendum 1:Correction of errors preventing backward compatibility, PAR Modification</vt:lpstr>
      <vt:lpstr>7. 802.15.4ab Amendment: Enhanced Ultra Wide-Band (UWB) Physical Layers (PHYs) and Associated MAC Enhancements, PAR and CSD </vt:lpstr>
      <vt:lpstr>7. 802.15.4ab Amendment: Continued  CSD comments</vt:lpstr>
      <vt:lpstr>. 802.15.4ab Amendment: Continued  CSD comments</vt:lpstr>
      <vt:lpstr>8. 802.15.6a Amendment: Dependable Human and Vehicle Body Area Networks, PAR and CSD </vt:lpstr>
      <vt:lpstr>9. 802.15.14 Standard: Ad-Hoc Impulse Radio Ultra Wideband Wireless Networks, PAR and CSD </vt:lpstr>
      <vt:lpstr>10. 802.15.15 Standard: Ad-Hoc Low-Rate Wireless Networks, PAR and CSD </vt:lpstr>
      <vt:lpstr>Snapshot Report to 802.11 closing plenary</vt:lpstr>
      <vt:lpstr>PAR Review SC  Jon Rosdahl, Chair</vt:lpstr>
      <vt:lpstr>Responses from 802 Working Groups</vt:lpstr>
      <vt:lpstr>Final Report to 802.11</vt:lpstr>
      <vt:lpstr>Final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Meeting Agenda and Comment slides - July 2021 - Electronic Plenary</dc:title>
  <dc:subject>July 2021</dc:subject>
  <dc:creator>Jon Rosdahl</dc:creator>
  <cp:keywords>Agenda and Meeting Slides</cp:keywords>
  <dc:description>Jon Rosdahl (Qualcomm)</dc:description>
  <cp:lastModifiedBy>Jon Rosdahl</cp:lastModifiedBy>
  <cp:revision>273</cp:revision>
  <cp:lastPrinted>1601-01-01T00:00:00Z</cp:lastPrinted>
  <dcterms:created xsi:type="dcterms:W3CDTF">2014-04-14T10:59:07Z</dcterms:created>
  <dcterms:modified xsi:type="dcterms:W3CDTF">2021-07-12T19:30:37Z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