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6" r:id="rId4"/>
    <p:sldId id="263" r:id="rId5"/>
    <p:sldId id="268" r:id="rId6"/>
    <p:sldId id="264" r:id="rId7"/>
  </p:sldIdLst>
  <p:sldSz cx="9144000" cy="5143500" type="screen16x9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43"/>
  </p:normalViewPr>
  <p:slideViewPr>
    <p:cSldViewPr>
      <p:cViewPr varScale="1">
        <p:scale>
          <a:sx n="129" d="100"/>
          <a:sy n="129" d="100"/>
        </p:scale>
        <p:origin x="216" y="864"/>
      </p:cViewPr>
      <p:guideLst>
        <p:guide orient="horz" pos="162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802.11-21/0959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July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802.11-21/0959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802.11-21/0959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802.11-21/0959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802.11-21/0959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802.11-21/0959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485900"/>
            <a:ext cx="3808413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5900"/>
            <a:ext cx="3810000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4856560"/>
            <a:ext cx="2898768" cy="135731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514350"/>
            <a:ext cx="1941513" cy="40564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646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14350"/>
            <a:ext cx="7770813" cy="79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485900"/>
            <a:ext cx="7770813" cy="3084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4856560"/>
            <a:ext cx="528637" cy="2726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457200"/>
            <a:ext cx="77724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4856560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857750"/>
            <a:ext cx="78486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267874"/>
            <a:ext cx="3500462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802.11-21/0959r0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84172" y="250031"/>
            <a:ext cx="1727588" cy="204788"/>
          </a:xfrm>
        </p:spPr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6228184" y="4856560"/>
            <a:ext cx="2281233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err="1"/>
              <a:t>TGbc</a:t>
            </a:r>
            <a:r>
              <a:rPr lang="en-GB" dirty="0"/>
              <a:t>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57350" y="1143001"/>
            <a:ext cx="5829300" cy="297656"/>
          </a:xfrm>
          <a:ln/>
        </p:spPr>
        <p:txBody>
          <a:bodyPr/>
          <a:lstStyle/>
          <a:p>
            <a:pPr algn="ctr"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2021-05-14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524000" y="1714500"/>
          <a:ext cx="6096000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714500"/>
                        <a:ext cx="6096000" cy="184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43050" y="1454944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5882" y="267494"/>
            <a:ext cx="1941902" cy="204788"/>
          </a:xfrm>
        </p:spPr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95223" y="4856560"/>
            <a:ext cx="2281233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82" y="1485900"/>
            <a:ext cx="7846558" cy="3086100"/>
          </a:xfrm>
          <a:ln/>
        </p:spPr>
        <p:txBody>
          <a:bodyPr/>
          <a:lstStyle/>
          <a:p>
            <a:pPr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TGbc</a:t>
            </a:r>
            <a:r>
              <a:rPr lang="en-GB" dirty="0"/>
              <a:t> (Broadcast Services) for July 2021.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Meeting Goals &amp; Accomplishments of the week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1" y="1485900"/>
            <a:ext cx="4966319" cy="3084910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Goal for the week: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Progress with comment resolution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Continue ARC-related discussions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Accomplishments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Group met 4 times this week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Discussion and approval of 129 comment resolutions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Intensive discussion on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architecture (involving ARC attendees)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Revision of Timeline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800"/>
              <a:t>Slide </a:t>
            </a:r>
            <a:fld id="{440F5867-744E-4AA6-B0ED-4C44D2DFBB7B}" type="slidenum">
              <a:rPr lang="en-GB" sz="800" smtClean="0"/>
              <a:pPr/>
              <a:t>3</a:t>
            </a:fld>
            <a:endParaRPr lang="en-GB" sz="8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sz="800"/>
              <a:t>Marc Emmelmann (Koden-TI)</a:t>
            </a:r>
            <a:endParaRPr lang="en-GB" sz="800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sz="1200"/>
              <a:t>July 2021</a:t>
            </a:r>
            <a:endParaRPr lang="en-GB" sz="12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F5DF13F-FE9A-D744-88B9-053765A9F0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749245"/>
              </p:ext>
            </p:extLst>
          </p:nvPr>
        </p:nvGraphicFramePr>
        <p:xfrm>
          <a:off x="5357818" y="1147525"/>
          <a:ext cx="2952328" cy="3566160"/>
        </p:xfrm>
        <a:graphic>
          <a:graphicData uri="http://schemas.openxmlformats.org/drawingml/2006/table">
            <a:tbl>
              <a:tblPr/>
              <a:tblGrid>
                <a:gridCol w="1476164">
                  <a:extLst>
                    <a:ext uri="{9D8B030D-6E8A-4147-A177-3AD203B41FA5}">
                      <a16:colId xmlns:a16="http://schemas.microsoft.com/office/drawing/2014/main" val="2906359819"/>
                    </a:ext>
                  </a:extLst>
                </a:gridCol>
                <a:gridCol w="1476164">
                  <a:extLst>
                    <a:ext uri="{9D8B030D-6E8A-4147-A177-3AD203B41FA5}">
                      <a16:colId xmlns:a16="http://schemas.microsoft.com/office/drawing/2014/main" val="3786246938"/>
                    </a:ext>
                  </a:extLst>
                </a:gridCol>
              </a:tblGrid>
              <a:tr h="134109">
                <a:tc>
                  <a:txBody>
                    <a:bodyPr/>
                    <a:lstStyle/>
                    <a:p>
                      <a:pPr algn="ctr"/>
                      <a:r>
                        <a:rPr lang="en-GB" sz="9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  <a:endParaRPr lang="en-GB" sz="9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44" marR="31044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Count of CID</a:t>
                      </a:r>
                      <a:endParaRPr lang="en-GB" sz="9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44" marR="31044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95098"/>
                  </a:ext>
                </a:extLst>
              </a:tr>
              <a:tr h="134109">
                <a:tc>
                  <a:txBody>
                    <a:bodyPr/>
                    <a:lstStyle/>
                    <a:p>
                      <a:r>
                        <a:rPr lang="en-GB" sz="900" b="1">
                          <a:effectLst/>
                          <a:latin typeface="Calibri" panose="020F0502020204030204" pitchFamily="34" charset="0"/>
                        </a:rPr>
                        <a:t>EDITOR</a:t>
                      </a:r>
                      <a:endParaRPr lang="en-GB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44" marR="31044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>
                          <a:effectLst/>
                          <a:latin typeface="Calibri" panose="020F0502020204030204" pitchFamily="34" charset="0"/>
                        </a:rPr>
                        <a:t>511</a:t>
                      </a:r>
                      <a:endParaRPr lang="en-GB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44" marR="31044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066347"/>
                  </a:ext>
                </a:extLst>
              </a:tr>
              <a:tr h="134109">
                <a:tc>
                  <a:txBody>
                    <a:bodyPr/>
                    <a:lstStyle/>
                    <a:p>
                      <a:r>
                        <a:rPr lang="en-GB" sz="900">
                          <a:effectLst/>
                          <a:latin typeface="Calibri" panose="020F0502020204030204" pitchFamily="34" charset="0"/>
                        </a:rPr>
                        <a:t>2021-01-05 - approved</a:t>
                      </a:r>
                    </a:p>
                  </a:txBody>
                  <a:tcPr marL="31044" marR="31044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1044" marR="31044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9084034"/>
                  </a:ext>
                </a:extLst>
              </a:tr>
              <a:tr h="134109">
                <a:tc>
                  <a:txBody>
                    <a:bodyPr/>
                    <a:lstStyle/>
                    <a:p>
                      <a:r>
                        <a:rPr lang="en-GB" sz="900">
                          <a:effectLst/>
                          <a:latin typeface="Calibri" panose="020F0502020204030204" pitchFamily="34" charset="0"/>
                        </a:rPr>
                        <a:t>2021-01-12 - approved</a:t>
                      </a:r>
                    </a:p>
                  </a:txBody>
                  <a:tcPr marL="31044" marR="31044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31044" marR="31044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5960003"/>
                  </a:ext>
                </a:extLst>
              </a:tr>
              <a:tr h="134109">
                <a:tc>
                  <a:txBody>
                    <a:bodyPr/>
                    <a:lstStyle/>
                    <a:p>
                      <a:r>
                        <a:rPr lang="en-GB" sz="900">
                          <a:effectLst/>
                          <a:latin typeface="Calibri" panose="020F0502020204030204" pitchFamily="34" charset="0"/>
                        </a:rPr>
                        <a:t>2021-01-13 - approved</a:t>
                      </a:r>
                    </a:p>
                  </a:txBody>
                  <a:tcPr marL="31044" marR="31044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1044" marR="31044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1606004"/>
                  </a:ext>
                </a:extLst>
              </a:tr>
              <a:tr h="134109">
                <a:tc>
                  <a:txBody>
                    <a:bodyPr/>
                    <a:lstStyle/>
                    <a:p>
                      <a:r>
                        <a:rPr lang="en-GB" sz="900">
                          <a:effectLst/>
                          <a:latin typeface="Calibri" panose="020F0502020204030204" pitchFamily="34" charset="0"/>
                        </a:rPr>
                        <a:t>2021-01-27 - approved</a:t>
                      </a:r>
                    </a:p>
                  </a:txBody>
                  <a:tcPr marL="31044" marR="31044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31044" marR="31044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0117746"/>
                  </a:ext>
                </a:extLst>
              </a:tr>
              <a:tr h="134109">
                <a:tc>
                  <a:txBody>
                    <a:bodyPr/>
                    <a:lstStyle/>
                    <a:p>
                      <a:r>
                        <a:rPr lang="en-GB" sz="900">
                          <a:effectLst/>
                          <a:latin typeface="Calibri" panose="020F0502020204030204" pitchFamily="34" charset="0"/>
                        </a:rPr>
                        <a:t>2021-02-02 - approved</a:t>
                      </a:r>
                    </a:p>
                  </a:txBody>
                  <a:tcPr marL="31044" marR="31044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1044" marR="31044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3984574"/>
                  </a:ext>
                </a:extLst>
              </a:tr>
              <a:tr h="134109">
                <a:tc>
                  <a:txBody>
                    <a:bodyPr/>
                    <a:lstStyle/>
                    <a:p>
                      <a:r>
                        <a:rPr lang="en-GB" sz="900">
                          <a:effectLst/>
                          <a:latin typeface="Calibri" panose="020F0502020204030204" pitchFamily="34" charset="0"/>
                        </a:rPr>
                        <a:t>2021-02-09 - approved</a:t>
                      </a:r>
                    </a:p>
                  </a:txBody>
                  <a:tcPr marL="31044" marR="31044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31044" marR="31044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5828046"/>
                  </a:ext>
                </a:extLst>
              </a:tr>
              <a:tr h="134109">
                <a:tc>
                  <a:txBody>
                    <a:bodyPr/>
                    <a:lstStyle/>
                    <a:p>
                      <a:r>
                        <a:rPr lang="en-GB" sz="900">
                          <a:effectLst/>
                          <a:latin typeface="Calibri" panose="020F0502020204030204" pitchFamily="34" charset="0"/>
                        </a:rPr>
                        <a:t>2021-03-09 - approved</a:t>
                      </a:r>
                    </a:p>
                  </a:txBody>
                  <a:tcPr marL="31044" marR="31044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1044" marR="31044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3967724"/>
                  </a:ext>
                </a:extLst>
              </a:tr>
              <a:tr h="134109">
                <a:tc>
                  <a:txBody>
                    <a:bodyPr/>
                    <a:lstStyle/>
                    <a:p>
                      <a:r>
                        <a:rPr lang="en-GB" sz="900">
                          <a:effectLst/>
                          <a:latin typeface="Calibri" panose="020F0502020204030204" pitchFamily="34" charset="0"/>
                        </a:rPr>
                        <a:t>2021-03-10 - approved</a:t>
                      </a:r>
                    </a:p>
                  </a:txBody>
                  <a:tcPr marL="31044" marR="31044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1044" marR="31044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3623257"/>
                  </a:ext>
                </a:extLst>
              </a:tr>
              <a:tr h="134109">
                <a:tc>
                  <a:txBody>
                    <a:bodyPr/>
                    <a:lstStyle/>
                    <a:p>
                      <a:r>
                        <a:rPr lang="en-GB" sz="900">
                          <a:effectLst/>
                          <a:latin typeface="Calibri" panose="020F0502020204030204" pitchFamily="34" charset="0"/>
                        </a:rPr>
                        <a:t>2021-03-12 - approved</a:t>
                      </a:r>
                    </a:p>
                  </a:txBody>
                  <a:tcPr marL="31044" marR="31044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31044" marR="31044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514957"/>
                  </a:ext>
                </a:extLst>
              </a:tr>
              <a:tr h="134109">
                <a:tc>
                  <a:txBody>
                    <a:bodyPr/>
                    <a:lstStyle/>
                    <a:p>
                      <a:r>
                        <a:rPr lang="en-GB" sz="900">
                          <a:effectLst/>
                          <a:latin typeface="Calibri" panose="020F0502020204030204" pitchFamily="34" charset="0"/>
                        </a:rPr>
                        <a:t>2021-04-13 - approved</a:t>
                      </a:r>
                    </a:p>
                  </a:txBody>
                  <a:tcPr marL="31044" marR="31044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1044" marR="31044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8323734"/>
                  </a:ext>
                </a:extLst>
              </a:tr>
              <a:tr h="134109">
                <a:tc>
                  <a:txBody>
                    <a:bodyPr/>
                    <a:lstStyle/>
                    <a:p>
                      <a:r>
                        <a:rPr lang="en-GB" sz="900">
                          <a:effectLst/>
                          <a:latin typeface="Calibri" panose="020F0502020204030204" pitchFamily="34" charset="0"/>
                        </a:rPr>
                        <a:t>2021-05-04 - approved</a:t>
                      </a:r>
                    </a:p>
                  </a:txBody>
                  <a:tcPr marL="31044" marR="31044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1044" marR="31044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2395556"/>
                  </a:ext>
                </a:extLst>
              </a:tr>
              <a:tr h="134109">
                <a:tc>
                  <a:txBody>
                    <a:bodyPr/>
                    <a:lstStyle/>
                    <a:p>
                      <a:r>
                        <a:rPr lang="en-GB" sz="900">
                          <a:effectLst/>
                          <a:latin typeface="Calibri" panose="020F0502020204030204" pitchFamily="34" charset="0"/>
                        </a:rPr>
                        <a:t>2021-05-11 - approved</a:t>
                      </a:r>
                    </a:p>
                  </a:txBody>
                  <a:tcPr marL="31044" marR="31044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1044" marR="31044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0860212"/>
                  </a:ext>
                </a:extLst>
              </a:tr>
              <a:tr h="134109">
                <a:tc>
                  <a:txBody>
                    <a:bodyPr/>
                    <a:lstStyle/>
                    <a:p>
                      <a:r>
                        <a:rPr lang="en-GB" sz="900">
                          <a:effectLst/>
                          <a:latin typeface="Calibri" panose="020F0502020204030204" pitchFamily="34" charset="0"/>
                        </a:rPr>
                        <a:t>2021-05-14 - CID 1091 - approved</a:t>
                      </a:r>
                    </a:p>
                  </a:txBody>
                  <a:tcPr marL="31044" marR="31044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1044" marR="31044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3005855"/>
                  </a:ext>
                </a:extLst>
              </a:tr>
              <a:tr h="134109">
                <a:tc>
                  <a:txBody>
                    <a:bodyPr/>
                    <a:lstStyle/>
                    <a:p>
                      <a:r>
                        <a:rPr lang="en-GB" sz="900">
                          <a:effectLst/>
                          <a:latin typeface="Calibri" panose="020F0502020204030204" pitchFamily="34" charset="0"/>
                        </a:rPr>
                        <a:t>2021-05-14 - editor - approved</a:t>
                      </a:r>
                    </a:p>
                  </a:txBody>
                  <a:tcPr marL="31044" marR="31044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1044" marR="31044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7278434"/>
                  </a:ext>
                </a:extLst>
              </a:tr>
              <a:tr h="134109">
                <a:tc>
                  <a:txBody>
                    <a:bodyPr/>
                    <a:lstStyle/>
                    <a:p>
                      <a:r>
                        <a:rPr lang="en-GB" sz="900">
                          <a:effectLst/>
                          <a:latin typeface="Calibri" panose="020F0502020204030204" pitchFamily="34" charset="0"/>
                        </a:rPr>
                        <a:t>2021-05-14a - approved</a:t>
                      </a:r>
                    </a:p>
                  </a:txBody>
                  <a:tcPr marL="31044" marR="31044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31044" marR="31044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3761285"/>
                  </a:ext>
                </a:extLst>
              </a:tr>
              <a:tr h="134109">
                <a:tc>
                  <a:txBody>
                    <a:bodyPr/>
                    <a:lstStyle/>
                    <a:p>
                      <a:r>
                        <a:rPr lang="en-GB" sz="900">
                          <a:effectLst/>
                          <a:latin typeface="Calibri" panose="020F0502020204030204" pitchFamily="34" charset="0"/>
                        </a:rPr>
                        <a:t>2021-05-14b - approved</a:t>
                      </a:r>
                    </a:p>
                  </a:txBody>
                  <a:tcPr marL="31044" marR="31044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31044" marR="31044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7215653"/>
                  </a:ext>
                </a:extLst>
              </a:tr>
              <a:tr h="134109">
                <a:tc>
                  <a:txBody>
                    <a:bodyPr/>
                    <a:lstStyle/>
                    <a:p>
                      <a:r>
                        <a:rPr lang="en-GB" sz="900">
                          <a:effectLst/>
                          <a:latin typeface="Calibri" panose="020F0502020204030204" pitchFamily="34" charset="0"/>
                        </a:rPr>
                        <a:t>2021-07-12 - approved</a:t>
                      </a:r>
                    </a:p>
                  </a:txBody>
                  <a:tcPr marL="31044" marR="31044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1044" marR="31044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4135817"/>
                  </a:ext>
                </a:extLst>
              </a:tr>
              <a:tr h="134109">
                <a:tc>
                  <a:txBody>
                    <a:bodyPr/>
                    <a:lstStyle/>
                    <a:p>
                      <a:r>
                        <a:rPr lang="en-GB" sz="900">
                          <a:effectLst/>
                          <a:latin typeface="Calibri" panose="020F0502020204030204" pitchFamily="34" charset="0"/>
                        </a:rPr>
                        <a:t>2021-07-13 editorial - approved</a:t>
                      </a:r>
                    </a:p>
                  </a:txBody>
                  <a:tcPr marL="31044" marR="31044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31044" marR="31044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5903581"/>
                  </a:ext>
                </a:extLst>
              </a:tr>
              <a:tr h="134109">
                <a:tc>
                  <a:txBody>
                    <a:bodyPr/>
                    <a:lstStyle/>
                    <a:p>
                      <a:r>
                        <a:rPr lang="en-GB" sz="900">
                          <a:effectLst/>
                          <a:latin typeface="Calibri" panose="020F0502020204030204" pitchFamily="34" charset="0"/>
                        </a:rPr>
                        <a:t>2021-07-16 - approved</a:t>
                      </a:r>
                    </a:p>
                  </a:txBody>
                  <a:tcPr marL="31044" marR="31044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1044" marR="31044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214040"/>
                  </a:ext>
                </a:extLst>
              </a:tr>
              <a:tr h="134109">
                <a:tc>
                  <a:txBody>
                    <a:bodyPr/>
                    <a:lstStyle/>
                    <a:p>
                      <a:r>
                        <a:rPr lang="en-GB" sz="900">
                          <a:effectLst/>
                          <a:latin typeface="Calibri" panose="020F0502020204030204" pitchFamily="34" charset="0"/>
                        </a:rPr>
                        <a:t>(Leer)</a:t>
                      </a:r>
                    </a:p>
                  </a:txBody>
                  <a:tcPr marL="31044" marR="31044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1044" marR="31044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0224412"/>
                  </a:ext>
                </a:extLst>
              </a:tr>
              <a:tr h="134109">
                <a:tc>
                  <a:txBody>
                    <a:bodyPr/>
                    <a:lstStyle/>
                    <a:p>
                      <a:r>
                        <a:rPr lang="en-GB" sz="900" b="1">
                          <a:effectLst/>
                          <a:latin typeface="Calibri" panose="020F0502020204030204" pitchFamily="34" charset="0"/>
                        </a:rPr>
                        <a:t>Gesamtergebnis</a:t>
                      </a:r>
                      <a:endParaRPr lang="en-GB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44" marR="31044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effectLst/>
                          <a:latin typeface="Calibri" panose="020F0502020204030204" pitchFamily="34" charset="0"/>
                        </a:rPr>
                        <a:t>511</a:t>
                      </a:r>
                      <a:endParaRPr lang="en-GB" sz="9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44" marR="31044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006278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3568" y="267874"/>
            <a:ext cx="1781167" cy="204788"/>
          </a:xfrm>
        </p:spPr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732240" y="4856560"/>
            <a:ext cx="1799027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3160"/>
            <a:ext cx="5829300" cy="870347"/>
          </a:xfrm>
          <a:ln/>
        </p:spPr>
        <p:txBody>
          <a:bodyPr vert="horz" wrap="square" lIns="67500" tIns="35100" rIns="67500" bIns="3510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Plans for Next Meeting &amp; Upcoming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7" y="1485901"/>
            <a:ext cx="7847699" cy="3156347"/>
          </a:xfrm>
          <a:ln/>
        </p:spPr>
        <p:txBody>
          <a:bodyPr/>
          <a:lstStyle/>
          <a:p>
            <a:pPr marL="0" indent="0"/>
            <a:r>
              <a:rPr lang="en-US" dirty="0">
                <a:solidFill>
                  <a:schemeClr val="tx1"/>
                </a:solidFill>
              </a:rPr>
              <a:t>Upcoming meeting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Comment resolution from WG LB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Close on discussion of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architecture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Resolve all comments, produce D2.0, go to WG recirc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>
                <a:solidFill>
                  <a:schemeClr val="tx1"/>
                </a:solidFill>
              </a:rPr>
              <a:t>Weekly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Every Tuesday, 09:30h – 11:30 ET, 2 hours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Already announced with 10-day notice to WG  and TG reflector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Next </a:t>
            </a:r>
            <a:r>
              <a:rPr lang="en-US" dirty="0">
                <a:solidFill>
                  <a:schemeClr val="tx1"/>
                </a:solidFill>
              </a:rPr>
              <a:t>telco on July 27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en-US" sz="15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schedule (changed)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2F694896-C649-894C-96D2-15E938CA17CC}"/>
              </a:ext>
            </a:extLst>
          </p:cNvPr>
          <p:cNvSpPr txBox="1">
            <a:spLocks/>
          </p:cNvSpPr>
          <p:nvPr/>
        </p:nvSpPr>
        <p:spPr bwMode="auto">
          <a:xfrm>
            <a:off x="685800" y="1491629"/>
            <a:ext cx="7770813" cy="29523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257175" indent="-257175" algn="l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January 2019		First meeting as a task group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June 2020			Call for comments on D0.1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November 2020	Initial WGLB (D1.0)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  <a:highlight>
                  <a:srgbClr val="FFFF00"/>
                </a:highlight>
              </a:rPr>
              <a:t>September 2021	D2.0 WGLB Recirculation LB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  <a:highlight>
                  <a:srgbClr val="FFFF00"/>
                </a:highlight>
              </a:rPr>
              <a:t>March 2022		Form SAB Pool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  <a:highlight>
                  <a:srgbClr val="FFFF00"/>
                </a:highlight>
              </a:rPr>
              <a:t>March 2022		MEC/MDR done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  <a:highlight>
                  <a:srgbClr val="FFFF00"/>
                </a:highlight>
              </a:rPr>
              <a:t>May 2022			Initial SAB (4.0)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  <a:highlight>
                  <a:srgbClr val="FFFF00"/>
                </a:highlight>
              </a:rPr>
              <a:t>September 2022	Recirculation SAB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  <a:highlight>
                  <a:srgbClr val="FFFF00"/>
                </a:highlight>
              </a:rPr>
              <a:t>Jan 2023			Final WG/EC approval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  <a:highlight>
                  <a:srgbClr val="FFFF00"/>
                </a:highlight>
              </a:rPr>
              <a:t>March 2023		</a:t>
            </a:r>
            <a:r>
              <a:rPr lang="en-US" altLang="en-US" sz="1600" dirty="0" err="1">
                <a:solidFill>
                  <a:schemeClr val="tx1"/>
                </a:solidFill>
                <a:highlight>
                  <a:srgbClr val="FFFF00"/>
                </a:highlight>
              </a:rPr>
              <a:t>Revcom</a:t>
            </a:r>
            <a:r>
              <a:rPr lang="en-US" altLang="en-US" sz="1600" dirty="0">
                <a:solidFill>
                  <a:schemeClr val="tx1"/>
                </a:solidFill>
                <a:highlight>
                  <a:srgbClr val="FFFF00"/>
                </a:highlight>
              </a:rPr>
              <a:t>/SASB approval</a:t>
            </a:r>
            <a:endParaRPr lang="en-US" sz="160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30593" y="267874"/>
            <a:ext cx="1781167" cy="204788"/>
          </a:xfrm>
        </p:spPr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859000" y="4856560"/>
            <a:ext cx="1745448" cy="135731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0593" y="1485901"/>
            <a:ext cx="7973855" cy="3156347"/>
          </a:xfrm>
          <a:ln/>
        </p:spPr>
        <p:txBody>
          <a:bodyPr/>
          <a:lstStyle/>
          <a:p>
            <a:r>
              <a:rPr lang="en-US" dirty="0"/>
              <a:t>Agenda for this week:				11-21/0958</a:t>
            </a:r>
          </a:p>
          <a:p>
            <a:r>
              <a:rPr lang="en-US" dirty="0"/>
              <a:t>Meeting / Chair’s Slide Deck:		11-21/0956</a:t>
            </a:r>
          </a:p>
          <a:p>
            <a:r>
              <a:rPr lang="en-US" dirty="0"/>
              <a:t>Meeting minutes:					11-21/0962</a:t>
            </a:r>
          </a:p>
          <a:p>
            <a:r>
              <a:rPr lang="en-US" dirty="0"/>
              <a:t>Snapshot Slide:						11-21/0957</a:t>
            </a:r>
          </a:p>
          <a:p>
            <a:r>
              <a:rPr lang="en-US" dirty="0"/>
              <a:t>Closing report:						11-21/0959</a:t>
            </a:r>
          </a:p>
          <a:p>
            <a:endParaRPr lang="en-US" dirty="0"/>
          </a:p>
          <a:p>
            <a:r>
              <a:rPr lang="en-US" dirty="0" err="1"/>
              <a:t>TGbc</a:t>
            </a:r>
            <a:r>
              <a:rPr lang="en-US" dirty="0"/>
              <a:t> Motion Booklet:				11-18/2123</a:t>
            </a:r>
          </a:p>
          <a:p>
            <a:r>
              <a:rPr lang="en-US" dirty="0" err="1"/>
              <a:t>TGbc</a:t>
            </a:r>
            <a:r>
              <a:rPr lang="en-US" dirty="0"/>
              <a:t> Selection Procedure:			11-19/0135</a:t>
            </a:r>
          </a:p>
          <a:p>
            <a:r>
              <a:rPr lang="en-US" dirty="0" err="1"/>
              <a:t>TGbc</a:t>
            </a:r>
            <a:r>
              <a:rPr lang="en-US" dirty="0"/>
              <a:t> Functional Requirements:	11-19/0151</a:t>
            </a:r>
          </a:p>
          <a:p>
            <a:r>
              <a:rPr lang="en-US" dirty="0" err="1"/>
              <a:t>TGbc</a:t>
            </a:r>
            <a:r>
              <a:rPr lang="en-US" dirty="0"/>
              <a:t> </a:t>
            </a:r>
            <a:r>
              <a:rPr lang="en-US" dirty="0" err="1"/>
              <a:t>UseCase</a:t>
            </a:r>
            <a:r>
              <a:rPr lang="en-US" dirty="0"/>
              <a:t> Document:			11-19/268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DCCCBA1-A9D6-D240-BEBA-4C4867694E36}" vid="{10F9C196-1BF6-8E42-8B8F-B954FB327E1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181</TotalTime>
  <Words>497</Words>
  <Application>Microsoft Macintosh PowerPoint</Application>
  <PresentationFormat>On-screen Show (16:9)</PresentationFormat>
  <Paragraphs>127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802-11-Submission-Koden-TI-plain</vt:lpstr>
      <vt:lpstr>Dokument</vt:lpstr>
      <vt:lpstr>TGbc Closing Report</vt:lpstr>
      <vt:lpstr>Abstract</vt:lpstr>
      <vt:lpstr>Meeting Goals &amp; Accomplishments of the week</vt:lpstr>
      <vt:lpstr>Plans for Next Meeting &amp; Upcoming Telcos</vt:lpstr>
      <vt:lpstr>TGbc schedule (changed)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TGbc Closing Report</dc:title>
  <dc:subject/>
  <dc:creator>Marc Emmelmann</dc:creator>
  <cp:keywords/>
  <dc:description/>
  <cp:lastModifiedBy>Emmelmann, Marc</cp:lastModifiedBy>
  <cp:revision>33</cp:revision>
  <cp:lastPrinted>1601-01-01T00:00:00Z</cp:lastPrinted>
  <dcterms:created xsi:type="dcterms:W3CDTF">2019-09-17T07:48:51Z</dcterms:created>
  <dcterms:modified xsi:type="dcterms:W3CDTF">2021-07-19T08:53:28Z</dcterms:modified>
  <cp:category/>
</cp:coreProperties>
</file>