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257" r:id="rId3"/>
    <p:sldId id="262" r:id="rId4"/>
    <p:sldId id="311" r:id="rId5"/>
    <p:sldId id="265" r:id="rId6"/>
    <p:sldId id="269" r:id="rId7"/>
    <p:sldId id="2366" r:id="rId8"/>
    <p:sldId id="275"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337" r:id="rId22"/>
    <p:sldId id="338" r:id="rId23"/>
    <p:sldId id="308" r:id="rId24"/>
    <p:sldId id="316" r:id="rId25"/>
    <p:sldId id="287" r:id="rId26"/>
    <p:sldId id="266" r:id="rId27"/>
    <p:sldId id="289" r:id="rId28"/>
    <p:sldId id="290" r:id="rId29"/>
    <p:sldId id="288" r:id="rId30"/>
    <p:sldId id="292" r:id="rId31"/>
    <p:sldId id="299" r:id="rId32"/>
    <p:sldId id="293" r:id="rId33"/>
    <p:sldId id="294" r:id="rId34"/>
    <p:sldId id="263" r:id="rId35"/>
    <p:sldId id="296" r:id="rId36"/>
    <p:sldId id="297" r:id="rId37"/>
    <p:sldId id="295" r:id="rId38"/>
    <p:sldId id="264" r:id="rId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43"/>
  </p:normalViewPr>
  <p:slideViewPr>
    <p:cSldViewPr>
      <p:cViewPr varScale="1">
        <p:scale>
          <a:sx n="128" d="100"/>
          <a:sy n="128" d="100"/>
        </p:scale>
        <p:origin x="1424"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802.11-21/0956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July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802.11-21/0956</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July 2021</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802.11-21/0956</a:t>
            </a:r>
            <a:endParaRPr lang="en-US"/>
          </a:p>
        </p:txBody>
      </p:sp>
      <p:sp>
        <p:nvSpPr>
          <p:cNvPr id="5" name="Rectangle 3"/>
          <p:cNvSpPr>
            <a:spLocks noGrp="1" noChangeArrowheads="1"/>
          </p:cNvSpPr>
          <p:nvPr>
            <p:ph type="dt"/>
          </p:nvPr>
        </p:nvSpPr>
        <p:spPr>
          <a:ln/>
        </p:spPr>
        <p:txBody>
          <a:bodyPr/>
          <a:lstStyle/>
          <a:p>
            <a:r>
              <a:rPr lang="en-GB"/>
              <a:t>July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802.11-21/0956</a:t>
            </a:r>
            <a:endParaRPr lang="en-US"/>
          </a:p>
        </p:txBody>
      </p:sp>
      <p:sp>
        <p:nvSpPr>
          <p:cNvPr id="5" name="Rectangle 3"/>
          <p:cNvSpPr>
            <a:spLocks noGrp="1" noChangeArrowheads="1"/>
          </p:cNvSpPr>
          <p:nvPr>
            <p:ph type="dt"/>
          </p:nvPr>
        </p:nvSpPr>
        <p:spPr>
          <a:ln/>
        </p:spPr>
        <p:txBody>
          <a:bodyPr/>
          <a:lstStyle/>
          <a:p>
            <a:r>
              <a:rPr lang="en-GB"/>
              <a:t>July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802.11-21/0956</a:t>
            </a:r>
            <a:endParaRPr lang="en-US"/>
          </a:p>
        </p:txBody>
      </p:sp>
      <p:sp>
        <p:nvSpPr>
          <p:cNvPr id="5" name="Rectangle 3"/>
          <p:cNvSpPr>
            <a:spLocks noGrp="1" noChangeArrowheads="1"/>
          </p:cNvSpPr>
          <p:nvPr>
            <p:ph type="dt"/>
          </p:nvPr>
        </p:nvSpPr>
        <p:spPr>
          <a:ln/>
        </p:spPr>
        <p:txBody>
          <a:bodyPr/>
          <a:lstStyle/>
          <a:p>
            <a:r>
              <a:rPr lang="en-GB"/>
              <a:t>July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802.11-21/0956</a:t>
            </a:r>
            <a:endParaRPr lang="en-US"/>
          </a:p>
        </p:txBody>
      </p:sp>
      <p:sp>
        <p:nvSpPr>
          <p:cNvPr id="5" name="Rectangle 3"/>
          <p:cNvSpPr>
            <a:spLocks noGrp="1" noChangeArrowheads="1"/>
          </p:cNvSpPr>
          <p:nvPr>
            <p:ph type="dt"/>
          </p:nvPr>
        </p:nvSpPr>
        <p:spPr>
          <a:ln/>
        </p:spPr>
        <p:txBody>
          <a:bodyPr/>
          <a:lstStyle/>
          <a:p>
            <a:r>
              <a:rPr lang="en-GB"/>
              <a:t>July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802.11-21/0956</a:t>
            </a:r>
            <a:endParaRPr lang="en-US"/>
          </a:p>
        </p:txBody>
      </p:sp>
      <p:sp>
        <p:nvSpPr>
          <p:cNvPr id="5" name="Rectangle 3"/>
          <p:cNvSpPr>
            <a:spLocks noGrp="1" noChangeArrowheads="1"/>
          </p:cNvSpPr>
          <p:nvPr>
            <p:ph type="dt"/>
          </p:nvPr>
        </p:nvSpPr>
        <p:spPr>
          <a:ln/>
        </p:spPr>
        <p:txBody>
          <a:bodyPr/>
          <a:lstStyle/>
          <a:p>
            <a:r>
              <a:rPr lang="en-GB"/>
              <a:t>July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July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July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July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July 2021</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July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July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July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802.11-21/0956r0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6" Type="http://schemas.openxmlformats.org/officeDocument/2006/relationships/hyperlink" Target="https://mentor.ieee.org/myproject/Public/mytools/mob/slideset.ppt" TargetMode="External"/><Relationship Id="rId5" Type="http://schemas.openxmlformats.org/officeDocument/2006/relationships/hyperlink" Target="https://standards.ieee.org/about/sasb/patcom/materials.html"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July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2021-07-12</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158"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marL="115200" indent="-115200">
              <a:lnSpc>
                <a:spcPct val="80000"/>
              </a:lnSpc>
              <a:spcAft>
                <a:spcPts val="600"/>
              </a:spcAft>
              <a:buClr>
                <a:srgbClr val="4AC9E3"/>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marL="576000" lvl="2" indent="-115200">
              <a:lnSpc>
                <a:spcPct val="80000"/>
              </a:lnSpc>
              <a:spcAft>
                <a:spcPts val="600"/>
              </a:spcAft>
              <a:buClr>
                <a:srgbClr val="4AC9E3"/>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806400" lvl="3" indent="-115200">
              <a:lnSpc>
                <a:spcPct val="80000"/>
              </a:lnSpc>
              <a:spcAft>
                <a:spcPts val="600"/>
              </a:spcAft>
              <a:buClr>
                <a:srgbClr val="4AC9E3"/>
              </a:buClr>
              <a:buSzPct val="150000"/>
              <a:buFont typeface="Arial" panose="020B0604020202020204" pitchFamily="34" charset="0"/>
              <a:buChar char="•"/>
              <a:defRPr/>
            </a:pPr>
            <a:r>
              <a:rPr lang="en-GB" altLang="en-US" sz="1400" b="1" dirty="0">
                <a:latin typeface="Calibri" panose="020F0502020204030204" pitchFamily="34" charset="0"/>
                <a:cs typeface="Calibri" panose="020F0502020204030204" pitchFamily="34" charset="0"/>
              </a:rPr>
              <a:t>Technical considerations remain the primary focus.</a:t>
            </a:r>
            <a:endParaRPr lang="en-US" altLang="en-US" sz="1400" b="1" dirty="0">
              <a:latin typeface="Calibri" panose="020F0502020204030204" pitchFamily="34" charset="0"/>
              <a:cs typeface="Calibri" panose="020F0502020204030204" pitchFamily="34" charset="0"/>
            </a:endParaRP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marL="345600" lvl="1" indent="-114300">
              <a:lnSpc>
                <a:spcPct val="80000"/>
              </a:lnSpc>
              <a:spcAft>
                <a:spcPts val="4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defRPr/>
            </a:pPr>
            <a:r>
              <a:rPr lang="en-US" altLang="en-US" sz="1100" dirty="0">
                <a:latin typeface="Calibri" panose="020F0502020204030204" pitchFamily="34" charset="0"/>
                <a:cs typeface="Calibri" panose="020F0502020204030204" pitchFamily="34" charset="0"/>
              </a:rPr>
              <a:t>---------------------------------------------------------------   </a:t>
            </a:r>
          </a:p>
          <a:p>
            <a:pPr algn="ctr">
              <a:lnSpc>
                <a:spcPct val="80000"/>
              </a:lnSpc>
              <a:spcBef>
                <a:spcPts val="400"/>
              </a:spcBef>
              <a:defRPr/>
            </a:pPr>
            <a:r>
              <a:rPr lang="en-US" altLang="en-US" sz="1100" dirty="0">
                <a:latin typeface="Calibri" panose="020F0502020204030204" pitchFamily="34" charset="0"/>
                <a:cs typeface="Calibri" panose="020F0502020204030204" pitchFamily="34" charset="0"/>
              </a:rPr>
              <a:t>For more details, see </a:t>
            </a:r>
            <a:r>
              <a:rPr lang="en-US" altLang="en-US" sz="1100" i="1" dirty="0">
                <a:latin typeface="Calibri" panose="020F0502020204030204" pitchFamily="34" charset="0"/>
                <a:cs typeface="Calibri" panose="020F0502020204030204" pitchFamily="34" charset="0"/>
              </a:rPr>
              <a:t>IEEE SA Standards Board Operations Manual</a:t>
            </a:r>
            <a:r>
              <a:rPr lang="en-US" altLang="en-US" sz="1100" dirty="0">
                <a:latin typeface="Calibri" panose="020F0502020204030204" pitchFamily="34" charset="0"/>
                <a:cs typeface="Calibri" panose="020F0502020204030204" pitchFamily="34" charset="0"/>
              </a:rPr>
              <a:t>, clause 5.3.10 and </a:t>
            </a:r>
            <a:br>
              <a:rPr lang="en-US" altLang="en-US" sz="1100" dirty="0">
                <a:latin typeface="Calibri" panose="020F0502020204030204" pitchFamily="34" charset="0"/>
                <a:cs typeface="Calibri" panose="020F0502020204030204" pitchFamily="34" charset="0"/>
              </a:rPr>
            </a:br>
            <a:r>
              <a:rPr lang="en-US" altLang="en-US" sz="1100" i="1" dirty="0">
                <a:latin typeface="Calibri" panose="020F0502020204030204" pitchFamily="34" charset="0"/>
                <a:cs typeface="Calibri" panose="020F0502020204030204" pitchFamily="34" charset="0"/>
              </a:rPr>
              <a:t>Antitrust and Competition Policy: What You Need to Know </a:t>
            </a:r>
            <a:r>
              <a:rPr lang="en-US" altLang="en-US" sz="1100" dirty="0">
                <a:latin typeface="Calibri" panose="020F0502020204030204" pitchFamily="34" charset="0"/>
                <a:cs typeface="Calibri" panose="020F0502020204030204" pitchFamily="34" charset="0"/>
              </a:rPr>
              <a:t>at http://</a:t>
            </a:r>
            <a:r>
              <a:rPr lang="en-US" altLang="en-US" sz="1100" dirty="0" err="1">
                <a:latin typeface="Calibri" panose="020F0502020204030204" pitchFamily="34" charset="0"/>
                <a:cs typeface="Calibri" panose="020F0502020204030204" pitchFamily="34" charset="0"/>
              </a:rPr>
              <a:t>standards.ieee.org</a:t>
            </a:r>
            <a:r>
              <a:rPr lang="en-US" altLang="en-US" sz="1100" dirty="0">
                <a:latin typeface="Calibri" panose="020F0502020204030204" pitchFamily="34" charset="0"/>
                <a:cs typeface="Calibri" panose="020F0502020204030204" pitchFamily="34" charset="0"/>
              </a:rPr>
              <a:t>/develop/policies/</a:t>
            </a:r>
            <a:r>
              <a:rPr lang="en-US" altLang="en-US" sz="1100" dirty="0" err="1">
                <a:latin typeface="Calibri" panose="020F0502020204030204" pitchFamily="34" charset="0"/>
                <a:cs typeface="Calibri" panose="020F0502020204030204" pitchFamily="34" charset="0"/>
              </a:rPr>
              <a:t>antitrust.pdf</a:t>
            </a:r>
            <a:br>
              <a:rPr lang="en-US" altLang="en-US" sz="1100" dirty="0">
                <a:latin typeface="Calibri" panose="020F0502020204030204" pitchFamily="34" charset="0"/>
                <a:cs typeface="Calibri" panose="020F0502020204030204" pitchFamily="34" charset="0"/>
              </a:rPr>
            </a:br>
            <a:endParaRPr lang="en-US" altLang="en-US" sz="1100" dirty="0">
              <a:latin typeface="Calibri" panose="020F0502020204030204" pitchFamily="34" charset="0"/>
              <a:cs typeface="Calibri" panose="020F0502020204030204" pitchFamily="34" charset="0"/>
            </a:endParaRPr>
          </a:p>
          <a:p>
            <a:pPr marL="0" indent="0">
              <a:lnSpc>
                <a:spcPct val="80000"/>
              </a:lnSpc>
              <a:spcBef>
                <a:spcPct val="20000"/>
              </a:spcBef>
              <a:spcAft>
                <a:spcPct val="40000"/>
              </a:spcAft>
              <a:buSzPct val="150000"/>
            </a:pPr>
            <a:endParaRPr lang="en-US" sz="1200" dirty="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360000">
              <a:lnSpc>
                <a:spcPct val="90000"/>
              </a:lnSpc>
              <a:defRPr/>
            </a:pPr>
            <a:r>
              <a:rPr lang="en-US" b="1" dirty="0">
                <a:latin typeface="Calibri" pitchFamily="-111" charset="0"/>
                <a:ea typeface="Calibri" pitchFamily="-111" charset="0"/>
                <a:cs typeface="Calibri" pitchFamily="-111" charset="0"/>
              </a:rPr>
              <a:t>	</a:t>
            </a:r>
            <a:r>
              <a:rPr lang="en-US" altLang="en-US" sz="1600" dirty="0">
                <a:cs typeface="Calibri" panose="020F0502020204030204" pitchFamily="34" charset="0"/>
              </a:rPr>
              <a:t>The patent policy and the procedures used to execute that policy are documented in the:</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Bylaws</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/develop/policies/bylaws/sect6-7.html#6) </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Operations Manual</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a:t>
            </a:r>
            <a:r>
              <a:rPr lang="en-US" altLang="en-US" sz="1200" b="1" dirty="0" err="1">
                <a:cs typeface="Calibri" panose="020F0502020204030204" pitchFamily="34" charset="0"/>
              </a:rPr>
              <a:t>opman</a:t>
            </a:r>
            <a:r>
              <a:rPr lang="en-US" altLang="en-US" sz="1200" b="1" dirty="0">
                <a:cs typeface="Calibri" panose="020F0502020204030204" pitchFamily="34" charset="0"/>
              </a:rPr>
              <a:t>/sect6.html#6.3)</a:t>
            </a:r>
          </a:p>
          <a:p>
            <a:pPr lvl="1">
              <a:lnSpc>
                <a:spcPct val="90000"/>
              </a:lnSpc>
              <a:defRPr/>
            </a:pPr>
            <a:endParaRPr lang="en-US" altLang="en-US" sz="1600" dirty="0"/>
          </a:p>
          <a:p>
            <a:pPr marL="360000" lvl="1" indent="0">
              <a:lnSpc>
                <a:spcPct val="90000"/>
              </a:lnSpc>
              <a:defRPr/>
            </a:pPr>
            <a:r>
              <a:rPr lang="en-US" altLang="en-US" sz="1600" b="1" dirty="0">
                <a:cs typeface="Calibri" panose="020F0502020204030204" pitchFamily="34" charset="0"/>
              </a:rPr>
              <a:t>Material about the patent policy is available at </a:t>
            </a:r>
            <a:r>
              <a:rPr lang="en-US" altLang="en-US" sz="1600" b="1" i="1" dirty="0">
                <a:cs typeface="Calibri" panose="020F0502020204030204" pitchFamily="34" charset="0"/>
              </a:rPr>
              <a:t>http://</a:t>
            </a:r>
            <a:r>
              <a:rPr lang="en-US" altLang="en-US" sz="1600" b="1" i="1" dirty="0" err="1">
                <a:cs typeface="Calibri" panose="020F0502020204030204" pitchFamily="34" charset="0"/>
              </a:rPr>
              <a:t>standards.ieee.org</a:t>
            </a:r>
            <a:r>
              <a:rPr lang="en-US" altLang="en-US" sz="1600" b="1" i="1" dirty="0">
                <a:cs typeface="Calibri" panose="020F0502020204030204" pitchFamily="34" charset="0"/>
              </a:rPr>
              <a:t>/about/</a:t>
            </a:r>
            <a:r>
              <a:rPr lang="en-US" altLang="en-US" sz="1600" b="1" i="1" dirty="0" err="1">
                <a:cs typeface="Calibri" panose="020F0502020204030204" pitchFamily="34" charset="0"/>
              </a:rPr>
              <a:t>sasb</a:t>
            </a:r>
            <a:r>
              <a:rPr lang="en-US" altLang="en-US" sz="1600" b="1" i="1" dirty="0">
                <a:cs typeface="Calibri" panose="020F0502020204030204" pitchFamily="34" charset="0"/>
              </a:rPr>
              <a:t>/</a:t>
            </a:r>
            <a:r>
              <a:rPr lang="en-US" altLang="en-US" sz="1600" b="1" i="1" dirty="0" err="1">
                <a:cs typeface="Calibri" panose="020F0502020204030204" pitchFamily="34" charset="0"/>
              </a:rPr>
              <a:t>patcom</a:t>
            </a:r>
            <a:r>
              <a:rPr lang="en-US" altLang="en-US" sz="1600" b="1" i="1" dirty="0">
                <a:cs typeface="Calibri" panose="020F0502020204030204" pitchFamily="34" charset="0"/>
              </a:rPr>
              <a:t>/</a:t>
            </a:r>
            <a:r>
              <a:rPr lang="en-US" altLang="en-US" sz="1600" b="1" i="1" dirty="0" err="1">
                <a:cs typeface="Calibri" panose="020F0502020204030204" pitchFamily="34" charset="0"/>
              </a:rPr>
              <a:t>materials.html</a:t>
            </a:r>
            <a:endParaRPr lang="en-US" altLang="en-US" sz="1600" b="1" i="1" dirty="0">
              <a:cs typeface="Calibri" panose="020F0502020204030204" pitchFamily="34" charset="0"/>
            </a:endParaRPr>
          </a:p>
          <a:p>
            <a:pPr lvl="1">
              <a:lnSpc>
                <a:spcPct val="90000"/>
              </a:lnSpc>
              <a:defRPr/>
            </a:pPr>
            <a:endParaRPr lang="en-US" altLang="en-US" sz="1600" b="1" i="1" dirty="0">
              <a:cs typeface="Calibri" panose="020F0502020204030204" pitchFamily="34" charset="0"/>
            </a:endParaRPr>
          </a:p>
          <a:p>
            <a:pPr lvl="1">
              <a:lnSpc>
                <a:spcPct val="90000"/>
              </a:lnSpc>
              <a:defRPr/>
            </a:pPr>
            <a:endParaRPr lang="en-US" altLang="en-US" sz="1600" b="1" dirty="0">
              <a:cs typeface="Calibri" panose="020F0502020204030204" pitchFamily="34" charset="0"/>
            </a:endParaRPr>
          </a:p>
          <a:p>
            <a:pPr marL="360000" algn="ctr">
              <a:lnSpc>
                <a:spcPct val="90000"/>
              </a:lnSpc>
              <a:defRPr/>
            </a:pPr>
            <a:r>
              <a:rPr lang="en-US" altLang="en-US" dirty="0">
                <a:cs typeface="Calibri" panose="020F0502020204030204" pitchFamily="34" charset="0"/>
              </a:rPr>
              <a:t>If you have questions, contact the IEEE SA Standards Board Patent Committee Administrator at </a:t>
            </a:r>
            <a:r>
              <a:rPr lang="en-US" altLang="en-US" dirty="0" err="1">
                <a:cs typeface="Calibri" panose="020F0502020204030204" pitchFamily="34" charset="0"/>
              </a:rPr>
              <a:t>patcom@ieee.org</a:t>
            </a:r>
            <a:endParaRPr lang="en-US" altLang="en-US" dirty="0">
              <a:cs typeface="Calibri" panose="020F0502020204030204" pitchFamily="34"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dirty="0"/>
              <a:t>Link to IEEE Disclosure of Affiliation </a:t>
            </a:r>
          </a:p>
          <a:p>
            <a:pPr lvl="1">
              <a:lnSpc>
                <a:spcPct val="90000"/>
              </a:lnSpc>
            </a:pPr>
            <a:r>
              <a:rPr lang="en-US" dirty="0">
                <a:hlinkClick r:id="rId2"/>
              </a:rPr>
              <a:t>http://standards.ieee.org/faqs/affiliationFAQ.html</a:t>
            </a:r>
            <a:endParaRPr lang="en-US" dirty="0"/>
          </a:p>
          <a:p>
            <a:pPr>
              <a:lnSpc>
                <a:spcPct val="90000"/>
              </a:lnSpc>
            </a:pPr>
            <a:r>
              <a:rPr lang="en-US" dirty="0"/>
              <a:t>Links to IEEE Antitrust Guidelines</a:t>
            </a:r>
          </a:p>
          <a:p>
            <a:pPr lvl="1">
              <a:lnSpc>
                <a:spcPct val="90000"/>
              </a:lnSpc>
            </a:pPr>
            <a:r>
              <a:rPr lang="en-US" dirty="0">
                <a:hlinkClick r:id="rId3"/>
              </a:rPr>
              <a:t>http://standards.ieee.org/resources/antitrust-guidelines.pdf</a:t>
            </a:r>
            <a:endParaRPr lang="en-US" dirty="0"/>
          </a:p>
          <a:p>
            <a:pPr>
              <a:lnSpc>
                <a:spcPct val="90000"/>
              </a:lnSpc>
            </a:pPr>
            <a:r>
              <a:rPr lang="en-US" dirty="0"/>
              <a:t>Link to IEEE Code of Ethics</a:t>
            </a:r>
          </a:p>
          <a:p>
            <a:pPr lvl="1">
              <a:lnSpc>
                <a:spcPct val="90000"/>
              </a:lnSpc>
            </a:pPr>
            <a:r>
              <a:rPr lang="en-US" dirty="0">
                <a:hlinkClick r:id="rId4"/>
              </a:rPr>
              <a:t>http://www.ieee.org/web/membership/ethics/code_ethics.html</a:t>
            </a:r>
            <a:r>
              <a:rPr lang="en-US" dirty="0"/>
              <a:t> </a:t>
            </a:r>
          </a:p>
          <a:p>
            <a:pPr>
              <a:lnSpc>
                <a:spcPct val="90000"/>
              </a:lnSpc>
            </a:pPr>
            <a:r>
              <a:rPr lang="en-US" dirty="0"/>
              <a:t>Link to IEEE Patent Policy</a:t>
            </a:r>
          </a:p>
          <a:p>
            <a:r>
              <a:rPr lang="en-GB" sz="2000" b="0" u="sng" dirty="0">
                <a:hlinkClick r:id="rId5"/>
              </a:rPr>
              <a:t>https://standards.ieee.org/about/sasb/patcom/materials.html</a:t>
            </a:r>
            <a:endParaRPr lang="en-GB" sz="2000" b="0" dirty="0"/>
          </a:p>
          <a:p>
            <a:r>
              <a:rPr lang="en-GB" sz="2000" b="0" u="sng" dirty="0">
                <a:hlinkClick r:id="rId6"/>
              </a:rPr>
              <a:t>https://mentor.ieee.org/myproject/Public/mytools/mob/slideset.ppt</a:t>
            </a:r>
            <a:endParaRPr lang="en-GB" sz="2000" b="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July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July 2021 (online interim) meeting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9673494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3218064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8069207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 / upcoming </a:t>
            </a:r>
            <a:r>
              <a:rPr lang="en-US" dirty="0" err="1"/>
              <a:t>telcos</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Close on discussions related to </a:t>
            </a:r>
            <a:r>
              <a:rPr lang="en-US" dirty="0" err="1">
                <a:solidFill>
                  <a:schemeClr val="tx1"/>
                </a:solidFill>
              </a:rPr>
              <a:t>TGbc</a:t>
            </a:r>
            <a:r>
              <a:rPr lang="en-US" dirty="0">
                <a:solidFill>
                  <a:schemeClr val="tx1"/>
                </a:solidFill>
              </a:rPr>
              <a:t> ARC</a:t>
            </a:r>
          </a:p>
          <a:p>
            <a:pPr>
              <a:buFont typeface="Arial" panose="020B0604020202020204" pitchFamily="34" charset="0"/>
              <a:buChar char="•"/>
            </a:pPr>
            <a:r>
              <a:rPr lang="en-US" dirty="0">
                <a:solidFill>
                  <a:schemeClr val="tx1"/>
                </a:solidFill>
              </a:rPr>
              <a:t>Resolve remaining comments</a:t>
            </a:r>
          </a:p>
          <a:p>
            <a:pPr>
              <a:buFont typeface="Arial" panose="020B0604020202020204" pitchFamily="34" charset="0"/>
              <a:buChar char="•"/>
            </a:pPr>
            <a:r>
              <a:rPr lang="en-US" dirty="0">
                <a:solidFill>
                  <a:schemeClr val="tx1"/>
                </a:solidFill>
              </a:rPr>
              <a:t>Create D2.0 and go to WG recirculation ballot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
        <p:nvSpPr>
          <p:cNvPr id="7" name="TextBox 6">
            <a:extLst>
              <a:ext uri="{FF2B5EF4-FFF2-40B4-BE49-F238E27FC236}">
                <a16:creationId xmlns:a16="http://schemas.microsoft.com/office/drawing/2014/main" id="{18C96817-982F-864A-A132-9A61E30D9D4F}"/>
              </a:ext>
            </a:extLst>
          </p:cNvPr>
          <p:cNvSpPr txBox="1"/>
          <p:nvPr/>
        </p:nvSpPr>
        <p:spPr>
          <a:xfrm rot="20182806">
            <a:off x="2579273" y="3755272"/>
            <a:ext cx="2803492" cy="461665"/>
          </a:xfrm>
          <a:prstGeom prst="rect">
            <a:avLst/>
          </a:prstGeom>
          <a:noFill/>
        </p:spPr>
        <p:txBody>
          <a:bodyPr wrap="square" rtlCol="0">
            <a:spAutoFit/>
          </a:bodyPr>
          <a:lstStyle/>
          <a:p>
            <a:r>
              <a:rPr lang="en-US" b="1" dirty="0">
                <a:solidFill>
                  <a:srgbClr val="FF0000"/>
                </a:solidFill>
              </a:rPr>
              <a:t>To Be Updated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July 2021</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3200" dirty="0">
                <a:latin typeface="Arial" panose="020B0604020202020204" pitchFamily="34" charset="0"/>
              </a:rPr>
              <a:t>Online</a:t>
            </a:r>
            <a:endParaRPr lang="en-US" altLang="en-US" sz="3200" dirty="0">
              <a:latin typeface="Arial" panose="020B0604020202020204" pitchFamily="34" charset="0"/>
            </a:endParaRPr>
          </a:p>
          <a:p>
            <a:pPr algn="ctr">
              <a:lnSpc>
                <a:spcPct val="90000"/>
              </a:lnSpc>
              <a:buFontTx/>
              <a:buNone/>
            </a:pPr>
            <a:r>
              <a:rPr lang="en-US" altLang="en-US" sz="3200" dirty="0">
                <a:latin typeface="Arial" panose="020B0604020202020204" pitchFamily="34" charset="0"/>
              </a:rPr>
              <a:t>July 12-20,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(Huawei)</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Xioafei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(Cox)</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pPr>
              <a:buFont typeface="Arial" panose="020B0604020202020204" pitchFamily="34" charset="0"/>
              <a:buChar char="•"/>
            </a:pPr>
            <a:r>
              <a:rPr lang="de-DE" dirty="0" err="1">
                <a:sym typeface="Wingdings" pitchFamily="2" charset="2"/>
              </a:rPr>
              <a:t>No</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required</a:t>
            </a:r>
            <a:endParaRPr lang="de-DE" dirty="0">
              <a:sym typeface="Wingdings" pitchFamily="2" charset="2"/>
            </a:endParaRPr>
          </a:p>
          <a:p>
            <a:pPr>
              <a:buFont typeface="Arial" panose="020B0604020202020204" pitchFamily="34" charset="0"/>
              <a:buChar char="•"/>
            </a:pPr>
            <a:r>
              <a:rPr lang="en-US" dirty="0"/>
              <a:t>Weekly, Tuesdays, 09:30h – 11.30h ET (2 hours)</a:t>
            </a:r>
            <a:endParaRPr lang="de-DE" dirty="0">
              <a:sym typeface="Wingdings" pitchFamily="2" charset="2"/>
            </a:endParaRPr>
          </a:p>
          <a:p>
            <a:pPr>
              <a:buFont typeface="Arial" panose="020B0604020202020204" pitchFamily="34" charset="0"/>
              <a:buChar char="•"/>
            </a:pPr>
            <a:r>
              <a:rPr lang="de-DE" dirty="0" err="1">
                <a:sym typeface="Wingdings" pitchFamily="2" charset="2"/>
              </a:rPr>
              <a:t>Telco</a:t>
            </a:r>
            <a:r>
              <a:rPr lang="de-DE" dirty="0">
                <a:sym typeface="Wingdings" pitchFamily="2" charset="2"/>
              </a:rPr>
              <a:t> </a:t>
            </a:r>
            <a:r>
              <a:rPr lang="de-DE" dirty="0" err="1">
                <a:sym typeface="Wingdings" pitchFamily="2" charset="2"/>
              </a:rPr>
              <a:t>have</a:t>
            </a:r>
            <a:r>
              <a:rPr lang="de-DE" dirty="0">
                <a:sym typeface="Wingdings" pitchFamily="2" charset="2"/>
              </a:rPr>
              <a:t> </a:t>
            </a:r>
            <a:r>
              <a:rPr lang="de-DE" dirty="0" err="1">
                <a:sym typeface="Wingdings" pitchFamily="2" charset="2"/>
              </a:rPr>
              <a:t>been</a:t>
            </a:r>
            <a:r>
              <a:rPr lang="de-DE" dirty="0">
                <a:sym typeface="Wingdings" pitchFamily="2" charset="2"/>
              </a:rPr>
              <a:t> </a:t>
            </a:r>
            <a:r>
              <a:rPr lang="de-DE" dirty="0" err="1">
                <a:sym typeface="Wingdings" pitchFamily="2" charset="2"/>
              </a:rPr>
              <a:t>announced</a:t>
            </a:r>
            <a:r>
              <a:rPr lang="de-DE" dirty="0">
                <a:sym typeface="Wingdings" pitchFamily="2" charset="2"/>
              </a:rPr>
              <a:t> </a:t>
            </a:r>
            <a:r>
              <a:rPr lang="de-DE" dirty="0" err="1">
                <a:sym typeface="Wingdings" pitchFamily="2" charset="2"/>
              </a:rPr>
              <a:t>with</a:t>
            </a:r>
            <a:r>
              <a:rPr lang="de-DE" dirty="0">
                <a:sym typeface="Wingdings" pitchFamily="2" charset="2"/>
              </a:rPr>
              <a:t> 10-day </a:t>
            </a:r>
            <a:r>
              <a:rPr lang="de-DE" dirty="0" err="1">
                <a:sym typeface="Wingdings" pitchFamily="2" charset="2"/>
              </a:rPr>
              <a:t>notice</a:t>
            </a:r>
            <a:r>
              <a:rPr lang="de-DE" dirty="0">
                <a:sym typeface="Wingdings" pitchFamily="2" charset="2"/>
              </a:rPr>
              <a:t> on </a:t>
            </a:r>
            <a:r>
              <a:rPr lang="de-DE" dirty="0" err="1">
                <a:sym typeface="Wingdings" pitchFamily="2" charset="2"/>
              </a:rPr>
              <a:t>the</a:t>
            </a:r>
            <a:r>
              <a:rPr lang="de-DE" dirty="0">
                <a:sym typeface="Wingdings" pitchFamily="2" charset="2"/>
              </a:rPr>
              <a:t> WG </a:t>
            </a:r>
            <a:r>
              <a:rPr lang="de-DE" dirty="0" err="1">
                <a:sym typeface="Wingdings" pitchFamily="2" charset="2"/>
              </a:rPr>
              <a:t>reflector</a:t>
            </a:r>
            <a:endParaRPr lang="de-DE" dirty="0">
              <a:sym typeface="Wingdings" pitchFamily="2" charset="2"/>
            </a:endParaRPr>
          </a:p>
          <a:p>
            <a:pPr>
              <a:buFont typeface="Arial" panose="020B0604020202020204" pitchFamily="34" charset="0"/>
              <a:buChar char="•"/>
            </a:pPr>
            <a:endParaRPr lang="de-DE" dirty="0">
              <a:sym typeface="Wingdings" pitchFamily="2" charset="2"/>
            </a:endParaRPr>
          </a:p>
          <a:p>
            <a:pPr>
              <a:buFont typeface="Arial" panose="020B0604020202020204" pitchFamily="34" charset="0"/>
              <a:buChar char="•"/>
            </a:pPr>
            <a:r>
              <a:rPr lang="de-DE" dirty="0">
                <a:sym typeface="Wingdings" pitchFamily="2" charset="2"/>
              </a:rPr>
              <a:t>Next </a:t>
            </a:r>
            <a:r>
              <a:rPr lang="de-DE" dirty="0" err="1">
                <a:sym typeface="Wingdings" pitchFamily="2" charset="2"/>
              </a:rPr>
              <a:t>Telco</a:t>
            </a:r>
            <a:r>
              <a:rPr lang="de-DE" dirty="0">
                <a:sym typeface="Wingdings" pitchFamily="2" charset="2"/>
              </a:rPr>
              <a:t> on </a:t>
            </a:r>
            <a:r>
              <a:rPr lang="de-DE" dirty="0" err="1">
                <a:sym typeface="Wingdings" pitchFamily="2" charset="2"/>
              </a:rPr>
              <a:t>July</a:t>
            </a:r>
            <a:r>
              <a:rPr lang="de-DE" dirty="0">
                <a:sym typeface="Wingdings" pitchFamily="2" charset="2"/>
              </a:rPr>
              <a:t> 27.  </a:t>
            </a:r>
            <a:r>
              <a:rPr lang="de-DE" dirty="0" err="1">
                <a:sym typeface="Wingdings" pitchFamily="2" charset="2"/>
              </a:rPr>
              <a:t>We</a:t>
            </a:r>
            <a:r>
              <a:rPr lang="de-DE" dirty="0">
                <a:sym typeface="Wingdings" pitchFamily="2" charset="2"/>
              </a:rPr>
              <a:t> will </a:t>
            </a:r>
            <a:r>
              <a:rPr lang="de-DE" dirty="0" err="1">
                <a:sym typeface="Wingdings" pitchFamily="2" charset="2"/>
              </a:rPr>
              <a:t>continue</a:t>
            </a:r>
            <a:r>
              <a:rPr lang="de-DE" dirty="0">
                <a:sym typeface="Wingdings" pitchFamily="2" charset="2"/>
              </a:rPr>
              <a:t> ARC </a:t>
            </a:r>
            <a:r>
              <a:rPr lang="de-DE" dirty="0" err="1">
                <a:sym typeface="Wingdings" pitchFamily="2" charset="2"/>
              </a:rPr>
              <a:t>discussion</a:t>
            </a:r>
            <a:endParaRPr lang="de-DE" dirty="0">
              <a:sym typeface="Wingdings" pitchFamily="2" charset="2"/>
            </a:endParaRPr>
          </a:p>
          <a:p>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Timeline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
        <p:nvSpPr>
          <p:cNvPr id="9" name="Content Placeholder 8">
            <a:extLst>
              <a:ext uri="{FF2B5EF4-FFF2-40B4-BE49-F238E27FC236}">
                <a16:creationId xmlns:a16="http://schemas.microsoft.com/office/drawing/2014/main" id="{32AA2693-82EE-2942-960F-7A8973BF459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highlight>
                  <a:srgbClr val="FFFF00"/>
                </a:highlight>
              </a:rPr>
              <a:t>September 2021	D2.0 WGLB Recirculation LB</a:t>
            </a:r>
          </a:p>
          <a:p>
            <a:pPr marL="0" indent="0">
              <a:lnSpc>
                <a:spcPct val="80000"/>
              </a:lnSpc>
            </a:pPr>
            <a:r>
              <a:rPr lang="en-US" altLang="en-US" dirty="0">
                <a:solidFill>
                  <a:schemeClr val="tx1"/>
                </a:solidFill>
                <a:highlight>
                  <a:srgbClr val="FFFF00"/>
                </a:highlight>
              </a:rPr>
              <a:t>March 2022		Form SAB Pool</a:t>
            </a:r>
          </a:p>
          <a:p>
            <a:pPr marL="0" indent="0">
              <a:lnSpc>
                <a:spcPct val="80000"/>
              </a:lnSpc>
            </a:pPr>
            <a:r>
              <a:rPr lang="en-US" altLang="en-US" dirty="0">
                <a:solidFill>
                  <a:schemeClr val="tx1"/>
                </a:solidFill>
                <a:highlight>
                  <a:srgbClr val="FFFF00"/>
                </a:highlight>
              </a:rPr>
              <a:t>March 2022		MEC/MDR done</a:t>
            </a:r>
          </a:p>
          <a:p>
            <a:pPr marL="0" indent="0">
              <a:lnSpc>
                <a:spcPct val="80000"/>
              </a:lnSpc>
            </a:pPr>
            <a:r>
              <a:rPr lang="en-US" altLang="en-US" dirty="0">
                <a:solidFill>
                  <a:schemeClr val="tx1"/>
                </a:solidFill>
                <a:highlight>
                  <a:srgbClr val="FFFF00"/>
                </a:highlight>
              </a:rPr>
              <a:t>May 2022			Initial SAB (4.0)</a:t>
            </a:r>
          </a:p>
          <a:p>
            <a:pPr marL="0" indent="0">
              <a:lnSpc>
                <a:spcPct val="80000"/>
              </a:lnSpc>
            </a:pPr>
            <a:r>
              <a:rPr lang="en-US" altLang="en-US" dirty="0">
                <a:solidFill>
                  <a:schemeClr val="tx1"/>
                </a:solidFill>
                <a:highlight>
                  <a:srgbClr val="FFFF00"/>
                </a:highlight>
              </a:rPr>
              <a:t>September 2022	Recirculation SAB</a:t>
            </a:r>
          </a:p>
          <a:p>
            <a:pPr marL="0" indent="0">
              <a:lnSpc>
                <a:spcPct val="80000"/>
              </a:lnSpc>
            </a:pPr>
            <a:r>
              <a:rPr lang="en-US" altLang="en-US" dirty="0">
                <a:solidFill>
                  <a:schemeClr val="tx1"/>
                </a:solidFill>
                <a:highlight>
                  <a:srgbClr val="FFFF00"/>
                </a:highlight>
              </a:rPr>
              <a:t>Jan 2023			Final WG/EC approval</a:t>
            </a:r>
          </a:p>
          <a:p>
            <a:pPr marL="0" indent="0">
              <a:lnSpc>
                <a:spcPct val="80000"/>
              </a:lnSpc>
            </a:pPr>
            <a:r>
              <a:rPr lang="en-US" altLang="en-US" dirty="0">
                <a:solidFill>
                  <a:schemeClr val="tx1"/>
                </a:solidFill>
                <a:highlight>
                  <a:srgbClr val="FFFF00"/>
                </a:highlight>
              </a:rPr>
              <a:t>March 2023		</a:t>
            </a:r>
            <a:r>
              <a:rPr lang="en-US" altLang="en-US" dirty="0" err="1">
                <a:solidFill>
                  <a:schemeClr val="tx1"/>
                </a:solidFill>
                <a:highlight>
                  <a:srgbClr val="FFFF00"/>
                </a:highlight>
              </a:rPr>
              <a:t>Revcom</a:t>
            </a:r>
            <a:r>
              <a:rPr lang="en-US" altLang="en-US" dirty="0">
                <a:solidFill>
                  <a:schemeClr val="tx1"/>
                </a:solidFill>
                <a:highlight>
                  <a:srgbClr val="FFFF00"/>
                </a:highlight>
              </a:rPr>
              <a:t>/SASB approval</a:t>
            </a:r>
            <a:endParaRPr lang="en-US" dirty="0">
              <a:solidFill>
                <a:schemeClr val="tx1"/>
              </a:solidFill>
              <a:highlight>
                <a:srgbClr val="FFFF00"/>
              </a:highlight>
            </a:endParaRPr>
          </a:p>
          <a:p>
            <a:endParaRPr lang="en-US" dirty="0">
              <a:solidFill>
                <a:schemeClr val="tx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July 2021</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July 2021</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077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(Huawei)</a:t>
            </a:r>
          </a:p>
          <a:p>
            <a:endParaRPr lang="en-US" dirty="0"/>
          </a:p>
          <a:p>
            <a:r>
              <a:rPr lang="en-US" dirty="0"/>
              <a:t>Secretary:			</a:t>
            </a:r>
            <a:r>
              <a:rPr lang="en-US" dirty="0" err="1"/>
              <a:t>Xiaofei</a:t>
            </a:r>
            <a:r>
              <a:rPr lang="en-US" dirty="0"/>
              <a:t> Wang (Interdigital)</a:t>
            </a:r>
          </a:p>
          <a:p>
            <a:r>
              <a:rPr lang="en-US" dirty="0"/>
              <a:t>Technical Editor:	Carol Ansley (Cox)</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685801" y="1916832"/>
            <a:ext cx="7770813" cy="3796979"/>
          </a:xfrm>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a:t>https://</a:t>
            </a:r>
            <a:r>
              <a:rPr lang="de-DE" dirty="0" err="1"/>
              <a:t>imat.ieee.org</a:t>
            </a:r>
            <a:endParaRPr lang="de-DE" dirty="0"/>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1787</TotalTime>
  <Words>2487</Words>
  <Application>Microsoft Macintosh PowerPoint</Application>
  <PresentationFormat>On-screen Show (4:3)</PresentationFormat>
  <Paragraphs>341</Paragraphs>
  <Slides>38</Slides>
  <Notes>5</Notes>
  <HiddenSlides>1</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5" baseType="lpstr">
      <vt:lpstr>Arial</vt:lpstr>
      <vt:lpstr>Arial Black</vt:lpstr>
      <vt:lpstr>Calibri</vt:lpstr>
      <vt:lpstr>Monotype Sorts</vt:lpstr>
      <vt:lpstr>Times New Roman</vt:lpstr>
      <vt:lpstr>802-11-BCS-Chair-Slides-Template</vt:lpstr>
      <vt:lpstr>Dokument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Registration for the July 802 electronic plenary session</vt:lpstr>
      <vt:lpstr>Reminder to register attendance</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IEEE Copyright Policy</vt:lpstr>
      <vt:lpstr>IEEE Copyright Policy (additional recourses)</vt:lpstr>
      <vt:lpstr>TGbc Documents</vt:lpstr>
      <vt:lpstr>Motions</vt:lpstr>
      <vt:lpstr>Submissions</vt:lpstr>
      <vt:lpstr>Call for Submission</vt:lpstr>
      <vt:lpstr>Presentation and discussion of submissions</vt:lpstr>
      <vt:lpstr>Administrative Items</vt:lpstr>
      <vt:lpstr>Goals for the next meeting / upcoming telcos</vt:lpstr>
      <vt:lpstr>Telco Schedule: Discussion</vt:lpstr>
      <vt:lpstr>Motion to authorize Telcons</vt:lpstr>
      <vt:lpstr>TGbc Timeline</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Emmelmann, Marc</cp:lastModifiedBy>
  <cp:revision>42</cp:revision>
  <cp:lastPrinted>1601-01-01T00:00:00Z</cp:lastPrinted>
  <dcterms:created xsi:type="dcterms:W3CDTF">2019-05-17T00:07:25Z</dcterms:created>
  <dcterms:modified xsi:type="dcterms:W3CDTF">2021-07-16T14:56:05Z</dcterms:modified>
  <cp:category/>
</cp:coreProperties>
</file>