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66" r:id="rId20"/>
    <p:sldId id="354" r:id="rId21"/>
    <p:sldId id="364" r:id="rId22"/>
    <p:sldId id="358" r:id="rId23"/>
    <p:sldId id="361" r:id="rId24"/>
    <p:sldId id="362" r:id="rId25"/>
    <p:sldId id="357" r:id="rId26"/>
    <p:sldId id="360" r:id="rId27"/>
    <p:sldId id="356" r:id="rId28"/>
    <p:sldId id="351" r:id="rId29"/>
    <p:sldId id="346" r:id="rId30"/>
    <p:sldId id="347" r:id="rId31"/>
    <p:sldId id="344" r:id="rId32"/>
    <p:sldId id="333" r:id="rId33"/>
    <p:sldId id="322" r:id="rId34"/>
    <p:sldId id="320" r:id="rId35"/>
    <p:sldId id="327" r:id="rId36"/>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802.11-21/0955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802.11-21/0955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802.11-21/0955</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802.11-21/0955</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802.11-21/0955r1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June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08,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2021-06-08</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416"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FF339-486A-C048-95B1-2FCF02C5215C}"/>
              </a:ext>
            </a:extLst>
          </p:cNvPr>
          <p:cNvSpPr>
            <a:spLocks noGrp="1"/>
          </p:cNvSpPr>
          <p:nvPr>
            <p:ph type="title"/>
          </p:nvPr>
        </p:nvSpPr>
        <p:spPr/>
        <p:txBody>
          <a:bodyPr/>
          <a:lstStyle/>
          <a:p>
            <a:r>
              <a:rPr lang="en-US" dirty="0"/>
              <a:t>Meeting slots (tentative) for the July Plenary Meeting</a:t>
            </a:r>
          </a:p>
        </p:txBody>
      </p:sp>
      <p:sp>
        <p:nvSpPr>
          <p:cNvPr id="3" name="Content Placeholder 2">
            <a:extLst>
              <a:ext uri="{FF2B5EF4-FFF2-40B4-BE49-F238E27FC236}">
                <a16:creationId xmlns:a16="http://schemas.microsoft.com/office/drawing/2014/main" id="{2A4A87DC-1DDC-1446-A317-52849F110699}"/>
              </a:ext>
            </a:extLst>
          </p:cNvPr>
          <p:cNvSpPr>
            <a:spLocks noGrp="1"/>
          </p:cNvSpPr>
          <p:nvPr>
            <p:ph idx="1"/>
          </p:nvPr>
        </p:nvSpPr>
        <p:spPr/>
        <p:txBody>
          <a:bodyPr/>
          <a:lstStyle/>
          <a:p>
            <a:pPr marL="285750" indent="-285750">
              <a:buFont typeface="Arial" panose="020B0604020202020204" pitchFamily="34" charset="0"/>
              <a:buChar char="•"/>
            </a:pPr>
            <a:r>
              <a:rPr lang="en-US" dirty="0"/>
              <a:t>5 slots planned:</a:t>
            </a:r>
          </a:p>
          <a:p>
            <a:pPr marL="585788" lvl="1" indent="-285750">
              <a:buFont typeface="Arial" panose="020B0604020202020204" pitchFamily="34" charset="0"/>
              <a:buChar char="•"/>
            </a:pPr>
            <a:r>
              <a:rPr lang="en-US" dirty="0"/>
              <a:t>Monday – no </a:t>
            </a:r>
            <a:r>
              <a:rPr lang="en-US" dirty="0" err="1"/>
              <a:t>TGbc</a:t>
            </a:r>
            <a:r>
              <a:rPr lang="en-US" dirty="0"/>
              <a:t> meeting planned</a:t>
            </a:r>
          </a:p>
          <a:p>
            <a:pPr marL="585788" lvl="1" indent="-285750">
              <a:buFont typeface="Arial" panose="020B0604020202020204" pitchFamily="34" charset="0"/>
              <a:buChar char="•"/>
            </a:pPr>
            <a:r>
              <a:rPr lang="en-US" dirty="0"/>
              <a:t>Tuesday AM2</a:t>
            </a:r>
          </a:p>
          <a:p>
            <a:pPr marL="585788" lvl="1" indent="-285750">
              <a:buFont typeface="Arial" panose="020B0604020202020204" pitchFamily="34" charset="0"/>
              <a:buChar char="•"/>
            </a:pPr>
            <a:r>
              <a:rPr lang="en-US" dirty="0"/>
              <a:t>Wednesday AM1</a:t>
            </a:r>
          </a:p>
          <a:p>
            <a:pPr marL="585788" lvl="1" indent="-285750">
              <a:buFont typeface="Arial" panose="020B0604020202020204" pitchFamily="34" charset="0"/>
              <a:buChar char="•"/>
            </a:pPr>
            <a:r>
              <a:rPr lang="en-US" dirty="0"/>
              <a:t>Thursday AM2</a:t>
            </a:r>
          </a:p>
          <a:p>
            <a:pPr marL="585788" lvl="1" indent="-285750">
              <a:buFont typeface="Arial" panose="020B0604020202020204" pitchFamily="34" charset="0"/>
              <a:buChar char="•"/>
            </a:pPr>
            <a:r>
              <a:rPr lang="en-US" dirty="0"/>
              <a:t>Friday AM1</a:t>
            </a:r>
          </a:p>
          <a:p>
            <a:pPr marL="585788" lvl="1" indent="-285750">
              <a:buFont typeface="Arial" panose="020B0604020202020204" pitchFamily="34" charset="0"/>
              <a:buChar char="•"/>
            </a:pPr>
            <a:r>
              <a:rPr lang="en-US" dirty="0"/>
              <a:t>Monday AM1</a:t>
            </a:r>
          </a:p>
          <a:p>
            <a:pPr marL="285750" indent="-285750">
              <a:buFont typeface="Arial" panose="020B0604020202020204" pitchFamily="34" charset="0"/>
              <a:buChar char="•"/>
            </a:pPr>
            <a:r>
              <a:rPr lang="en-US" dirty="0">
                <a:sym typeface="Wingdings" pitchFamily="2" charset="2"/>
              </a:rPr>
              <a:t>Added the additional Monday slot at the end of the week</a:t>
            </a:r>
            <a:endParaRPr lang="en-US" dirty="0"/>
          </a:p>
        </p:txBody>
      </p:sp>
      <p:sp>
        <p:nvSpPr>
          <p:cNvPr id="4" name="Slide Number Placeholder 3">
            <a:extLst>
              <a:ext uri="{FF2B5EF4-FFF2-40B4-BE49-F238E27FC236}">
                <a16:creationId xmlns:a16="http://schemas.microsoft.com/office/drawing/2014/main" id="{7C43EC63-37A8-924E-8C0D-52D65D79D1B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8EBD647-F928-6D4C-B390-23A6CA16E8D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5D2DFA4-99DC-3A4B-8EE3-C92B22D5EB5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662856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June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June 08,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FF339-486A-C048-95B1-2FCF02C5215C}"/>
              </a:ext>
            </a:extLst>
          </p:cNvPr>
          <p:cNvSpPr>
            <a:spLocks noGrp="1"/>
          </p:cNvSpPr>
          <p:nvPr>
            <p:ph type="title"/>
          </p:nvPr>
        </p:nvSpPr>
        <p:spPr/>
        <p:txBody>
          <a:bodyPr/>
          <a:lstStyle/>
          <a:p>
            <a:r>
              <a:rPr lang="en-US" dirty="0"/>
              <a:t>Status D1.03</a:t>
            </a:r>
          </a:p>
        </p:txBody>
      </p:sp>
      <p:sp>
        <p:nvSpPr>
          <p:cNvPr id="3" name="Content Placeholder 2">
            <a:extLst>
              <a:ext uri="{FF2B5EF4-FFF2-40B4-BE49-F238E27FC236}">
                <a16:creationId xmlns:a16="http://schemas.microsoft.com/office/drawing/2014/main" id="{2A4A87DC-1DDC-1446-A317-52849F110699}"/>
              </a:ext>
            </a:extLst>
          </p:cNvPr>
          <p:cNvSpPr>
            <a:spLocks noGrp="1"/>
          </p:cNvSpPr>
          <p:nvPr>
            <p:ph idx="1"/>
          </p:nvPr>
        </p:nvSpPr>
        <p:spPr/>
        <p:txBody>
          <a:bodyPr/>
          <a:lstStyle/>
          <a:p>
            <a:pPr marL="285750" indent="-285750">
              <a:buFont typeface="Arial" panose="020B0604020202020204" pitchFamily="34" charset="0"/>
              <a:buChar char="•"/>
            </a:pPr>
            <a:r>
              <a:rPr lang="en-US" dirty="0"/>
              <a:t>Draft created by Editor – Thanks Carol !</a:t>
            </a:r>
          </a:p>
          <a:p>
            <a:pPr marL="285750" indent="-285750">
              <a:buFont typeface="Arial" panose="020B0604020202020204" pitchFamily="34" charset="0"/>
              <a:buChar char="•"/>
            </a:pPr>
            <a:r>
              <a:rPr lang="en-US" dirty="0"/>
              <a:t>Internal review (verification of implementation of comment resolutions) done</a:t>
            </a:r>
          </a:p>
          <a:p>
            <a:pPr marL="285750" indent="-285750">
              <a:buFont typeface="Arial" panose="020B0604020202020204" pitchFamily="34" charset="0"/>
              <a:buChar char="•"/>
            </a:pPr>
            <a:r>
              <a:rPr lang="en-US" dirty="0"/>
              <a:t>Final version and red-line versions to be created this week when Carol is back from vacation</a:t>
            </a:r>
          </a:p>
        </p:txBody>
      </p:sp>
      <p:sp>
        <p:nvSpPr>
          <p:cNvPr id="4" name="Slide Number Placeholder 3">
            <a:extLst>
              <a:ext uri="{FF2B5EF4-FFF2-40B4-BE49-F238E27FC236}">
                <a16:creationId xmlns:a16="http://schemas.microsoft.com/office/drawing/2014/main" id="{7C43EC63-37A8-924E-8C0D-52D65D79D1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8EBD647-F928-6D4C-B390-23A6CA16E8D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5D2DFA4-99DC-3A4B-8EE3-C92B22D5EB5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4604662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Discussion of </a:t>
            </a:r>
            <a:r>
              <a:rPr lang="en-US" dirty="0" err="1"/>
              <a:t>TGbc</a:t>
            </a:r>
            <a:r>
              <a:rPr lang="en-US" dirty="0"/>
              <a:t> Timeline</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June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=m01ea880cb370c3ae8bac684c39e972e7</a:t>
            </a:r>
          </a:p>
          <a:p>
            <a:endParaRPr lang="en-GB" sz="1600" dirty="0"/>
          </a:p>
          <a:p>
            <a:r>
              <a:rPr lang="en-GB" sz="1600" dirty="0"/>
              <a:t>Meeting number: 173 178 1167</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33</a:t>
            </a:fld>
            <a:endParaRPr lang="en-GB"/>
          </a:p>
        </p:txBody>
      </p:sp>
    </p:spTree>
    <p:extLst>
      <p:ext uri="{BB962C8B-B14F-4D97-AF65-F5344CB8AC3E}">
        <p14:creationId xmlns:p14="http://schemas.microsoft.com/office/powerpoint/2010/main" val="34387422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Announcements</a:t>
            </a:r>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June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7" name="Table 6">
            <a:extLst>
              <a:ext uri="{FF2B5EF4-FFF2-40B4-BE49-F238E27FC236}">
                <a16:creationId xmlns:a16="http://schemas.microsoft.com/office/drawing/2014/main" id="{05D90676-08B2-8D4E-9E82-DC7900CDDB52}"/>
              </a:ext>
            </a:extLst>
          </p:cNvPr>
          <p:cNvGraphicFramePr>
            <a:graphicFrameLocks noGrp="1"/>
          </p:cNvGraphicFramePr>
          <p:nvPr>
            <p:extLst>
              <p:ext uri="{D42A27DB-BD31-4B8C-83A1-F6EECF244321}">
                <p14:modId xmlns:p14="http://schemas.microsoft.com/office/powerpoint/2010/main" val="2493509420"/>
              </p:ext>
            </p:extLst>
          </p:nvPr>
        </p:nvGraphicFramePr>
        <p:xfrm>
          <a:off x="687388" y="1589088"/>
          <a:ext cx="7770812" cy="1966428"/>
        </p:xfrm>
        <a:graphic>
          <a:graphicData uri="http://schemas.openxmlformats.org/drawingml/2006/table">
            <a:tbl>
              <a:tblPr>
                <a:tableStyleId>{5C22544A-7EE6-4342-B048-85BDC9FD1C3A}</a:tableStyleId>
              </a:tblPr>
              <a:tblGrid>
                <a:gridCol w="579715">
                  <a:extLst>
                    <a:ext uri="{9D8B030D-6E8A-4147-A177-3AD203B41FA5}">
                      <a16:colId xmlns:a16="http://schemas.microsoft.com/office/drawing/2014/main" val="2377409290"/>
                    </a:ext>
                  </a:extLst>
                </a:gridCol>
                <a:gridCol w="358369">
                  <a:extLst>
                    <a:ext uri="{9D8B030D-6E8A-4147-A177-3AD203B41FA5}">
                      <a16:colId xmlns:a16="http://schemas.microsoft.com/office/drawing/2014/main" val="1714203966"/>
                    </a:ext>
                  </a:extLst>
                </a:gridCol>
                <a:gridCol w="358369">
                  <a:extLst>
                    <a:ext uri="{9D8B030D-6E8A-4147-A177-3AD203B41FA5}">
                      <a16:colId xmlns:a16="http://schemas.microsoft.com/office/drawing/2014/main" val="1864702285"/>
                    </a:ext>
                  </a:extLst>
                </a:gridCol>
                <a:gridCol w="358369">
                  <a:extLst>
                    <a:ext uri="{9D8B030D-6E8A-4147-A177-3AD203B41FA5}">
                      <a16:colId xmlns:a16="http://schemas.microsoft.com/office/drawing/2014/main" val="765013006"/>
                    </a:ext>
                  </a:extLst>
                </a:gridCol>
                <a:gridCol w="1939409">
                  <a:extLst>
                    <a:ext uri="{9D8B030D-6E8A-4147-A177-3AD203B41FA5}">
                      <a16:colId xmlns:a16="http://schemas.microsoft.com/office/drawing/2014/main" val="3740071878"/>
                    </a:ext>
                  </a:extLst>
                </a:gridCol>
                <a:gridCol w="1939409">
                  <a:extLst>
                    <a:ext uri="{9D8B030D-6E8A-4147-A177-3AD203B41FA5}">
                      <a16:colId xmlns:a16="http://schemas.microsoft.com/office/drawing/2014/main" val="1561717788"/>
                    </a:ext>
                  </a:extLst>
                </a:gridCol>
                <a:gridCol w="2237172">
                  <a:extLst>
                    <a:ext uri="{9D8B030D-6E8A-4147-A177-3AD203B41FA5}">
                      <a16:colId xmlns:a16="http://schemas.microsoft.com/office/drawing/2014/main" val="2785489469"/>
                    </a:ext>
                  </a:extLst>
                </a:gridCol>
              </a:tblGrid>
              <a:tr h="260960">
                <a:tc>
                  <a:txBody>
                    <a:bodyPr/>
                    <a:lstStyle/>
                    <a:p>
                      <a:pPr algn="l" fontAlgn="t"/>
                      <a:r>
                        <a:rPr lang="en-GB" sz="800" u="none" strike="noStrike">
                          <a:effectLst/>
                        </a:rPr>
                        <a:t>Discussion Order</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DCN</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Notes</a:t>
                      </a:r>
                      <a:endParaRPr lang="en-GB" sz="800" b="0" i="0" u="none" strike="noStrike">
                        <a:effectLst/>
                        <a:latin typeface="Arial" panose="020B0604020202020204" pitchFamily="34" charset="0"/>
                      </a:endParaRPr>
                    </a:p>
                  </a:txBody>
                  <a:tcPr marL="7908" marR="7908" marT="7908" marB="0"/>
                </a:tc>
                <a:extLst>
                  <a:ext uri="{0D108BD9-81ED-4DB2-BD59-A6C34878D82A}">
                    <a16:rowId xmlns:a16="http://schemas.microsoft.com/office/drawing/2014/main" val="368901045"/>
                  </a:ext>
                </a:extLst>
              </a:tr>
              <a:tr h="260960">
                <a:tc>
                  <a:txBody>
                    <a:bodyPr/>
                    <a:lstStyle/>
                    <a:p>
                      <a:pPr algn="l" fontAlgn="t"/>
                      <a:r>
                        <a:rPr lang="en-GB" sz="800" u="none" strike="noStrike">
                          <a:effectLst/>
                        </a:rPr>
                        <a:t>10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600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Text Proposal for Enhanced Broadcast Request ANQP-element</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Pei Zhou (OPPO)</a:t>
                      </a:r>
                      <a:endParaRPr lang="en-GB" sz="800" b="0" i="0" u="none" strike="noStrike">
                        <a:effectLst/>
                        <a:latin typeface="Arial" panose="020B0604020202020204" pitchFamily="34" charset="0"/>
                      </a:endParaRPr>
                    </a:p>
                  </a:txBody>
                  <a:tcPr marL="7908" marR="7908" marT="7908" marB="0"/>
                </a:tc>
                <a:tc>
                  <a:txBody>
                    <a:bodyPr/>
                    <a:lstStyle/>
                    <a:p>
                      <a:pPr algn="l" fontAlgn="t"/>
                      <a:endParaRPr lang="en-GB" sz="800" b="0" i="0" u="none" strike="noStrike">
                        <a:effectLst/>
                        <a:latin typeface="Arial" panose="020B0604020202020204" pitchFamily="34" charset="0"/>
                      </a:endParaRPr>
                    </a:p>
                  </a:txBody>
                  <a:tcPr marL="7908" marR="7908" marT="7908" marB="0"/>
                </a:tc>
                <a:extLst>
                  <a:ext uri="{0D108BD9-81ED-4DB2-BD59-A6C34878D82A}">
                    <a16:rowId xmlns:a16="http://schemas.microsoft.com/office/drawing/2014/main" val="900063075"/>
                  </a:ext>
                </a:extLst>
              </a:tr>
              <a:tr h="137070">
                <a:tc>
                  <a:txBody>
                    <a:bodyPr/>
                    <a:lstStyle/>
                    <a:p>
                      <a:pPr algn="l" fontAlgn="t"/>
                      <a:r>
                        <a:rPr lang="en-GB" sz="800" b="0" i="0" u="none" strike="noStrike" dirty="0">
                          <a:effectLst/>
                          <a:latin typeface="Arial" panose="020B0604020202020204" pitchFamily="34" charset="0"/>
                        </a:rPr>
                        <a:t>1030</a:t>
                      </a:r>
                    </a:p>
                  </a:txBody>
                  <a:tcPr marL="7908" marR="7908" marT="79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891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Handover topics</a:t>
                      </a:r>
                      <a:endParaRPr lang="en-GB" sz="800" b="0" i="0" u="none" strike="noStrike">
                        <a:effectLst/>
                        <a:latin typeface="Arial" panose="020B0604020202020204" pitchFamily="34" charset="0"/>
                      </a:endParaRPr>
                    </a:p>
                  </a:txBody>
                  <a:tcPr marL="7908" marR="7908" marT="7908" marB="0"/>
                </a:tc>
                <a:tc gridSpan="2">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908" marR="7908" marT="7908" marB="0"/>
                </a:tc>
                <a:tc hMerge="1">
                  <a:txBody>
                    <a:bodyPr/>
                    <a:lstStyle/>
                    <a:p>
                      <a:endParaRPr lang="en-US"/>
                    </a:p>
                  </a:txBody>
                  <a:tcPr/>
                </a:tc>
                <a:extLst>
                  <a:ext uri="{0D108BD9-81ED-4DB2-BD59-A6C34878D82A}">
                    <a16:rowId xmlns:a16="http://schemas.microsoft.com/office/drawing/2014/main" val="3623948514"/>
                  </a:ext>
                </a:extLst>
              </a:tr>
              <a:tr h="137070">
                <a:tc>
                  <a:txBody>
                    <a:bodyPr/>
                    <a:lstStyle/>
                    <a:p>
                      <a:pPr algn="l" fontAlgn="t"/>
                      <a:r>
                        <a:rPr lang="en-GB" sz="800" u="none" strike="noStrike">
                          <a:effectLst/>
                        </a:rPr>
                        <a:t>100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948</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EBCS arch, types of traffic</a:t>
                      </a:r>
                      <a:endParaRPr lang="en-GB" sz="800" b="0" i="0" u="none" strike="noStrike">
                        <a:effectLst/>
                        <a:latin typeface="Arial" panose="020B0604020202020204" pitchFamily="34" charset="0"/>
                      </a:endParaRPr>
                    </a:p>
                  </a:txBody>
                  <a:tcPr marL="7908" marR="7908" marT="7908" marB="0"/>
                </a:tc>
                <a:tc gridSpan="2">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908" marR="7908" marT="7908" marB="0"/>
                </a:tc>
                <a:tc hMerge="1">
                  <a:txBody>
                    <a:bodyPr/>
                    <a:lstStyle/>
                    <a:p>
                      <a:endParaRPr lang="en-US"/>
                    </a:p>
                  </a:txBody>
                  <a:tcPr/>
                </a:tc>
                <a:extLst>
                  <a:ext uri="{0D108BD9-81ED-4DB2-BD59-A6C34878D82A}">
                    <a16:rowId xmlns:a16="http://schemas.microsoft.com/office/drawing/2014/main" val="45906125"/>
                  </a:ext>
                </a:extLst>
              </a:tr>
              <a:tr h="137070">
                <a:tc>
                  <a:txBody>
                    <a:bodyPr/>
                    <a:lstStyle/>
                    <a:p>
                      <a:pPr algn="l" fontAlgn="t"/>
                      <a:r>
                        <a:rPr lang="en-GB" sz="800" u="none" strike="noStrike">
                          <a:effectLst/>
                        </a:rPr>
                        <a:t>110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900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EBCS Architecture</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908" marR="7908" marT="7908" marB="0"/>
                </a:tc>
                <a:tc>
                  <a:txBody>
                    <a:bodyPr/>
                    <a:lstStyle/>
                    <a:p>
                      <a:pPr algn="l" fontAlgn="t"/>
                      <a:endParaRPr lang="en-GB" sz="800" b="0" i="0" u="none" strike="noStrike">
                        <a:effectLst/>
                        <a:latin typeface="Arial" panose="020B0604020202020204" pitchFamily="34" charset="0"/>
                      </a:endParaRPr>
                    </a:p>
                  </a:txBody>
                  <a:tcPr marL="7908" marR="7908" marT="7908" marB="0"/>
                </a:tc>
                <a:extLst>
                  <a:ext uri="{0D108BD9-81ED-4DB2-BD59-A6C34878D82A}">
                    <a16:rowId xmlns:a16="http://schemas.microsoft.com/office/drawing/2014/main" val="1587045072"/>
                  </a:ext>
                </a:extLst>
              </a:tr>
              <a:tr h="147614">
                <a:tc>
                  <a:txBody>
                    <a:bodyPr/>
                    <a:lstStyle/>
                    <a:p>
                      <a:pPr algn="l" fontAlgn="t"/>
                      <a:endParaRPr lang="en-GB" sz="800" b="0" i="0" u="none" strike="noStrike" dirty="0">
                        <a:effectLst/>
                        <a:latin typeface="Arial" panose="020B0604020202020204" pitchFamily="34" charset="0"/>
                      </a:endParaRPr>
                    </a:p>
                  </a:txBody>
                  <a:tcPr marL="7908" marR="7908" marT="7908" marB="0"/>
                </a:tc>
                <a:tc>
                  <a:txBody>
                    <a:bodyPr/>
                    <a:lstStyle/>
                    <a:p>
                      <a:pPr algn="l" fontAlgn="t"/>
                      <a:endParaRPr lang="en-GB" sz="800" b="0" i="0" u="none" strike="noStrike">
                        <a:effectLst/>
                        <a:latin typeface="Arial" panose="020B0604020202020204" pitchFamily="34" charset="0"/>
                      </a:endParaRPr>
                    </a:p>
                  </a:txBody>
                  <a:tcPr marL="7908" marR="7908" marT="7908" marB="0"/>
                </a:tc>
                <a:tc>
                  <a:txBody>
                    <a:bodyPr/>
                    <a:lstStyle/>
                    <a:p>
                      <a:pPr algn="l" fontAlgn="t"/>
                      <a:endParaRPr lang="en-GB" sz="800" b="0" i="0" u="none" strike="noStrike">
                        <a:effectLst/>
                        <a:latin typeface="Arial" panose="020B0604020202020204" pitchFamily="34" charset="0"/>
                      </a:endParaRPr>
                    </a:p>
                  </a:txBody>
                  <a:tcPr marL="7908" marR="7908" marT="7908" marB="0"/>
                </a:tc>
                <a:tc>
                  <a:txBody>
                    <a:bodyPr/>
                    <a:lstStyle/>
                    <a:p>
                      <a:pPr algn="l" fontAlgn="t"/>
                      <a:endParaRPr lang="en-GB" sz="800" b="0" i="0" u="none" strike="noStrike">
                        <a:effectLst/>
                        <a:latin typeface="Arial" panose="020B0604020202020204" pitchFamily="34" charset="0"/>
                      </a:endParaRPr>
                    </a:p>
                  </a:txBody>
                  <a:tcPr marL="7908" marR="7908" marT="7908" marB="0"/>
                </a:tc>
                <a:tc>
                  <a:txBody>
                    <a:bodyPr/>
                    <a:lstStyle/>
                    <a:p>
                      <a:pPr algn="l" fontAlgn="t"/>
                      <a:endParaRPr lang="en-GB" sz="800" b="0" i="0" u="none" strike="noStrike">
                        <a:effectLst/>
                        <a:latin typeface="Arial" panose="020B0604020202020204" pitchFamily="34" charset="0"/>
                      </a:endParaRPr>
                    </a:p>
                  </a:txBody>
                  <a:tcPr marL="7908" marR="7908" marT="7908" marB="0"/>
                </a:tc>
                <a:tc>
                  <a:txBody>
                    <a:bodyPr/>
                    <a:lstStyle/>
                    <a:p>
                      <a:pPr algn="l" fontAlgn="t"/>
                      <a:endParaRPr lang="en-GB" sz="800" b="0" i="0" u="none" strike="noStrike">
                        <a:effectLst/>
                        <a:latin typeface="Arial" panose="020B0604020202020204" pitchFamily="34" charset="0"/>
                      </a:endParaRPr>
                    </a:p>
                  </a:txBody>
                  <a:tcPr marL="7908" marR="7908" marT="7908" marB="0"/>
                </a:tc>
                <a:tc>
                  <a:txBody>
                    <a:bodyPr/>
                    <a:lstStyle/>
                    <a:p>
                      <a:pPr algn="l" fontAlgn="t"/>
                      <a:endParaRPr lang="en-GB" sz="800" b="0" i="0" u="none" strike="noStrike" dirty="0">
                        <a:effectLst/>
                        <a:latin typeface="Arial" panose="020B0604020202020204" pitchFamily="34" charset="0"/>
                      </a:endParaRPr>
                    </a:p>
                  </a:txBody>
                  <a:tcPr marL="7908" marR="7908" marT="7908" marB="0"/>
                </a:tc>
                <a:extLst>
                  <a:ext uri="{0D108BD9-81ED-4DB2-BD59-A6C34878D82A}">
                    <a16:rowId xmlns:a16="http://schemas.microsoft.com/office/drawing/2014/main" val="2696557606"/>
                  </a:ext>
                </a:extLst>
              </a:tr>
              <a:tr h="295228">
                <a:tc>
                  <a:txBody>
                    <a:bodyPr/>
                    <a:lstStyle/>
                    <a:p>
                      <a:pPr algn="l" fontAlgn="t"/>
                      <a:r>
                        <a:rPr lang="en-GB" sz="800" u="none" strike="noStrike">
                          <a:effectLst/>
                        </a:rPr>
                        <a:t>1000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768</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6</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Resolutions for Clause 11.100.2</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Deferred from previous calls. Please confirm when ready for presentation</a:t>
                      </a:r>
                      <a:endParaRPr lang="en-GB" sz="800" b="0" i="0" u="none" strike="noStrike">
                        <a:effectLst/>
                        <a:latin typeface="Arial" panose="020B0604020202020204" pitchFamily="34" charset="0"/>
                      </a:endParaRPr>
                    </a:p>
                  </a:txBody>
                  <a:tcPr marL="7908" marR="7908" marT="7908" marB="0"/>
                </a:tc>
                <a:extLst>
                  <a:ext uri="{0D108BD9-81ED-4DB2-BD59-A6C34878D82A}">
                    <a16:rowId xmlns:a16="http://schemas.microsoft.com/office/drawing/2014/main" val="2560692434"/>
                  </a:ext>
                </a:extLst>
              </a:tr>
              <a:tr h="295228">
                <a:tc>
                  <a:txBody>
                    <a:bodyPr/>
                    <a:lstStyle/>
                    <a:p>
                      <a:pPr algn="l" fontAlgn="t"/>
                      <a:r>
                        <a:rPr lang="en-GB" sz="800" u="none" strike="noStrike">
                          <a:effectLst/>
                        </a:rPr>
                        <a:t>1010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239</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3</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Resolutions for Clause 11.100.2</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Deferred from previous calls. Please confirm when ready for presentation</a:t>
                      </a:r>
                      <a:endParaRPr lang="en-GB" sz="800" b="0" i="0" u="none" strike="noStrike">
                        <a:effectLst/>
                        <a:latin typeface="Arial" panose="020B0604020202020204" pitchFamily="34" charset="0"/>
                      </a:endParaRPr>
                    </a:p>
                  </a:txBody>
                  <a:tcPr marL="7908" marR="7908" marT="7908" marB="0"/>
                </a:tc>
                <a:extLst>
                  <a:ext uri="{0D108BD9-81ED-4DB2-BD59-A6C34878D82A}">
                    <a16:rowId xmlns:a16="http://schemas.microsoft.com/office/drawing/2014/main" val="3895524702"/>
                  </a:ext>
                </a:extLst>
              </a:tr>
              <a:tr h="295228">
                <a:tc>
                  <a:txBody>
                    <a:bodyPr/>
                    <a:lstStyle/>
                    <a:p>
                      <a:pPr algn="l" fontAlgn="t"/>
                      <a:r>
                        <a:rPr lang="en-GB" sz="800" u="none" strike="sngStrike" dirty="0">
                          <a:effectLst/>
                        </a:rPr>
                        <a:t>1020</a:t>
                      </a:r>
                      <a:endParaRPr lang="en-GB" sz="800" b="0" i="0" u="none" strike="sngStrike" dirty="0">
                        <a:effectLst/>
                        <a:latin typeface="Arial" panose="020B0604020202020204" pitchFamily="34" charset="0"/>
                      </a:endParaRPr>
                    </a:p>
                  </a:txBody>
                  <a:tcPr marL="7908" marR="7908" marT="7908" marB="0"/>
                </a:tc>
                <a:tc>
                  <a:txBody>
                    <a:bodyPr/>
                    <a:lstStyle/>
                    <a:p>
                      <a:pPr algn="l" fontAlgn="t"/>
                      <a:r>
                        <a:rPr lang="en-GB" sz="800" u="none" strike="sngStrike" dirty="0">
                          <a:effectLst/>
                        </a:rPr>
                        <a:t>2021</a:t>
                      </a:r>
                      <a:endParaRPr lang="en-GB" sz="800" b="0" i="0" u="none" strike="sngStrike" dirty="0">
                        <a:effectLst/>
                        <a:latin typeface="Arial" panose="020B0604020202020204" pitchFamily="34" charset="0"/>
                      </a:endParaRPr>
                    </a:p>
                  </a:txBody>
                  <a:tcPr marL="7908" marR="7908" marT="7908" marB="0"/>
                </a:tc>
                <a:tc>
                  <a:txBody>
                    <a:bodyPr/>
                    <a:lstStyle/>
                    <a:p>
                      <a:pPr algn="l" fontAlgn="t"/>
                      <a:r>
                        <a:rPr lang="en-GB" sz="800" u="none" strike="sngStrike">
                          <a:effectLst/>
                        </a:rPr>
                        <a:t>897</a:t>
                      </a:r>
                      <a:endParaRPr lang="en-GB" sz="800" b="0" i="0" u="none" strike="sngStrike">
                        <a:effectLst/>
                        <a:latin typeface="Arial" panose="020B0604020202020204" pitchFamily="34" charset="0"/>
                      </a:endParaRPr>
                    </a:p>
                  </a:txBody>
                  <a:tcPr marL="7908" marR="7908" marT="7908" marB="0"/>
                </a:tc>
                <a:tc>
                  <a:txBody>
                    <a:bodyPr/>
                    <a:lstStyle/>
                    <a:p>
                      <a:pPr algn="l" fontAlgn="t"/>
                      <a:r>
                        <a:rPr lang="en-GB" sz="800" u="none" strike="sngStrike" dirty="0">
                          <a:effectLst/>
                        </a:rPr>
                        <a:t>0</a:t>
                      </a:r>
                      <a:endParaRPr lang="en-GB" sz="800" b="0" i="0" u="none" strike="sngStrike" dirty="0">
                        <a:effectLst/>
                        <a:latin typeface="Arial" panose="020B0604020202020204" pitchFamily="34" charset="0"/>
                      </a:endParaRPr>
                    </a:p>
                  </a:txBody>
                  <a:tcPr marL="7908" marR="7908" marT="7908" marB="0"/>
                </a:tc>
                <a:tc>
                  <a:txBody>
                    <a:bodyPr/>
                    <a:lstStyle/>
                    <a:p>
                      <a:pPr algn="l" fontAlgn="t"/>
                      <a:r>
                        <a:rPr lang="en-GB" sz="800" u="none" strike="sngStrike" dirty="0">
                          <a:effectLst/>
                        </a:rPr>
                        <a:t>Fast Acquisition of EBCS Services</a:t>
                      </a:r>
                      <a:endParaRPr lang="en-GB" sz="800" b="0" i="0" u="none" strike="sngStrike" dirty="0">
                        <a:effectLst/>
                        <a:latin typeface="Arial" panose="020B0604020202020204" pitchFamily="34" charset="0"/>
                      </a:endParaRPr>
                    </a:p>
                  </a:txBody>
                  <a:tcPr marL="7908" marR="7908" marT="7908" marB="0"/>
                </a:tc>
                <a:tc>
                  <a:txBody>
                    <a:bodyPr/>
                    <a:lstStyle/>
                    <a:p>
                      <a:pPr algn="l" fontAlgn="t"/>
                      <a:r>
                        <a:rPr lang="en-GB" sz="800" u="none" strike="sngStrike" dirty="0">
                          <a:effectLst/>
                        </a:rPr>
                        <a:t>Pei Zhou (OPPO)</a:t>
                      </a:r>
                      <a:endParaRPr lang="en-GB" sz="800" b="0" i="0" u="none" strike="sngStrike" dirty="0">
                        <a:effectLst/>
                        <a:latin typeface="Arial" panose="020B0604020202020204" pitchFamily="34" charset="0"/>
                      </a:endParaRPr>
                    </a:p>
                  </a:txBody>
                  <a:tcPr marL="7908" marR="7908" marT="7908" marB="0"/>
                </a:tc>
                <a:tc>
                  <a:txBody>
                    <a:bodyPr/>
                    <a:lstStyle/>
                    <a:p>
                      <a:pPr algn="l" fontAlgn="t"/>
                      <a:r>
                        <a:rPr lang="en-GB" sz="800" u="none" strike="sngStrike" dirty="0">
                          <a:effectLst/>
                        </a:rPr>
                        <a:t>Deferred from previous calls. Please confirm when ready for presentation</a:t>
                      </a:r>
                      <a:endParaRPr lang="en-GB" sz="800" b="0" i="0" u="none" strike="sngStrike" dirty="0">
                        <a:effectLst/>
                        <a:latin typeface="Arial" panose="020B0604020202020204" pitchFamily="34" charset="0"/>
                      </a:endParaRPr>
                    </a:p>
                  </a:txBody>
                  <a:tcPr marL="7908" marR="7908" marT="7908" marB="0"/>
                </a:tc>
                <a:extLst>
                  <a:ext uri="{0D108BD9-81ED-4DB2-BD59-A6C34878D82A}">
                    <a16:rowId xmlns:a16="http://schemas.microsoft.com/office/drawing/2014/main" val="3528343466"/>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5945</TotalTime>
  <Words>2716</Words>
  <Application>Microsoft Macintosh PowerPoint</Application>
  <PresentationFormat>On-screen Show (16:9)</PresentationFormat>
  <Paragraphs>368</Paragraphs>
  <Slides>35</Slides>
  <Notes>2</Notes>
  <HiddenSlides>7</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1" baseType="lpstr">
      <vt:lpstr>Arial</vt:lpstr>
      <vt:lpstr>Calibri</vt:lpstr>
      <vt:lpstr>Monotype Sorts</vt:lpstr>
      <vt:lpstr>Times New Roman</vt:lpstr>
      <vt:lpstr>802-11-BCS-Chair-Slides-Template</vt:lpstr>
      <vt:lpstr>Document</vt:lpstr>
      <vt:lpstr>Agenda TGbc Telco June 08,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Meeting slots (tentative) for the July Plenary Meeting</vt:lpstr>
      <vt:lpstr>Editor’s Report</vt:lpstr>
      <vt:lpstr>Status D1.03</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265</cp:revision>
  <cp:lastPrinted>1601-01-01T00:00:00Z</cp:lastPrinted>
  <dcterms:created xsi:type="dcterms:W3CDTF">2020-02-25T15:01:23Z</dcterms:created>
  <dcterms:modified xsi:type="dcterms:W3CDTF">2021-06-08T15:34:22Z</dcterms:modified>
  <cp:category/>
</cp:coreProperties>
</file>