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7"/>
  </p:notesMasterIdLst>
  <p:handoutMasterIdLst>
    <p:handoutMasterId r:id="rId38"/>
  </p:handoutMasterIdLst>
  <p:sldIdLst>
    <p:sldId id="256" r:id="rId5"/>
    <p:sldId id="257" r:id="rId6"/>
    <p:sldId id="265" r:id="rId7"/>
    <p:sldId id="2366" r:id="rId8"/>
    <p:sldId id="393" r:id="rId9"/>
    <p:sldId id="449" r:id="rId10"/>
    <p:sldId id="368" r:id="rId11"/>
    <p:sldId id="268" r:id="rId12"/>
    <p:sldId id="283" r:id="rId13"/>
    <p:sldId id="284" r:id="rId14"/>
    <p:sldId id="280" r:id="rId15"/>
    <p:sldId id="372" r:id="rId16"/>
    <p:sldId id="444" r:id="rId17"/>
    <p:sldId id="445" r:id="rId18"/>
    <p:sldId id="2367" r:id="rId19"/>
    <p:sldId id="2370" r:id="rId20"/>
    <p:sldId id="2371" r:id="rId21"/>
    <p:sldId id="2378" r:id="rId22"/>
    <p:sldId id="2373" r:id="rId23"/>
    <p:sldId id="2372" r:id="rId24"/>
    <p:sldId id="2374" r:id="rId25"/>
    <p:sldId id="2375" r:id="rId26"/>
    <p:sldId id="2376" r:id="rId27"/>
    <p:sldId id="2380" r:id="rId28"/>
    <p:sldId id="2379" r:id="rId29"/>
    <p:sldId id="274" r:id="rId30"/>
    <p:sldId id="447" r:id="rId31"/>
    <p:sldId id="443" r:id="rId32"/>
    <p:sldId id="2368" r:id="rId33"/>
    <p:sldId id="2369" r:id="rId34"/>
    <p:sldId id="367" r:id="rId35"/>
    <p:sldId id="371"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63" d="100"/>
          <a:sy n="63" d="100"/>
        </p:scale>
        <p:origin x="68" y="24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F86C383E-297D-45E4-AB95-6B51545AED0D}"/>
    <pc:docChg chg="undo custSel modSld modMainMaster">
      <pc:chgData name="Joseph Levy" userId="3766db8f-7892-44ce-ae9b-8fce39950acf" providerId="ADAL" clId="{F86C383E-297D-45E4-AB95-6B51545AED0D}" dt="2021-07-20T02:35:53.318" v="53" actId="20577"/>
      <pc:docMkLst>
        <pc:docMk/>
      </pc:docMkLst>
      <pc:sldChg chg="modSp mod">
        <pc:chgData name="Joseph Levy" userId="3766db8f-7892-44ce-ae9b-8fce39950acf" providerId="ADAL" clId="{F86C383E-297D-45E4-AB95-6B51545AED0D}" dt="2021-07-19T21:59:21.947" v="43" actId="20577"/>
        <pc:sldMkLst>
          <pc:docMk/>
          <pc:sldMk cId="0" sldId="257"/>
        </pc:sldMkLst>
        <pc:spChg chg="mod">
          <ac:chgData name="Joseph Levy" userId="3766db8f-7892-44ce-ae9b-8fce39950acf" providerId="ADAL" clId="{F86C383E-297D-45E4-AB95-6B51545AED0D}" dt="2021-07-19T21:59:21.947" v="43" actId="20577"/>
          <ac:spMkLst>
            <pc:docMk/>
            <pc:sldMk cId="0" sldId="257"/>
            <ac:spMk id="3" creationId="{443B98C9-C847-4EA9-A208-0AE53C2FE4EA}"/>
          </ac:spMkLst>
        </pc:spChg>
      </pc:sldChg>
      <pc:sldChg chg="modSp mod">
        <pc:chgData name="Joseph Levy" userId="3766db8f-7892-44ce-ae9b-8fce39950acf" providerId="ADAL" clId="{F86C383E-297D-45E4-AB95-6B51545AED0D}" dt="2021-07-20T02:35:53.318" v="53" actId="20577"/>
        <pc:sldMkLst>
          <pc:docMk/>
          <pc:sldMk cId="884494122" sldId="274"/>
        </pc:sldMkLst>
        <pc:spChg chg="mod">
          <ac:chgData name="Joseph Levy" userId="3766db8f-7892-44ce-ae9b-8fce39950acf" providerId="ADAL" clId="{F86C383E-297D-45E4-AB95-6B51545AED0D}" dt="2021-07-20T02:35:53.318" v="53" actId="20577"/>
          <ac:spMkLst>
            <pc:docMk/>
            <pc:sldMk cId="884494122" sldId="274"/>
            <ac:spMk id="37891" creationId="{00000000-0000-0000-0000-000000000000}"/>
          </ac:spMkLst>
        </pc:spChg>
      </pc:sldChg>
      <pc:sldChg chg="modSp mod">
        <pc:chgData name="Joseph Levy" userId="3766db8f-7892-44ce-ae9b-8fce39950acf" providerId="ADAL" clId="{F86C383E-297D-45E4-AB95-6B51545AED0D}" dt="2021-07-19T23:13:29.459" v="44" actId="14"/>
        <pc:sldMkLst>
          <pc:docMk/>
          <pc:sldMk cId="1853344909" sldId="2379"/>
        </pc:sldMkLst>
        <pc:spChg chg="mod">
          <ac:chgData name="Joseph Levy" userId="3766db8f-7892-44ce-ae9b-8fce39950acf" providerId="ADAL" clId="{F86C383E-297D-45E4-AB95-6B51545AED0D}" dt="2021-07-19T23:13:29.459" v="44" actId="14"/>
          <ac:spMkLst>
            <pc:docMk/>
            <pc:sldMk cId="1853344909" sldId="2379"/>
            <ac:spMk id="3" creationId="{EA184438-C00B-4FCD-958A-B6E4A1CCC9A5}"/>
          </ac:spMkLst>
        </pc:spChg>
      </pc:sldChg>
      <pc:sldMasterChg chg="modSp mod">
        <pc:chgData name="Joseph Levy" userId="3766db8f-7892-44ce-ae9b-8fce39950acf" providerId="ADAL" clId="{F86C383E-297D-45E4-AB95-6B51545AED0D}" dt="2021-07-19T21:58:42.783" v="1" actId="6549"/>
        <pc:sldMasterMkLst>
          <pc:docMk/>
          <pc:sldMasterMk cId="0" sldId="2147483648"/>
        </pc:sldMasterMkLst>
        <pc:spChg chg="mod">
          <ac:chgData name="Joseph Levy" userId="3766db8f-7892-44ce-ae9b-8fce39950acf" providerId="ADAL" clId="{F86C383E-297D-45E4-AB95-6B51545AED0D}" dt="2021-07-19T21:58:42.783"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7/19/2021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9289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8</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13192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20</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40205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23</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13606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802.11-21/0954r5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794-00-AANI-aani-sc-teleconference-4-may-2021-minutes.docx" TargetMode="External"/><Relationship Id="rId2" Type="http://schemas.openxmlformats.org/officeDocument/2006/relationships/hyperlink" Target="https://mentor.ieee.org/802.11/dcn/21/11-21-0818-01-AANI-aani-sc-meeting-minutes-may-2021-interim.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29-00-AANI-aani-sc-teleconference-meeting-minutes-22-june-2021.docx" TargetMode="External"/><Relationship Id="rId5" Type="http://schemas.openxmlformats.org/officeDocument/2006/relationships/hyperlink" Target="https://mentor.ieee.org/802.11/dcn/21/11-21-1001-00-AANI-aani-sc-teleconference-meeting-minutes-8-june-2021.docx" TargetMode="External"/><Relationship Id="rId4" Type="http://schemas.openxmlformats.org/officeDocument/2006/relationships/hyperlink" Target="https://mentor.ieee.org/802.11/dcn/21/11-21-0895-01-AANI-aani-sc-teleconference-25-may-2021-minutes.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0013-12-AANI-draft-technical-report-on-interworking-between-3gpp-5g-network-wlan.docx" TargetMode="External"/><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1/11-21-0950-00-AANI-5gc-access-over-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5" Type="http://schemas.openxmlformats.org/officeDocument/2006/relationships/hyperlink" Target="https://mentor.ieee.org/802.11/dcn/21/11-21-0953-00-AANI-proposed-qos-response-to-wba.docx" TargetMode="External"/><Relationship Id="rId10" Type="http://schemas.openxmlformats.org/officeDocument/2006/relationships/hyperlink" Target="https://mentor.ieee.org/802.11/dcn/21/11-21-0859-01-AANI-proposal-to-change-draft-technical-report-11-20-0013r12-for-the-comments-11-21-0751r0.xls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0/11-20-0013-13-AANI-draft-technical-report-on-interworking-between-3gpp-5g-network-wlan.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1056-AANI-aani-sc-teleconference-agenda-07-july-2021.pptx" TargetMode="External"/><Relationship Id="rId2" Type="http://schemas.openxmlformats.org/officeDocument/2006/relationships/hyperlink" Target="https://mentor.ieee.org/802.11/dcn/21/11-21-1102-00-AANI-proposal-to-change-in-draft-technical-report-(11-20/0012r13)-regarding-clause-4&amp;-5.omments-on-draft-technical-repor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013-14-AANI-draft-technical-report-on-interworking-between-3gpp-5g-network-wlan.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1/11-21-0953-00-AANI-proposed-qos-response-to-wba.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0013-12-AANI-draft-technical-report-on-interworking-between-3gpp-5g-network-wlan.docx" TargetMode="External"/><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1/11-21-0950-00-AANI-5gc-access-over-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11" Type="http://schemas.openxmlformats.org/officeDocument/2006/relationships/hyperlink" Target="https://mentor.ieee.org/802.11/dcn/21/11-21-1102-00-AANI-proposal-to-change-in-draft-technical-report-(11-20/0012r13)-regarding-clause-4&amp;-5.omments-on-draft-technical-report.docx" TargetMode="External"/><Relationship Id="rId5" Type="http://schemas.openxmlformats.org/officeDocument/2006/relationships/hyperlink" Target="https://mentor.ieee.org/802.11/dcn/21/11-21-0953-00-AANI-proposed-qos-response-to-wba.docx" TargetMode="External"/><Relationship Id="rId10" Type="http://schemas.openxmlformats.org/officeDocument/2006/relationships/hyperlink" Target="https://mentor.ieee.org/802.11/dcn/21/11-21-0859-01-AANI-proposal-to-change-draft-technical-report-11-20-0013r12-for-the-comments-11-21-0751r0.xls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0/11-20-0013-13-AANI-draft-technical-report-on-interworking-between-3gpp-5g-network-wlan.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865-AANI-draft-reply-ls-from-802-11-to-wba-regarding-the-wba-5g-wi-fi-ran-convergence-paper.docx" TargetMode="External"/><Relationship Id="rId2" Type="http://schemas.openxmlformats.org/officeDocument/2006/relationships/hyperlink" Target="https://mentor.ieee.org/802.11/dcn/20/11-20-0013-14-AANI-draft-technical-report-on-interworking-between-3gpp-5g-network-wla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0/11-20-0013-14-AANI-draft-technical-report-on-interworking-between-3gpp-5g-network-wlan.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013-12-AANI-draft-technical-report-on-interworking-between-3gpp-5g-network-wlan.docx" TargetMode="External"/><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1/11-21-0950-00-AANI-5gc-access-over-wlan.docx" TargetMode="External"/><Relationship Id="rId12" Type="http://schemas.openxmlformats.org/officeDocument/2006/relationships/hyperlink" Target="https://mentor.ieee.org/802.11/dcn/20/11-20-0013-14-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11" Type="http://schemas.openxmlformats.org/officeDocument/2006/relationships/hyperlink" Target="https://mentor.ieee.org/802.11/dcn/21/11-21-1102-00-AANI-proposal-to-change-in-draft-technical-report-(11-20/0012r13)-regarding-clause-4&amp;-5.omments-on-draft-technical-report.docx" TargetMode="External"/><Relationship Id="rId5" Type="http://schemas.openxmlformats.org/officeDocument/2006/relationships/hyperlink" Target="https://mentor.ieee.org/802.11/dcn/21/11-21-0953-00-AANI-proposed-qos-response-to-wba.docx" TargetMode="External"/><Relationship Id="rId10" Type="http://schemas.openxmlformats.org/officeDocument/2006/relationships/hyperlink" Target="https://mentor.ieee.org/802.11/dcn/21/11-21-0859-01-AANI-proposal-to-change-draft-technical-report-11-20-0013r12-for-the-comments-11-21-0751r0.xls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0/11-20-0013-13-AANI-draft-technical-report-on-interworking-between-3gpp-5g-network-wlan.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865-AANI-draft-reply-ls-from-802-11-to-wba-regarding-the-wba-5g-wi-fi-ran-convergence-paper.docx" TargetMode="External"/><Relationship Id="rId2" Type="http://schemas.openxmlformats.org/officeDocument/2006/relationships/hyperlink" Target="https://mentor.ieee.org/802.11/dcn/20/11-20-0013-14-AANI-draft-technical-report-on-interworking-between-3gpp-5g-network-wlan.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1198-00-AANI-draft-ls-response-to-wba-qos-material.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0013-12-AANI-draft-technical-report-on-interworking-between-3gpp-5g-network-wlan.docx" TargetMode="External"/><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1/11-21-0950-00-AANI-5gc-access-over-wlan.docx" TargetMode="External"/><Relationship Id="rId12" Type="http://schemas.openxmlformats.org/officeDocument/2006/relationships/hyperlink" Target="https://mentor.ieee.org/802.11/dcn/20/11-20-0013-14-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11" Type="http://schemas.openxmlformats.org/officeDocument/2006/relationships/hyperlink" Target="https://mentor.ieee.org/802.11/dcn/21/11-21-1102-00-AANI-proposal-to-change-in-draft-technical-report-(11-20/0012r13)-regarding-clause-4&amp;-5.omments-on-draft-technical-report.docx" TargetMode="External"/><Relationship Id="rId5" Type="http://schemas.openxmlformats.org/officeDocument/2006/relationships/hyperlink" Target="https://mentor.ieee.org/802.11/dcn/21/11-21-0953-00-AANI-proposed-qos-response-to-wba.docx" TargetMode="External"/><Relationship Id="rId10" Type="http://schemas.openxmlformats.org/officeDocument/2006/relationships/hyperlink" Target="https://mentor.ieee.org/802.11/dcn/21/11-21-0859-01-AANI-proposal-to-change-draft-technical-report-11-20-0013r12-for-the-comments-11-21-0751r0.xls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0/11-20-0013-13-AANI-draft-technical-report-on-interworking-between-3gpp-5g-network-wlan.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1198-00-AANI-draft-ls-response-to-wba-qos-material.docx" TargetMode="External"/><Relationship Id="rId2" Type="http://schemas.openxmlformats.org/officeDocument/2006/relationships/hyperlink" Target="https://mentor.ieee.org/802.11/dcn/21/11-21-0865-AANI-draft-reply-ls-from-802-11-to-wba-regarding-the-wba-5g-wi-fi-ran-convergence-paper.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sp7200043/attendance-log?d=07/13/2021&amp;p=35432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1102-00-AANI-proposal-to-change-in-draft-technical-report-(11-20/0012r13)-regarding-clause-4&amp;-5.omments-on-draft-technical-repor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11/dcn/21/11-21-0953-00-AANI-proposed-qos-response-to-wba.docx" TargetMode="External"/><Relationship Id="rId4" Type="http://schemas.openxmlformats.org/officeDocument/2006/relationships/hyperlink" Target="https://mentor.ieee.org/802.11/dcn/21/11-21-1056-AANI-aani-sc-teleconference-agenda-07-july-2021.ppt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July Plenary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949401318"/>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836375" y="1917703"/>
            <a:ext cx="10766303" cy="4102098"/>
          </a:xfrm>
        </p:spPr>
        <p:txBody>
          <a:bodyPr/>
          <a:lstStyle/>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The </a:t>
            </a:r>
            <a:r>
              <a:rPr lang="en-US" sz="2000" i="0" u="none" strike="noStrike" baseline="0" dirty="0">
                <a:solidFill>
                  <a:srgbClr val="0064FF"/>
                </a:solidFill>
                <a:latin typeface="Arial" panose="020B0604020202020204" pitchFamily="34" charset="0"/>
                <a:hlinkClick r:id="rId2"/>
              </a:rPr>
              <a:t>IEEE-SA Standards Board Bylaws </a:t>
            </a:r>
            <a:r>
              <a:rPr lang="en-US" sz="2000" dirty="0">
                <a:latin typeface="Arial" panose="020B0604020202020204" pitchFamily="34" charset="0"/>
              </a:rPr>
              <a:t>require </a:t>
            </a:r>
            <a:r>
              <a:rPr lang="en-US" sz="2000" i="0" u="none" strike="noStrike" baseline="0" dirty="0">
                <a:solidFill>
                  <a:srgbClr val="000000"/>
                </a:solidFill>
                <a:latin typeface="Arial" panose="020B0604020202020204" pitchFamily="34" charset="0"/>
              </a:rPr>
              <a:t>that “</a:t>
            </a:r>
            <a:r>
              <a:rPr lang="en-US" sz="200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i="0" u="none" strike="noStrike" baseline="0" dirty="0">
              <a:solidFill>
                <a:srgbClr val="000000"/>
              </a:solidFill>
              <a:latin typeface="Arial" panose="020B0604020202020204" pitchFamily="34" charset="0"/>
            </a:endParaRP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This means participants: </a:t>
            </a:r>
          </a:p>
          <a:p>
            <a:pPr lvl="1">
              <a:buFont typeface="Arial" panose="020B0604020202020204" pitchFamily="34" charset="0"/>
              <a:buChar char="•"/>
            </a:pPr>
            <a:r>
              <a:rPr lang="en-US" sz="1600" b="1" i="0" u="none" strike="noStrike" baseline="0" dirty="0">
                <a:solidFill>
                  <a:srgbClr val="00AF4F"/>
                </a:solidFill>
                <a:latin typeface="Arial" panose="020B0604020202020204" pitchFamily="34" charset="0"/>
              </a:rPr>
              <a:t>Shall act &amp; vote </a:t>
            </a:r>
            <a:r>
              <a:rPr lang="en-US" sz="16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act or vote </a:t>
            </a:r>
            <a:r>
              <a:rPr lang="en-US" sz="16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direct </a:t>
            </a:r>
            <a:r>
              <a:rPr lang="en-US" sz="16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By participating in standards activities using the “</a:t>
            </a:r>
            <a:r>
              <a:rPr lang="en-US" sz="2000" i="1" u="none" strike="noStrike" baseline="0" dirty="0">
                <a:solidFill>
                  <a:srgbClr val="000000"/>
                </a:solidFill>
                <a:latin typeface="Arial" panose="020B0604020202020204" pitchFamily="34" charset="0"/>
              </a:rPr>
              <a:t>individual process</a:t>
            </a:r>
            <a:r>
              <a:rPr lang="en-US" sz="200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May 2021 Interim </a:t>
            </a:r>
            <a:r>
              <a:rPr lang="en-US" dirty="0"/>
              <a:t>Telecons</a:t>
            </a:r>
            <a:r>
              <a:rPr lang="en-US" altLang="en-US" dirty="0"/>
              <a:t>:</a:t>
            </a:r>
            <a:br>
              <a:rPr lang="en-US" altLang="en-US" dirty="0"/>
            </a:br>
            <a:r>
              <a:rPr lang="en-US" altLang="en-US" dirty="0">
                <a:hlinkClick r:id="rId2"/>
              </a:rPr>
              <a:t>11-21/0818r1</a:t>
            </a:r>
            <a:r>
              <a:rPr lang="en-US" altLang="en-US" dirty="0"/>
              <a:t>  </a:t>
            </a:r>
            <a:r>
              <a:rPr lang="en-US" altLang="en-US" b="0" dirty="0"/>
              <a:t>“</a:t>
            </a:r>
            <a:r>
              <a:rPr lang="en-US" b="0" i="0" dirty="0">
                <a:solidFill>
                  <a:srgbClr val="000000"/>
                </a:solidFill>
                <a:effectLst/>
                <a:latin typeface="Verdana" panose="020B0604030504040204" pitchFamily="34" charset="0"/>
              </a:rPr>
              <a:t>AANI SC Meeting Minutes May 2021-Interim</a:t>
            </a:r>
            <a:r>
              <a:rPr lang="en-US" b="0" dirty="0"/>
              <a:t>”</a:t>
            </a:r>
            <a:r>
              <a:rPr lang="en-US" altLang="en-US" b="0" dirty="0"/>
              <a:t> </a:t>
            </a:r>
            <a:endParaRPr lang="en-US" altLang="en-US" sz="2000" b="0" dirty="0"/>
          </a:p>
          <a:p>
            <a:r>
              <a:rPr lang="en-US" altLang="en-US" dirty="0"/>
              <a:t>	</a:t>
            </a:r>
            <a:r>
              <a:rPr lang="en-US" altLang="en-US" sz="2000" b="0" dirty="0"/>
              <a:t>Comments?</a:t>
            </a:r>
          </a:p>
          <a:p>
            <a:r>
              <a:rPr lang="en-US" altLang="en-US" sz="2000" b="0" dirty="0"/>
              <a:t>Moved: Chris Hansen</a:t>
            </a:r>
          </a:p>
          <a:p>
            <a:r>
              <a:rPr lang="en-US" altLang="en-US" sz="2000" b="0" dirty="0"/>
              <a:t>Second: Bo Sun   </a:t>
            </a:r>
            <a:r>
              <a:rPr lang="en-US" altLang="en-US" b="0" dirty="0"/>
              <a:t>	</a:t>
            </a:r>
            <a:r>
              <a:rPr lang="en-US" altLang="en-US" sz="2000" b="0" dirty="0"/>
              <a:t>Objections to approving the minutes by unanimous consent?  None approved</a:t>
            </a:r>
          </a:p>
          <a:p>
            <a:r>
              <a:rPr lang="en-US" altLang="en-US" dirty="0"/>
              <a:t>Minutes from AANI SC Teleconferences:</a:t>
            </a:r>
          </a:p>
          <a:p>
            <a:r>
              <a:rPr lang="en-US" altLang="en-US" sz="2000" b="0" dirty="0"/>
              <a:t>	</a:t>
            </a:r>
            <a:r>
              <a:rPr lang="en-US" altLang="en-US" b="0" dirty="0">
                <a:hlinkClick r:id="rId3"/>
              </a:rPr>
              <a:t>11-21/0794r0</a:t>
            </a:r>
            <a:r>
              <a:rPr lang="en-US" altLang="en-US" sz="2000" b="0" dirty="0"/>
              <a:t> </a:t>
            </a:r>
            <a:r>
              <a:rPr lang="en-US" altLang="en-US" b="0" dirty="0"/>
              <a:t>“</a:t>
            </a:r>
            <a:r>
              <a:rPr lang="en-US" b="0" i="0" dirty="0">
                <a:solidFill>
                  <a:srgbClr val="000000"/>
                </a:solidFill>
                <a:effectLst/>
              </a:rPr>
              <a:t>AANI SC Teleconference 4 May 2021 Minutes</a:t>
            </a:r>
            <a:r>
              <a:rPr lang="en-US" b="0" dirty="0"/>
              <a:t>”</a:t>
            </a:r>
          </a:p>
          <a:p>
            <a:r>
              <a:rPr lang="en-US" b="0" dirty="0"/>
              <a:t>	</a:t>
            </a:r>
            <a:r>
              <a:rPr lang="en-US" altLang="en-US" b="0" dirty="0">
                <a:hlinkClick r:id="rId4"/>
              </a:rPr>
              <a:t>11-21/0895r1</a:t>
            </a:r>
            <a:r>
              <a:rPr lang="en-US" altLang="en-US" sz="2000" b="0" dirty="0"/>
              <a:t> </a:t>
            </a:r>
            <a:r>
              <a:rPr lang="en-US" altLang="en-US" b="0" dirty="0"/>
              <a:t>“</a:t>
            </a:r>
            <a:r>
              <a:rPr lang="en-US" b="0" i="0" dirty="0">
                <a:solidFill>
                  <a:srgbClr val="000000"/>
                </a:solidFill>
                <a:effectLst/>
              </a:rPr>
              <a:t>AANI SC Teleconference 25 May 2021 Minutes</a:t>
            </a:r>
            <a:r>
              <a:rPr lang="en-US" b="0" dirty="0"/>
              <a:t>”</a:t>
            </a:r>
          </a:p>
          <a:p>
            <a:r>
              <a:rPr lang="en-US" altLang="en-US" b="0" dirty="0"/>
              <a:t>	</a:t>
            </a:r>
            <a:r>
              <a:rPr lang="en-US" altLang="en-US" b="0" dirty="0">
                <a:hlinkClick r:id="rId5"/>
              </a:rPr>
              <a:t>11-21/1001r0</a:t>
            </a:r>
            <a:r>
              <a:rPr lang="en-US" altLang="en-US" b="0" dirty="0"/>
              <a:t> “</a:t>
            </a:r>
            <a:r>
              <a:rPr lang="en-US" b="0" i="0" dirty="0">
                <a:solidFill>
                  <a:srgbClr val="000000"/>
                </a:solidFill>
                <a:effectLst/>
              </a:rPr>
              <a:t>AANI SC Teleconference Meeting Minutes 8 June 2021”</a:t>
            </a:r>
          </a:p>
          <a:p>
            <a:r>
              <a:rPr lang="en-US" b="0" i="0" dirty="0">
                <a:solidFill>
                  <a:srgbClr val="000000"/>
                </a:solidFill>
                <a:effectLst/>
              </a:rPr>
              <a:t>	</a:t>
            </a:r>
            <a:r>
              <a:rPr lang="en-US" b="0" i="0" dirty="0">
                <a:solidFill>
                  <a:srgbClr val="000000"/>
                </a:solidFill>
                <a:effectLst/>
                <a:hlinkClick r:id="rId6"/>
              </a:rPr>
              <a:t>11-21/1129r0</a:t>
            </a:r>
            <a:r>
              <a:rPr lang="en-US" b="0" i="0" dirty="0">
                <a:solidFill>
                  <a:srgbClr val="000000"/>
                </a:solidFill>
                <a:effectLst/>
              </a:rPr>
              <a:t> “AANI SC Teleconference Meeting Minutes 22 June 2021” </a:t>
            </a:r>
            <a:endParaRPr lang="en-US" altLang="en-US" b="0" dirty="0"/>
          </a:p>
          <a:p>
            <a:r>
              <a:rPr lang="en-US" altLang="en-US" sz="2000" b="0" dirty="0"/>
              <a:t> Moved: Chris Hansen</a:t>
            </a:r>
          </a:p>
          <a:p>
            <a:r>
              <a:rPr lang="en-US" altLang="en-US" sz="2000" b="0" dirty="0"/>
              <a:t>Second: Hyun Seo OH  Objections to approving the minutes by unanimous consent? None approved</a:t>
            </a:r>
          </a:p>
          <a:p>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22131"/>
            <a:ext cx="10935229" cy="5453283"/>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11-21/0953r0</a:t>
            </a:r>
            <a:r>
              <a:rPr lang="en-US" altLang="en-US" sz="2000" dirty="0"/>
              <a:t> - “</a:t>
            </a:r>
            <a:r>
              <a:rPr lang="en-US" sz="2000" b="0" i="0" dirty="0">
                <a:solidFill>
                  <a:srgbClr val="000000"/>
                </a:solidFill>
                <a:effectLst/>
              </a:rPr>
              <a:t>Proposed QoS response to WBA”, Thomas Derham (Broadcom)</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May Interim meeting and the AANI teleconferences.</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7"/>
              </a:rPr>
              <a:t>11-21/0950r0</a:t>
            </a:r>
            <a:r>
              <a:rPr lang="en-US" dirty="0">
                <a:latin typeface="+mj-lt"/>
              </a:rPr>
              <a:t> was presented and discussed, it was agreed to integrate the agreed information in to the </a:t>
            </a:r>
            <a:r>
              <a:rPr lang="en-US" dirty="0">
                <a:latin typeface="+mj-lt"/>
                <a:hlinkClick r:id="rId8"/>
              </a:rPr>
              <a:t>11-20/0013r12</a:t>
            </a:r>
            <a:r>
              <a:rPr lang="en-US" dirty="0">
                <a:latin typeface="+mj-lt"/>
              </a:rPr>
              <a:t> </a:t>
            </a:r>
            <a:endParaRPr lang="en-US" dirty="0">
              <a:effectLst/>
              <a:latin typeface="+mj-lt"/>
              <a:ea typeface="Calibri" panose="020F0502020204030204" pitchFamily="34" charset="0"/>
            </a:endParaRP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9"/>
              </a:rPr>
              <a:t>11-20/0013r13</a:t>
            </a:r>
            <a:r>
              <a:rPr lang="en-US" dirty="0">
                <a:latin typeface="+mj-lt"/>
                <a:ea typeface="Calibri" panose="020F0502020204030204" pitchFamily="34" charset="0"/>
              </a:rPr>
              <a:t>, with added content (see </a:t>
            </a:r>
            <a:r>
              <a:rPr lang="en-GB" u="sng" dirty="0">
                <a:solidFill>
                  <a:srgbClr val="0000FF"/>
                </a:solidFill>
                <a:effectLst/>
                <a:latin typeface="Times New Roman" panose="02020603050405020304" pitchFamily="18" charset="0"/>
                <a:ea typeface="Times New Roman" panose="02020603050405020304" pitchFamily="18" charset="0"/>
                <a:hlinkClick r:id="rId10"/>
              </a:rPr>
              <a:t>11-21/0859r1</a:t>
            </a:r>
            <a:r>
              <a:rPr lang="en-GB" sz="1800" u="sng" dirty="0">
                <a:solidFill>
                  <a:srgbClr val="0000FF"/>
                </a:solidFill>
                <a:effectLst/>
                <a:latin typeface="Times New Roman" panose="02020603050405020304" pitchFamily="18" charset="0"/>
                <a:ea typeface="Times New Roman" panose="02020603050405020304" pitchFamily="18" charset="0"/>
              </a:rPr>
              <a:t>)</a:t>
            </a:r>
          </a:p>
          <a:p>
            <a:pPr marL="400050" lvl="1">
              <a:spcBef>
                <a:spcPts val="0"/>
              </a:spcBef>
              <a:spcAft>
                <a:spcPts val="0"/>
              </a:spcAft>
              <a:buFont typeface="+mj-lt"/>
              <a:buAutoNum type="arabicPeriod"/>
            </a:pPr>
            <a:r>
              <a:rPr lang="en-GB" dirty="0">
                <a:latin typeface="+mj-lt"/>
              </a:rPr>
              <a:t>There are some remaining open items being discussed</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altLang="en-US" sz="2600" b="0" dirty="0">
                <a:latin typeface="+mj-lt"/>
                <a:hlinkClick r:id="rId2"/>
              </a:rPr>
              <a:t>11-21/1102r0</a:t>
            </a:r>
            <a:r>
              <a:rPr lang="en-US" altLang="en-US" sz="2600" b="0" dirty="0">
                <a:latin typeface="+mj-lt"/>
              </a:rPr>
              <a:t> </a:t>
            </a:r>
            <a:r>
              <a:rPr lang="en-US" altLang="en-US" sz="2600" b="0" dirty="0"/>
              <a:t>“</a:t>
            </a:r>
            <a:r>
              <a:rPr lang="en-US" sz="2600" b="0" dirty="0"/>
              <a:t>Proposal to change in draft technical report </a:t>
            </a:r>
            <a:br>
              <a:rPr lang="en-US" sz="2600" b="0" dirty="0"/>
            </a:br>
            <a:r>
              <a:rPr lang="en-US" sz="2600" b="0" dirty="0"/>
              <a:t>(11-20/0013r13) regarding Clause 4 &amp; 5.”, Hyun Seo Oh (ETRI)</a:t>
            </a:r>
          </a:p>
          <a:p>
            <a:pPr marL="457200" indent="-457200">
              <a:spcBef>
                <a:spcPts val="200"/>
              </a:spcBef>
              <a:buFont typeface="+mj-lt"/>
              <a:buAutoNum type="arabicPeriod"/>
              <a:defRPr/>
            </a:pPr>
            <a:r>
              <a:rPr lang="en-US" altLang="en-US" sz="2600" b="0" dirty="0"/>
              <a:t>Discussion on way forward on the technical report</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i="0" dirty="0">
                <a:solidFill>
                  <a:srgbClr val="000000"/>
                </a:solidFill>
                <a:effectLst/>
                <a:latin typeface="+mj-lt"/>
              </a:rPr>
              <a:t>(</a:t>
            </a:r>
            <a:r>
              <a:rPr lang="en-US" sz="2600" b="0" dirty="0">
                <a:hlinkClick r:id="rId3"/>
              </a:rPr>
              <a:t>11-21/1056</a:t>
            </a:r>
            <a:r>
              <a:rPr lang="en-US" sz="2600" b="0" dirty="0"/>
              <a:t> – “Draft Reply LS from 802.11 to WBA regarding the WBA 5G &amp; Wi-Fi RAN Convergence Paper” – Joseph Levy (InterDigital)</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sz="3200" b="1" dirty="0">
                <a:cs typeface="+mn-cs"/>
              </a:rPr>
              <a:t>Wednesday 14 July 2021 19:00-21:00 h ET</a:t>
            </a:r>
          </a:p>
          <a:p>
            <a:pPr marL="857250" lvl="1" indent="-457200">
              <a:spcBef>
                <a:spcPts val="200"/>
              </a:spcBef>
              <a:buFont typeface="+mj-lt"/>
              <a:buAutoNum type="arabicPeriod"/>
              <a:defRPr/>
            </a:pPr>
            <a:r>
              <a:rPr lang="en-US" altLang="en-US" sz="2800" dirty="0"/>
              <a:t>Call for Secretary</a:t>
            </a:r>
          </a:p>
          <a:p>
            <a:pPr marL="857250" lvl="1" indent="-457200">
              <a:spcBef>
                <a:spcPts val="200"/>
              </a:spcBef>
              <a:buFont typeface="Times New Roman" panose="02020603050405020304" pitchFamily="18" charset="0"/>
              <a:buAutoNum type="arabicPeriod"/>
              <a:defRPr/>
            </a:pPr>
            <a:r>
              <a:rPr lang="en-US" altLang="en-US" sz="28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2800" dirty="0"/>
              <a:t>Status  [5 min.]</a:t>
            </a:r>
          </a:p>
          <a:p>
            <a:pPr marL="857250" lvl="1" indent="-457200">
              <a:spcBef>
                <a:spcPts val="200"/>
              </a:spcBef>
              <a:buFont typeface="Times New Roman" panose="02020603050405020304" pitchFamily="18" charset="0"/>
              <a:buAutoNum type="arabicPeriod"/>
              <a:defRPr/>
            </a:pPr>
            <a:r>
              <a:rPr lang="en-US" altLang="en-US" sz="2800" dirty="0"/>
              <a:t>Contributions/Discussion:</a:t>
            </a:r>
            <a:r>
              <a:rPr lang="en-US" sz="2800" dirty="0"/>
              <a:t> </a:t>
            </a:r>
          </a:p>
          <a:p>
            <a:pPr marL="1257300" lvl="2" indent="-457200">
              <a:spcBef>
                <a:spcPts val="200"/>
              </a:spcBef>
              <a:buFont typeface="+mj-lt"/>
              <a:buAutoNum type="alphaLcParenR"/>
              <a:defRPr/>
            </a:pPr>
            <a:r>
              <a:rPr lang="en-US" u="sng" dirty="0">
                <a:solidFill>
                  <a:srgbClr val="0000FF"/>
                </a:solidFill>
                <a:latin typeface="+mj-lt"/>
                <a:ea typeface="Calibri" panose="020F0502020204030204" pitchFamily="34" charset="0"/>
                <a:hlinkClick r:id="rId3"/>
              </a:rPr>
              <a:t>11-20/0013r14</a:t>
            </a:r>
            <a:r>
              <a:rPr lang="en-US" dirty="0">
                <a:ea typeface="Calibri" panose="020F0502020204030204" pitchFamily="34" charset="0"/>
              </a:rPr>
              <a:t> “</a:t>
            </a:r>
            <a:r>
              <a:rPr lang="en-US" dirty="0"/>
              <a:t>Draft technical report on interworking between 3GPP 5G network and WLAN“, Hyun Seo Oh (ETRI) </a:t>
            </a:r>
          </a:p>
          <a:p>
            <a:pPr marL="1257300" lvl="2" indent="-457200">
              <a:spcBef>
                <a:spcPts val="200"/>
              </a:spcBef>
              <a:buFont typeface="+mj-lt"/>
              <a:buAutoNum type="alphaLcParenR"/>
              <a:defRPr/>
            </a:pPr>
            <a:r>
              <a:rPr lang="en-US" altLang="en-US" dirty="0">
                <a:latin typeface="+mj-lt"/>
              </a:rPr>
              <a:t>Continue discussion on way forward on the technical report</a:t>
            </a:r>
            <a:endParaRPr lang="en-US" altLang="en-US" dirty="0"/>
          </a:p>
          <a:p>
            <a:pPr marL="1257300" lvl="2" indent="-457200">
              <a:spcBef>
                <a:spcPts val="200"/>
              </a:spcBef>
              <a:buFont typeface="+mj-lt"/>
              <a:buAutoNum type="alphaLcParenR"/>
              <a:defRPr/>
            </a:pPr>
            <a:r>
              <a:rPr lang="en-US" altLang="en-US" dirty="0">
                <a:hlinkClick r:id="rId4"/>
              </a:rPr>
              <a:t>11-21/0953r0</a:t>
            </a:r>
            <a:r>
              <a:rPr lang="en-US" altLang="en-US" dirty="0"/>
              <a:t> - “</a:t>
            </a:r>
            <a:r>
              <a:rPr lang="en-US" b="0" i="0" dirty="0">
                <a:solidFill>
                  <a:srgbClr val="000000"/>
                </a:solidFill>
                <a:effectLst/>
              </a:rPr>
              <a:t>Proposed QoS response to WBA”, Thomas Derham (Broadcom) </a:t>
            </a:r>
          </a:p>
          <a:p>
            <a:pPr marL="1257300" lvl="2" indent="-457200">
              <a:spcBef>
                <a:spcPts val="200"/>
              </a:spcBef>
              <a:buFont typeface="+mj-lt"/>
              <a:buAutoNum type="alphaLcParenR"/>
              <a:defRPr/>
            </a:pPr>
            <a:r>
              <a:rPr lang="en-US" dirty="0">
                <a:latin typeface="+mj-lt"/>
              </a:rPr>
              <a:t>Continue discussion related to the WBA LS</a:t>
            </a:r>
          </a:p>
          <a:p>
            <a:pPr marL="1257300" lvl="2" indent="-457200">
              <a:spcBef>
                <a:spcPts val="200"/>
              </a:spcBef>
              <a:buFont typeface="+mj-lt"/>
              <a:buAutoNum type="alphaLcParenR"/>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28174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838201"/>
            <a:ext cx="10935229" cy="5637214"/>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11-21/0953r0</a:t>
            </a:r>
            <a:r>
              <a:rPr lang="en-US" altLang="en-US" sz="2000" dirty="0"/>
              <a:t> - “</a:t>
            </a:r>
            <a:r>
              <a:rPr lang="en-US" sz="2000" b="0" i="0" dirty="0">
                <a:solidFill>
                  <a:srgbClr val="000000"/>
                </a:solidFill>
                <a:effectLst/>
              </a:rPr>
              <a:t>Proposed QoS response to WBA”, Thomas Derham (Broadcom)</a:t>
            </a: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May Interim meeting and the AANI teleconferences.</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7"/>
              </a:rPr>
              <a:t>11-21/0950r0</a:t>
            </a:r>
            <a:r>
              <a:rPr lang="en-US" dirty="0">
                <a:latin typeface="+mj-lt"/>
              </a:rPr>
              <a:t> was presented and discussed, it was agreed to integrate the agreed information in to the </a:t>
            </a:r>
            <a:r>
              <a:rPr lang="en-US" dirty="0">
                <a:latin typeface="+mj-lt"/>
                <a:hlinkClick r:id="rId8"/>
              </a:rPr>
              <a:t>11-20/0013r12</a:t>
            </a:r>
            <a:r>
              <a:rPr lang="en-US" dirty="0">
                <a:latin typeface="+mj-lt"/>
              </a:rPr>
              <a:t> </a:t>
            </a:r>
            <a:endParaRPr lang="en-US" dirty="0">
              <a:effectLst/>
              <a:latin typeface="+mj-lt"/>
              <a:ea typeface="Calibri" panose="020F0502020204030204" pitchFamily="34" charset="0"/>
            </a:endParaRP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9"/>
              </a:rPr>
              <a:t>11-20/0013r13</a:t>
            </a:r>
            <a:r>
              <a:rPr lang="en-US" dirty="0">
                <a:latin typeface="+mj-lt"/>
                <a:ea typeface="Calibri" panose="020F0502020204030204" pitchFamily="34" charset="0"/>
              </a:rPr>
              <a:t>, with added content (see </a:t>
            </a:r>
            <a:r>
              <a:rPr lang="en-GB" u="sng" dirty="0">
                <a:solidFill>
                  <a:srgbClr val="0000FF"/>
                </a:solidFill>
                <a:effectLst/>
                <a:latin typeface="Times New Roman" panose="02020603050405020304" pitchFamily="18" charset="0"/>
                <a:ea typeface="Times New Roman" panose="02020603050405020304" pitchFamily="18" charset="0"/>
                <a:hlinkClick r:id="rId10"/>
              </a:rPr>
              <a:t>11-21/0859r1</a:t>
            </a:r>
            <a:r>
              <a:rPr lang="en-GB" sz="1800" u="sng" dirty="0">
                <a:solidFill>
                  <a:srgbClr val="0000FF"/>
                </a:solidFill>
                <a:effectLst/>
                <a:latin typeface="Times New Roman" panose="02020603050405020304" pitchFamily="18" charset="0"/>
                <a:ea typeface="Times New Roman" panose="02020603050405020304" pitchFamily="18" charset="0"/>
              </a:rPr>
              <a:t>)</a:t>
            </a:r>
          </a:p>
          <a:p>
            <a:pPr marL="400050" lvl="1">
              <a:spcBef>
                <a:spcPts val="0"/>
              </a:spcBef>
              <a:spcAft>
                <a:spcPts val="0"/>
              </a:spcAft>
              <a:buFont typeface="+mj-lt"/>
              <a:buAutoNum type="arabicPeriod"/>
            </a:pPr>
            <a:r>
              <a:rPr lang="en-US" altLang="en-US" sz="2000" b="0" dirty="0">
                <a:latin typeface="+mj-lt"/>
                <a:hlinkClick r:id="rId11"/>
              </a:rPr>
              <a:t>11-21/1102r0</a:t>
            </a:r>
            <a:r>
              <a:rPr lang="en-US" altLang="en-US" sz="2000" b="0" dirty="0">
                <a:latin typeface="+mj-lt"/>
              </a:rPr>
              <a:t> </a:t>
            </a:r>
            <a:r>
              <a:rPr lang="en-US" altLang="en-US" sz="2000" b="0" dirty="0"/>
              <a:t>“</a:t>
            </a:r>
            <a:r>
              <a:rPr lang="en-US" sz="2000" b="0" dirty="0"/>
              <a:t>Proposal to change in draft technical report (11-20/0013r13) regarding Clause 4 &amp; 5.”, Hyun Seo Oh (ETRI), was discussed 13 July.  </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960658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sz="2600" b="0" u="sng" dirty="0">
                <a:solidFill>
                  <a:srgbClr val="0000FF"/>
                </a:solidFill>
                <a:latin typeface="+mj-lt"/>
                <a:ea typeface="Calibri" panose="020F0502020204030204" pitchFamily="34" charset="0"/>
                <a:hlinkClick r:id="rId2"/>
              </a:rPr>
              <a:t>11-20/0013r14</a:t>
            </a:r>
            <a:r>
              <a:rPr lang="en-US" sz="2600" b="0" dirty="0">
                <a:ea typeface="Calibri" panose="020F0502020204030204" pitchFamily="34" charset="0"/>
              </a:rPr>
              <a:t> “</a:t>
            </a:r>
            <a:r>
              <a:rPr lang="en-US" sz="2600" b="0" dirty="0"/>
              <a:t>Draft technical report on interworking between 3GPP 5G network and WLAN“, Hyun Seo Oh (ETRI) </a:t>
            </a:r>
          </a:p>
          <a:p>
            <a:pPr marL="457200" indent="-457200">
              <a:spcBef>
                <a:spcPts val="200"/>
              </a:spcBef>
              <a:buFont typeface="+mj-lt"/>
              <a:buAutoNum type="arabicPeriod"/>
              <a:defRPr/>
            </a:pPr>
            <a:r>
              <a:rPr lang="en-US" altLang="en-US" sz="2600" b="0" dirty="0"/>
              <a:t>Discussion on way forward on the technical report</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i="0" dirty="0">
                <a:solidFill>
                  <a:srgbClr val="000000"/>
                </a:solidFill>
                <a:effectLst/>
                <a:latin typeface="+mj-lt"/>
              </a:rPr>
              <a:t>(</a:t>
            </a:r>
            <a:r>
              <a:rPr lang="en-US" sz="2600" b="0" dirty="0">
                <a:hlinkClick r:id="rId3"/>
              </a:rPr>
              <a:t>11-21/0865</a:t>
            </a:r>
            <a:r>
              <a:rPr lang="en-US" sz="2600" b="0" dirty="0"/>
              <a:t>)– “Draft Reply LS from 802.11 to WBA regarding the WBA 5G &amp; Wi-Fi RAN Convergence Paper” – Joseph Levy (InterDigital)</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08062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DDC32-3129-41C8-828E-10FA92422E82}"/>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7FC2DC55-8FE4-4B77-8AEF-DEA4A180CB7A}"/>
              </a:ext>
            </a:extLst>
          </p:cNvPr>
          <p:cNvSpPr>
            <a:spLocks noGrp="1"/>
          </p:cNvSpPr>
          <p:nvPr>
            <p:ph idx="1"/>
          </p:nvPr>
        </p:nvSpPr>
        <p:spPr/>
        <p:txBody>
          <a:bodyPr/>
          <a:lstStyle/>
          <a:p>
            <a:r>
              <a:rPr lang="en-US" dirty="0"/>
              <a:t>Should an updated approved technical report be considered for inclusion in the WBA LS response?</a:t>
            </a:r>
          </a:p>
          <a:p>
            <a:r>
              <a:rPr lang="en-US" dirty="0"/>
              <a:t>Y: 13 N:7 Abs: 27</a:t>
            </a:r>
          </a:p>
          <a:p>
            <a:endParaRPr lang="en-US" dirty="0"/>
          </a:p>
          <a:p>
            <a:r>
              <a:rPr lang="en-US" dirty="0"/>
              <a:t>Should the technical report be for internal 802.11 use only?</a:t>
            </a:r>
          </a:p>
          <a:p>
            <a:r>
              <a:rPr lang="en-US" dirty="0"/>
              <a:t>Y: 17  N:10 Abs: 24</a:t>
            </a:r>
          </a:p>
        </p:txBody>
      </p:sp>
      <p:sp>
        <p:nvSpPr>
          <p:cNvPr id="4" name="Slide Number Placeholder 3">
            <a:extLst>
              <a:ext uri="{FF2B5EF4-FFF2-40B4-BE49-F238E27FC236}">
                <a16:creationId xmlns:a16="http://schemas.microsoft.com/office/drawing/2014/main" id="{DC4274BC-A5C0-40EA-904E-129389B6C93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E914A8B-D51A-46EA-8D0E-298BA129C983}"/>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B81F9CDD-C343-4356-99F8-2B13D83EE2A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05940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685E5-CA14-486E-9D3D-B7DB9FE0F41C}"/>
              </a:ext>
            </a:extLst>
          </p:cNvPr>
          <p:cNvSpPr>
            <a:spLocks noGrp="1"/>
          </p:cNvSpPr>
          <p:nvPr>
            <p:ph type="title"/>
          </p:nvPr>
        </p:nvSpPr>
        <p:spPr/>
        <p:txBody>
          <a:bodyPr/>
          <a:lstStyle/>
          <a:p>
            <a:r>
              <a:rPr lang="en-US" dirty="0"/>
              <a:t>Motion	</a:t>
            </a:r>
          </a:p>
        </p:txBody>
      </p:sp>
      <p:sp>
        <p:nvSpPr>
          <p:cNvPr id="3" name="Content Placeholder 2">
            <a:extLst>
              <a:ext uri="{FF2B5EF4-FFF2-40B4-BE49-F238E27FC236}">
                <a16:creationId xmlns:a16="http://schemas.microsoft.com/office/drawing/2014/main" id="{1BBB7468-A33E-449A-9E11-6E9CDDF60BE5}"/>
              </a:ext>
            </a:extLst>
          </p:cNvPr>
          <p:cNvSpPr>
            <a:spLocks noGrp="1"/>
          </p:cNvSpPr>
          <p:nvPr>
            <p:ph idx="1"/>
          </p:nvPr>
        </p:nvSpPr>
        <p:spPr/>
        <p:txBody>
          <a:bodyPr/>
          <a:lstStyle/>
          <a:p>
            <a:pPr indent="0"/>
            <a:r>
              <a:rPr lang="en-US" dirty="0"/>
              <a:t>The AANI SC approves </a:t>
            </a:r>
            <a:r>
              <a:rPr lang="en-US" sz="2400" u="sng" dirty="0">
                <a:solidFill>
                  <a:srgbClr val="0000FF"/>
                </a:solidFill>
                <a:latin typeface="+mj-lt"/>
                <a:ea typeface="Calibri" panose="020F0502020204030204" pitchFamily="34" charset="0"/>
                <a:hlinkClick r:id="rId2"/>
              </a:rPr>
              <a:t>11-20/0013r14</a:t>
            </a:r>
            <a:r>
              <a:rPr lang="en-US" sz="2400" dirty="0">
                <a:ea typeface="Calibri" panose="020F0502020204030204" pitchFamily="34" charset="0"/>
              </a:rPr>
              <a:t> “</a:t>
            </a:r>
            <a:r>
              <a:rPr lang="en-US" sz="2400" dirty="0"/>
              <a:t>Draft technical report on interworking between 3GPP 5G network and WLAN“ for </a:t>
            </a:r>
            <a:r>
              <a:rPr lang="en-US" dirty="0"/>
              <a:t>inclusion as an attachment of the reply LS from 802.11 to WBA regarding the WBA 5G &amp; Wi-Fi RAN Convergence Paper. </a:t>
            </a:r>
            <a:endParaRPr lang="en-US" dirty="0">
              <a:solidFill>
                <a:schemeClr val="tx1"/>
              </a:solidFill>
            </a:endParaRPr>
          </a:p>
          <a:p>
            <a:r>
              <a:rPr lang="en-US" dirty="0">
                <a:solidFill>
                  <a:schemeClr val="tx1"/>
                </a:solidFill>
              </a:rPr>
              <a:t>Moved: Hyun Seo OH</a:t>
            </a:r>
          </a:p>
          <a:p>
            <a:r>
              <a:rPr lang="en-US" dirty="0">
                <a:solidFill>
                  <a:schemeClr val="tx1"/>
                </a:solidFill>
              </a:rPr>
              <a:t>Second: Motion died for lack of a second</a:t>
            </a:r>
          </a:p>
          <a:p>
            <a:r>
              <a:rPr lang="en-US" dirty="0">
                <a:solidFill>
                  <a:schemeClr val="tx1"/>
                </a:solidFill>
              </a:rPr>
              <a:t>Y -</a:t>
            </a:r>
          </a:p>
          <a:p>
            <a:r>
              <a:rPr lang="en-US" dirty="0">
                <a:solidFill>
                  <a:schemeClr val="tx1"/>
                </a:solidFill>
              </a:rPr>
              <a:t>N -</a:t>
            </a:r>
          </a:p>
          <a:p>
            <a:r>
              <a:rPr lang="en-US" dirty="0">
                <a:solidFill>
                  <a:schemeClr val="tx1"/>
                </a:solidFill>
              </a:rPr>
              <a:t>A -</a:t>
            </a:r>
            <a:endParaRPr lang="en-US" dirty="0"/>
          </a:p>
        </p:txBody>
      </p:sp>
      <p:sp>
        <p:nvSpPr>
          <p:cNvPr id="4" name="Slide Number Placeholder 3">
            <a:extLst>
              <a:ext uri="{FF2B5EF4-FFF2-40B4-BE49-F238E27FC236}">
                <a16:creationId xmlns:a16="http://schemas.microsoft.com/office/drawing/2014/main" id="{65BDCF2F-901E-4E2F-9E41-F8BA2754580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00F182F-4D8F-4C3F-A845-D2BD7D81B440}"/>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0BE54F4-E87A-41C9-9D15-87068D6664C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99879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13-19 July 2021</a:t>
            </a:r>
          </a:p>
          <a:p>
            <a:pPr algn="ctr"/>
            <a:r>
              <a:rPr lang="en-GB" dirty="0"/>
              <a:t>Interim Teleconferences</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1754326"/>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Out of the 13 July AANI SC meeting</a:t>
            </a:r>
          </a:p>
          <a:p>
            <a:r>
              <a:rPr lang="en-US" sz="1800" dirty="0">
                <a:solidFill>
                  <a:schemeClr val="tx1"/>
                </a:solidFill>
              </a:rPr>
              <a:t>r2: Into the 14 July AANI SC meeting</a:t>
            </a:r>
          </a:p>
          <a:p>
            <a:r>
              <a:rPr lang="en-US" sz="1800" dirty="0">
                <a:solidFill>
                  <a:schemeClr val="tx1"/>
                </a:solidFill>
              </a:rPr>
              <a:t>r3: Out of the 14 July AANI SC meeting and into the 15 July AANI SC meeting</a:t>
            </a:r>
          </a:p>
          <a:p>
            <a:r>
              <a:rPr lang="en-US" sz="1800" dirty="0">
                <a:solidFill>
                  <a:schemeClr val="tx1"/>
                </a:solidFill>
              </a:rPr>
              <a:t>r4: Out of the 15 July AANI SC meeting and into the 19 July AANI SC meeting</a:t>
            </a:r>
          </a:p>
          <a:p>
            <a:r>
              <a:rPr lang="en-US" sz="1800" dirty="0">
                <a:solidFill>
                  <a:schemeClr val="tx1"/>
                </a:solidFill>
              </a:rPr>
              <a:t>r5: Out of the 19 July AANI SC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371600"/>
            <a:ext cx="11582400" cy="5026765"/>
          </a:xfrm>
        </p:spPr>
        <p:txBody>
          <a:bodyPr/>
          <a:lstStyle/>
          <a:p>
            <a:pPr marL="0" lvl="1" indent="0">
              <a:spcBef>
                <a:spcPts val="200"/>
              </a:spcBef>
              <a:tabLst>
                <a:tab pos="457200" algn="l"/>
              </a:tabLst>
              <a:defRPr/>
            </a:pPr>
            <a:r>
              <a:rPr lang="en-US" sz="3200" b="1" dirty="0">
                <a:cs typeface="+mn-cs"/>
              </a:rPr>
              <a:t>Thursday 15 July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sz="3200" dirty="0"/>
              <a:t>Call for Secretary</a:t>
            </a:r>
          </a:p>
          <a:p>
            <a:pPr marL="857250" lvl="1" indent="-457200">
              <a:spcBef>
                <a:spcPts val="200"/>
              </a:spcBef>
              <a:buFont typeface="Times New Roman" panose="02020603050405020304" pitchFamily="18" charset="0"/>
              <a:buAutoNum type="arabicPeriod"/>
              <a:defRPr/>
            </a:pPr>
            <a:r>
              <a:rPr lang="en-US" altLang="en-US" sz="32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3200" dirty="0"/>
              <a:t>Status  [5 min.]</a:t>
            </a:r>
          </a:p>
          <a:p>
            <a:pPr marL="857250" lvl="1" indent="-457200">
              <a:spcBef>
                <a:spcPts val="200"/>
              </a:spcBef>
              <a:buFont typeface="Times New Roman" panose="02020603050405020304" pitchFamily="18" charset="0"/>
              <a:buAutoNum type="arabicPeriod"/>
              <a:defRPr/>
            </a:pPr>
            <a:r>
              <a:rPr lang="en-US" altLang="en-US" sz="3200" dirty="0"/>
              <a:t>Contributions/Discussion:</a:t>
            </a:r>
          </a:p>
          <a:p>
            <a:pPr marL="1257300" lvl="2" indent="-457200">
              <a:spcBef>
                <a:spcPts val="200"/>
              </a:spcBef>
              <a:buFont typeface="+mj-lt"/>
              <a:buAutoNum type="alphaLcParenR"/>
              <a:defRPr/>
            </a:pPr>
            <a:r>
              <a:rPr lang="en-US" sz="2800" dirty="0">
                <a:latin typeface="+mj-lt"/>
              </a:rPr>
              <a:t>Related to the technical report</a:t>
            </a:r>
          </a:p>
          <a:p>
            <a:pPr marL="1257300" lvl="2" indent="-457200">
              <a:spcBef>
                <a:spcPts val="200"/>
              </a:spcBef>
              <a:buFont typeface="+mj-lt"/>
              <a:buAutoNum type="alphaLcParenR"/>
              <a:defRPr/>
            </a:pPr>
            <a:r>
              <a:rPr lang="en-US" sz="2800" b="0" i="0" dirty="0">
                <a:solidFill>
                  <a:srgbClr val="000000"/>
                </a:solidFill>
                <a:effectLst/>
                <a:latin typeface="+mj-lt"/>
              </a:rPr>
              <a:t>Related to the WBA LS</a:t>
            </a:r>
          </a:p>
          <a:p>
            <a:pPr marL="1257300" lvl="2" indent="-457200">
              <a:spcBef>
                <a:spcPts val="200"/>
              </a:spcBef>
              <a:buFont typeface="+mj-lt"/>
              <a:buAutoNum type="alphaLcParenR"/>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09865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838201"/>
            <a:ext cx="10935229" cy="5637214"/>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11-21/0953r0</a:t>
            </a:r>
            <a:r>
              <a:rPr lang="en-US" altLang="en-US" sz="2000" dirty="0"/>
              <a:t> - “</a:t>
            </a:r>
            <a:r>
              <a:rPr lang="en-US" sz="2000" b="0" i="0" dirty="0">
                <a:solidFill>
                  <a:srgbClr val="000000"/>
                </a:solidFill>
                <a:effectLst/>
              </a:rPr>
              <a:t>Proposed QoS response to WBA”, Thomas Derham (Broadcom)</a:t>
            </a: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7"/>
              </a:rPr>
              <a:t>11-21/0950r0</a:t>
            </a:r>
            <a:r>
              <a:rPr lang="en-US" dirty="0">
                <a:latin typeface="+mj-lt"/>
              </a:rPr>
              <a:t> was presented and discussed, it was agreed to integrate the agreed information in to the </a:t>
            </a:r>
            <a:r>
              <a:rPr lang="en-US" dirty="0">
                <a:latin typeface="+mj-lt"/>
                <a:hlinkClick r:id="rId8"/>
              </a:rPr>
              <a:t>11-20/0013r12</a:t>
            </a:r>
            <a:r>
              <a:rPr lang="en-US" dirty="0">
                <a:latin typeface="+mj-lt"/>
              </a:rPr>
              <a:t> </a:t>
            </a:r>
            <a:endParaRPr lang="en-US" dirty="0">
              <a:effectLst/>
              <a:latin typeface="+mj-lt"/>
              <a:ea typeface="Calibri" panose="020F0502020204030204" pitchFamily="34" charset="0"/>
            </a:endParaRP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9"/>
              </a:rPr>
              <a:t>11-20/0013r13</a:t>
            </a:r>
            <a:r>
              <a:rPr lang="en-US" dirty="0">
                <a:latin typeface="+mj-lt"/>
                <a:ea typeface="Calibri" panose="020F0502020204030204" pitchFamily="34" charset="0"/>
              </a:rPr>
              <a:t>, with added content (see </a:t>
            </a:r>
            <a:r>
              <a:rPr lang="en-GB" u="sng" dirty="0">
                <a:solidFill>
                  <a:srgbClr val="0000FF"/>
                </a:solidFill>
                <a:effectLst/>
                <a:latin typeface="Times New Roman" panose="02020603050405020304" pitchFamily="18" charset="0"/>
                <a:ea typeface="Times New Roman" panose="02020603050405020304" pitchFamily="18" charset="0"/>
                <a:hlinkClick r:id="rId10"/>
              </a:rPr>
              <a:t>11-21/0859r1</a:t>
            </a:r>
            <a:r>
              <a:rPr lang="en-GB" sz="1800" u="sng" dirty="0">
                <a:solidFill>
                  <a:srgbClr val="0000FF"/>
                </a:solidFill>
                <a:effectLst/>
                <a:latin typeface="Times New Roman" panose="02020603050405020304" pitchFamily="18" charset="0"/>
                <a:ea typeface="Times New Roman" panose="02020603050405020304" pitchFamily="18" charset="0"/>
              </a:rPr>
              <a:t>)</a:t>
            </a:r>
          </a:p>
          <a:p>
            <a:pPr marL="400050" lvl="1">
              <a:spcBef>
                <a:spcPts val="0"/>
              </a:spcBef>
              <a:spcAft>
                <a:spcPts val="0"/>
              </a:spcAft>
              <a:buFont typeface="+mj-lt"/>
              <a:buAutoNum type="arabicPeriod"/>
            </a:pPr>
            <a:r>
              <a:rPr lang="en-US" altLang="en-US" sz="2000" b="0" dirty="0">
                <a:latin typeface="+mj-lt"/>
                <a:hlinkClick r:id="rId11"/>
              </a:rPr>
              <a:t>11-21/1102r0</a:t>
            </a:r>
            <a:r>
              <a:rPr lang="en-US" altLang="en-US" sz="2000" b="0" dirty="0">
                <a:latin typeface="+mj-lt"/>
              </a:rPr>
              <a:t> </a:t>
            </a:r>
            <a:r>
              <a:rPr lang="en-US" altLang="en-US" sz="2000" b="0" dirty="0"/>
              <a:t>“</a:t>
            </a:r>
            <a:r>
              <a:rPr lang="en-US" sz="2000" b="0" dirty="0"/>
              <a:t>Proposal to change in draft technical report (11-20/0013r13) regarding Clause 4 &amp; 5.”, Hyun Seo Oh (ETRI), was discussed 13 July resulting in (</a:t>
            </a:r>
            <a:r>
              <a:rPr lang="en-US" u="sng" dirty="0">
                <a:solidFill>
                  <a:srgbClr val="0000FF"/>
                </a:solidFill>
                <a:effectLst/>
                <a:latin typeface="+mj-lt"/>
                <a:ea typeface="Calibri" panose="020F0502020204030204" pitchFamily="34" charset="0"/>
                <a:hlinkClick r:id="rId12"/>
              </a:rPr>
              <a:t>11-20/0013r14</a:t>
            </a:r>
            <a:r>
              <a:rPr lang="en-US" u="sng" dirty="0">
                <a:solidFill>
                  <a:srgbClr val="0000FF"/>
                </a:solidFill>
                <a:effectLst/>
                <a:latin typeface="+mj-lt"/>
                <a:ea typeface="Calibri" panose="020F0502020204030204" pitchFamily="34" charset="0"/>
              </a:rPr>
              <a:t>)</a:t>
            </a:r>
            <a:r>
              <a:rPr lang="en-US" sz="2000" b="0" dirty="0"/>
              <a:t>.  </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29136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altLang="en-US" sz="2600" b="0" dirty="0"/>
              <a:t>Discussion on way forward on</a:t>
            </a:r>
            <a:r>
              <a:rPr lang="en-US" sz="2600" b="0" u="sng" dirty="0">
                <a:solidFill>
                  <a:srgbClr val="0000FF"/>
                </a:solidFill>
                <a:latin typeface="+mj-lt"/>
                <a:ea typeface="Calibri" panose="020F0502020204030204" pitchFamily="34" charset="0"/>
                <a:hlinkClick r:id="rId2"/>
              </a:rPr>
              <a:t>11-20/0013r14</a:t>
            </a:r>
            <a:r>
              <a:rPr lang="en-US" sz="2600" b="0" dirty="0">
                <a:ea typeface="Calibri" panose="020F0502020204030204" pitchFamily="34" charset="0"/>
              </a:rPr>
              <a:t> “</a:t>
            </a:r>
            <a:r>
              <a:rPr lang="en-US" sz="2600" b="0" dirty="0"/>
              <a:t>Draft technical report on interworking between 3GPP 5G network and WLAN“, Hyun Seo Oh (ETRI) </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dirty="0">
                <a:hlinkClick r:id="rId3"/>
              </a:rPr>
              <a:t>11-21/0865</a:t>
            </a:r>
            <a:r>
              <a:rPr lang="en-US" sz="2600" b="0" dirty="0"/>
              <a:t>  “Draft Reply LS from 802.11 to WBA regarding the WBA 5G &amp; Wi-Fi RAN Convergence Paper” – Joseph Levy (InterDigital)</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755094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589587"/>
          </a:xfrm>
        </p:spPr>
        <p:txBody>
          <a:bodyPr/>
          <a:lstStyle/>
          <a:p>
            <a:pPr marL="0" lvl="1" indent="0">
              <a:spcBef>
                <a:spcPts val="200"/>
              </a:spcBef>
              <a:tabLst>
                <a:tab pos="457200" algn="l"/>
              </a:tabLst>
              <a:defRPr/>
            </a:pPr>
            <a:r>
              <a:rPr lang="en-US" sz="3600" b="1" dirty="0">
                <a:cs typeface="+mn-cs"/>
              </a:rPr>
              <a:t>Monday 19 July 2021 19:00-21:00 h ET</a:t>
            </a:r>
          </a:p>
          <a:p>
            <a:pPr marL="857250" lvl="1" indent="-457200">
              <a:spcBef>
                <a:spcPts val="200"/>
              </a:spcBef>
              <a:buFont typeface="+mj-lt"/>
              <a:buAutoNum type="arabicPeriod"/>
              <a:defRPr/>
            </a:pPr>
            <a:r>
              <a:rPr lang="en-US" altLang="en-US" sz="2800" dirty="0"/>
              <a:t>Call for Secretary</a:t>
            </a:r>
          </a:p>
          <a:p>
            <a:pPr marL="857250" lvl="1" indent="-457200">
              <a:spcBef>
                <a:spcPts val="200"/>
              </a:spcBef>
              <a:buFont typeface="Times New Roman" panose="02020603050405020304" pitchFamily="18" charset="0"/>
              <a:buAutoNum type="arabicPeriod"/>
              <a:defRPr/>
            </a:pPr>
            <a:r>
              <a:rPr lang="en-US" altLang="en-US" sz="28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2800" dirty="0"/>
              <a:t>Status  [5 min.]</a:t>
            </a:r>
          </a:p>
          <a:p>
            <a:pPr marL="857250" lvl="1" indent="-457200">
              <a:spcBef>
                <a:spcPts val="200"/>
              </a:spcBef>
              <a:buFont typeface="Times New Roman" panose="02020603050405020304" pitchFamily="18" charset="0"/>
              <a:buAutoNum type="arabicPeriod"/>
              <a:defRPr/>
            </a:pPr>
            <a:r>
              <a:rPr lang="en-US" altLang="en-US" sz="2800" dirty="0"/>
              <a:t>Contributions/Discussion</a:t>
            </a:r>
          </a:p>
          <a:p>
            <a:pPr marL="1257300" lvl="2" indent="-457200">
              <a:spcBef>
                <a:spcPts val="200"/>
              </a:spcBef>
              <a:buFont typeface="+mj-lt"/>
              <a:buAutoNum type="arabicPeriod"/>
              <a:defRPr/>
            </a:pPr>
            <a:r>
              <a:rPr lang="en-US" altLang="en-US" sz="2600" b="0" dirty="0"/>
              <a:t>Discussion on way forward on the technical report</a:t>
            </a:r>
          </a:p>
          <a:p>
            <a:pPr marL="1257300" lvl="2" indent="-457200">
              <a:spcBef>
                <a:spcPts val="200"/>
              </a:spcBef>
              <a:buFont typeface="+mj-lt"/>
              <a:buAutoNum type="arabicPeriod"/>
              <a:defRPr/>
            </a:pPr>
            <a:r>
              <a:rPr lang="en-US" sz="2600" b="0" i="0" dirty="0">
                <a:solidFill>
                  <a:srgbClr val="000000"/>
                </a:solidFill>
                <a:effectLst/>
                <a:latin typeface="+mj-lt"/>
              </a:rPr>
              <a:t>Discussion on the 802.11 reply LS to WBA</a:t>
            </a:r>
          </a:p>
          <a:p>
            <a:pPr marL="1257300" lvl="2" indent="-457200">
              <a:spcBef>
                <a:spcPts val="200"/>
              </a:spcBef>
              <a:buFont typeface="+mj-lt"/>
              <a:buAutoNum type="arabicPeriod"/>
              <a:defRPr/>
            </a:pPr>
            <a:r>
              <a:rPr lang="en-US" sz="2400" dirty="0">
                <a:hlinkClick r:id="rId3"/>
              </a:rPr>
              <a:t>11-21/1198r0</a:t>
            </a:r>
            <a:r>
              <a:rPr lang="en-US" sz="2400" dirty="0"/>
              <a:t> “Draft LS Response to WBA QoS material” Thomas Derham (Broadcom) </a:t>
            </a:r>
            <a:endParaRPr lang="en-US" altLang="en-US" sz="2400" dirty="0"/>
          </a:p>
          <a:p>
            <a:pPr marL="857250" lvl="1" indent="-457200">
              <a:spcBef>
                <a:spcPts val="200"/>
              </a:spcBef>
              <a:buFont typeface="Times New Roman" panose="02020603050405020304" pitchFamily="18" charset="0"/>
              <a:buAutoNum type="arabicPeriod"/>
              <a:defRPr/>
            </a:pPr>
            <a:r>
              <a:rPr lang="en-US" sz="2800" dirty="0"/>
              <a:t>Motions?/SPs?</a:t>
            </a:r>
          </a:p>
          <a:p>
            <a:pPr marL="857250" lvl="1" indent="-457200">
              <a:spcBef>
                <a:spcPts val="200"/>
              </a:spcBef>
              <a:buFont typeface="+mj-lt"/>
              <a:buAutoNum type="arabicPeriod"/>
              <a:defRPr/>
            </a:pPr>
            <a:r>
              <a:rPr lang="en-US" altLang="en-US" sz="2800"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573799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838201"/>
            <a:ext cx="10935229" cy="5637214"/>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 – some inputs from TGbe were provided/added</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11-21/0953r0</a:t>
            </a:r>
            <a:r>
              <a:rPr lang="en-US" altLang="en-US" sz="2000" dirty="0"/>
              <a:t> - “</a:t>
            </a:r>
            <a:r>
              <a:rPr lang="en-US" sz="2000" b="0" i="0" dirty="0">
                <a:solidFill>
                  <a:srgbClr val="000000"/>
                </a:solidFill>
                <a:effectLst/>
              </a:rPr>
              <a:t>Proposed QoS response to WBA”, Thomas Derham (Broadcom)</a:t>
            </a: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7"/>
              </a:rPr>
              <a:t>11-21/0950r0</a:t>
            </a:r>
            <a:r>
              <a:rPr lang="en-US" dirty="0">
                <a:latin typeface="+mj-lt"/>
              </a:rPr>
              <a:t> was presented and discussed, it was agreed to integrate the agreed information in to the </a:t>
            </a:r>
            <a:r>
              <a:rPr lang="en-US" dirty="0">
                <a:latin typeface="+mj-lt"/>
                <a:hlinkClick r:id="rId8"/>
              </a:rPr>
              <a:t>11-20/0013r12</a:t>
            </a:r>
            <a:r>
              <a:rPr lang="en-US" dirty="0">
                <a:latin typeface="+mj-lt"/>
              </a:rPr>
              <a:t> </a:t>
            </a:r>
            <a:endParaRPr lang="en-US" dirty="0">
              <a:effectLst/>
              <a:latin typeface="+mj-lt"/>
              <a:ea typeface="Calibri" panose="020F0502020204030204" pitchFamily="34" charset="0"/>
            </a:endParaRP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9"/>
              </a:rPr>
              <a:t>11-20/0013r13</a:t>
            </a:r>
            <a:r>
              <a:rPr lang="en-US" dirty="0">
                <a:latin typeface="+mj-lt"/>
                <a:ea typeface="Calibri" panose="020F0502020204030204" pitchFamily="34" charset="0"/>
              </a:rPr>
              <a:t>, with added content (see </a:t>
            </a:r>
            <a:r>
              <a:rPr lang="en-GB" u="sng" dirty="0">
                <a:solidFill>
                  <a:srgbClr val="0000FF"/>
                </a:solidFill>
                <a:effectLst/>
                <a:latin typeface="Times New Roman" panose="02020603050405020304" pitchFamily="18" charset="0"/>
                <a:ea typeface="Times New Roman" panose="02020603050405020304" pitchFamily="18" charset="0"/>
                <a:hlinkClick r:id="rId10"/>
              </a:rPr>
              <a:t>11-21/0859r1</a:t>
            </a:r>
            <a:r>
              <a:rPr lang="en-GB" sz="1800" u="sng" dirty="0">
                <a:solidFill>
                  <a:srgbClr val="0000FF"/>
                </a:solidFill>
                <a:effectLst/>
                <a:latin typeface="Times New Roman" panose="02020603050405020304" pitchFamily="18" charset="0"/>
                <a:ea typeface="Times New Roman" panose="02020603050405020304" pitchFamily="18" charset="0"/>
              </a:rPr>
              <a:t>)</a:t>
            </a:r>
          </a:p>
          <a:p>
            <a:pPr marL="400050" lvl="1">
              <a:spcBef>
                <a:spcPts val="0"/>
              </a:spcBef>
              <a:spcAft>
                <a:spcPts val="0"/>
              </a:spcAft>
              <a:buFont typeface="+mj-lt"/>
              <a:buAutoNum type="arabicPeriod"/>
            </a:pPr>
            <a:r>
              <a:rPr lang="en-US" altLang="en-US" sz="2000" b="0" dirty="0">
                <a:latin typeface="+mj-lt"/>
                <a:hlinkClick r:id="rId11"/>
              </a:rPr>
              <a:t>11-21/1102r0</a:t>
            </a:r>
            <a:r>
              <a:rPr lang="en-US" altLang="en-US" sz="2000" b="0" dirty="0">
                <a:latin typeface="+mj-lt"/>
              </a:rPr>
              <a:t> </a:t>
            </a:r>
            <a:r>
              <a:rPr lang="en-US" altLang="en-US" sz="2000" b="0" dirty="0"/>
              <a:t>“</a:t>
            </a:r>
            <a:r>
              <a:rPr lang="en-US" sz="2000" b="0" dirty="0"/>
              <a:t>Proposal to change in draft technical report (11-20/0013r13) regarding Clause 4 &amp; 5.”, Hyun Seo Oh (ETRI), was discussed 13 July resulting in (</a:t>
            </a:r>
            <a:r>
              <a:rPr lang="en-US" u="sng" dirty="0">
                <a:solidFill>
                  <a:srgbClr val="0000FF"/>
                </a:solidFill>
                <a:effectLst/>
                <a:latin typeface="+mj-lt"/>
                <a:ea typeface="Calibri" panose="020F0502020204030204" pitchFamily="34" charset="0"/>
                <a:hlinkClick r:id="rId12"/>
              </a:rPr>
              <a:t>11-20/0013r14</a:t>
            </a:r>
            <a:r>
              <a:rPr lang="en-US" u="sng" dirty="0">
                <a:solidFill>
                  <a:srgbClr val="0000FF"/>
                </a:solidFill>
                <a:effectLst/>
                <a:latin typeface="+mj-lt"/>
                <a:ea typeface="Calibri" panose="020F0502020204030204" pitchFamily="34" charset="0"/>
              </a:rPr>
              <a:t>)</a:t>
            </a:r>
            <a:r>
              <a:rPr lang="en-US" sz="2000" b="0" dirty="0"/>
              <a:t>. </a:t>
            </a:r>
          </a:p>
          <a:p>
            <a:pPr marL="400050" lvl="1">
              <a:spcBef>
                <a:spcPts val="0"/>
              </a:spcBef>
              <a:spcAft>
                <a:spcPts val="0"/>
              </a:spcAft>
              <a:buFont typeface="+mj-lt"/>
              <a:buAutoNum type="arabicPeriod"/>
            </a:pPr>
            <a:r>
              <a:rPr lang="en-US" u="sng" dirty="0">
                <a:solidFill>
                  <a:srgbClr val="0000FF"/>
                </a:solidFill>
                <a:latin typeface="+mj-lt"/>
                <a:ea typeface="Calibri" panose="020F0502020204030204" pitchFamily="34" charset="0"/>
                <a:hlinkClick r:id="rId12"/>
              </a:rPr>
              <a:t>11-20/0013r14</a:t>
            </a:r>
            <a:r>
              <a:rPr lang="en-US" sz="2000" b="0" dirty="0"/>
              <a:t>  status and the way forward</a:t>
            </a:r>
            <a:r>
              <a:rPr lang="en-US" dirty="0">
                <a:latin typeface="+mj-lt"/>
              </a:rPr>
              <a:t> were discussed 14 and 15 July.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641294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altLang="en-US" sz="2600" b="0" dirty="0"/>
              <a:t>Discussion on way forward on the technical report</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i="0" dirty="0">
                <a:solidFill>
                  <a:srgbClr val="000000"/>
                </a:solidFill>
                <a:effectLst/>
                <a:latin typeface="+mj-lt"/>
              </a:rPr>
              <a:t>(</a:t>
            </a:r>
            <a:r>
              <a:rPr lang="en-US" sz="2600" b="0" dirty="0">
                <a:hlinkClick r:id="rId2"/>
              </a:rPr>
              <a:t>11-21/0865</a:t>
            </a:r>
            <a:r>
              <a:rPr lang="en-US" sz="2600" b="0" dirty="0"/>
              <a:t>)– “Draft Reply LS from 802.11 to WBA regarding the WBA 5G &amp; Wi-Fi RAN Convergence Paper” – Joseph Levy (InterDigital)</a:t>
            </a:r>
          </a:p>
          <a:p>
            <a:pPr marL="857250" lvl="1" indent="-457200">
              <a:spcBef>
                <a:spcPts val="200"/>
              </a:spcBef>
              <a:buFont typeface="+mj-lt"/>
              <a:buAutoNum type="alphaLcParenR"/>
              <a:defRPr/>
            </a:pPr>
            <a:r>
              <a:rPr lang="en-US" sz="2200" dirty="0"/>
              <a:t>Inputs were provided by the TGbe Chair - Alfred Asterjadhi (Qualcomm)</a:t>
            </a:r>
          </a:p>
          <a:p>
            <a:pPr marL="857250" lvl="1" indent="-457200">
              <a:spcBef>
                <a:spcPts val="200"/>
              </a:spcBef>
              <a:buFont typeface="+mj-lt"/>
              <a:buAutoNum type="alphaLcParenR"/>
              <a:defRPr/>
            </a:pPr>
            <a:r>
              <a:rPr lang="en-US" sz="2200" b="0" dirty="0"/>
              <a:t>Reworked two paragraphs</a:t>
            </a:r>
            <a:r>
              <a:rPr lang="en-US" sz="2200" dirty="0"/>
              <a:t>: </a:t>
            </a:r>
          </a:p>
          <a:p>
            <a:pPr marL="1257300" lvl="2" indent="-457200">
              <a:spcBef>
                <a:spcPts val="200"/>
              </a:spcBef>
              <a:buFont typeface="+mj-lt"/>
              <a:buAutoNum type="arabicPeriod"/>
              <a:defRPr/>
            </a:pPr>
            <a:r>
              <a:rPr lang="en-US" sz="2000" dirty="0"/>
              <a:t>WLAN implementations support QoS</a:t>
            </a:r>
          </a:p>
          <a:p>
            <a:pPr marL="1257300" lvl="2" indent="-457200">
              <a:spcBef>
                <a:spcPts val="200"/>
              </a:spcBef>
              <a:buFont typeface="+mj-lt"/>
              <a:buAutoNum type="arabicPeriod"/>
              <a:defRPr/>
            </a:pPr>
            <a:r>
              <a:rPr lang="en-US" sz="2000" dirty="0"/>
              <a:t>IEEE 802.11 WG agrees that the identified potential challenges and gaps impact 5G and Wi-Fi RAN convergence. </a:t>
            </a:r>
          </a:p>
          <a:p>
            <a:pPr marL="857250" lvl="1" indent="-457200">
              <a:spcBef>
                <a:spcPts val="200"/>
              </a:spcBef>
              <a:buFont typeface="+mj-lt"/>
              <a:buAutoNum type="alphaLcParenR"/>
              <a:defRPr/>
            </a:pPr>
            <a:r>
              <a:rPr lang="en-US" sz="2200" dirty="0">
                <a:hlinkClick r:id="rId3"/>
              </a:rPr>
              <a:t>11-21/1198r0</a:t>
            </a:r>
            <a:r>
              <a:rPr lang="en-US" sz="2200" dirty="0"/>
              <a:t> “Draft LS Response to WBA QoS material” Thomas Derham (Broadcom) </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8533449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sz="2000" dirty="0"/>
              <a:t>802.11 WG September Interim Meeting:</a:t>
            </a:r>
            <a:br>
              <a:rPr lang="it-IT" altLang="en-US" sz="2000" dirty="0"/>
            </a:br>
            <a:r>
              <a:rPr lang="it-IT" altLang="en-US" sz="2000" b="0" i="1" dirty="0"/>
              <a:t>AANI SC -  meeting slot planned - TBC</a:t>
            </a: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September – the Chair has a personal conflict on Wednesday 15 September and Thursday 16 September.</a:t>
            </a:r>
          </a:p>
          <a:p>
            <a:pPr lvl="1" indent="-342900">
              <a:spcBef>
                <a:spcPts val="0"/>
              </a:spcBef>
              <a:spcAft>
                <a:spcPts val="0"/>
              </a:spcAft>
              <a:buSzPts val="1000"/>
              <a:buFont typeface="Symbol" panose="05050102010706020507" pitchFamily="18" charset="2"/>
              <a:buChar char=""/>
              <a:tabLst>
                <a:tab pos="457200" algn="l"/>
              </a:tabLst>
            </a:pPr>
            <a:r>
              <a:rPr lang="en-US" sz="1800" dirty="0">
                <a:latin typeface="Times New Roman" panose="02020603050405020304" pitchFamily="18" charset="0"/>
                <a:ea typeface="Calibri" panose="020F0502020204030204" pitchFamily="34" charset="0"/>
              </a:rPr>
              <a:t>Propose 3 teleconferences:</a:t>
            </a:r>
          </a:p>
          <a:p>
            <a:pPr lvl="2" indent="-342900">
              <a:spcBef>
                <a:spcPts val="0"/>
              </a:spcBef>
              <a:spcAft>
                <a:spcPts val="0"/>
              </a:spcAft>
              <a:buSzPts val="1000"/>
              <a:buFont typeface="Symbol" panose="05050102010706020507" pitchFamily="18" charset="2"/>
              <a:buChar char=""/>
              <a:tabLst>
                <a:tab pos="457200" algn="l"/>
              </a:tabLst>
            </a:pPr>
            <a:r>
              <a:rPr lang="en-US" sz="1600" dirty="0">
                <a:latin typeface="Times New Roman" panose="02020603050405020304" pitchFamily="18" charset="0"/>
                <a:ea typeface="Calibri" panose="020F0502020204030204" pitchFamily="34" charset="0"/>
              </a:rPr>
              <a:t>Monday 13 Sep 19:00-21:00 ET – in conflict with TGbe MAC/PHY ad hocks</a:t>
            </a:r>
          </a:p>
          <a:p>
            <a:pPr lvl="2" indent="-342900">
              <a:spcBef>
                <a:spcPts val="0"/>
              </a:spcBef>
              <a:spcAft>
                <a:spcPts val="0"/>
              </a:spcAft>
              <a:buSzPts val="1000"/>
              <a:buFont typeface="Symbol" panose="05050102010706020507" pitchFamily="18" charset="2"/>
              <a:buChar char=""/>
              <a:tabLst>
                <a:tab pos="457200" algn="l"/>
              </a:tabLst>
            </a:pPr>
            <a:r>
              <a:rPr lang="en-US" sz="1600" dirty="0">
                <a:latin typeface="Times New Roman" panose="02020603050405020304" pitchFamily="18" charset="0"/>
                <a:ea typeface="Calibri" panose="020F0502020204030204" pitchFamily="34" charset="0"/>
              </a:rPr>
              <a:t>Tuesday 14 Sep 11:15-13:15 ET</a:t>
            </a:r>
          </a:p>
          <a:p>
            <a:pPr lvl="2" indent="-342900">
              <a:spcBef>
                <a:spcPts val="0"/>
              </a:spcBef>
              <a:spcAft>
                <a:spcPts val="0"/>
              </a:spcAft>
              <a:buSzPts val="1000"/>
              <a:buFont typeface="Symbol" panose="05050102010706020507" pitchFamily="18" charset="2"/>
              <a:buChar char=""/>
              <a:tabLst>
                <a:tab pos="457200" algn="l"/>
              </a:tabLst>
            </a:pPr>
            <a:r>
              <a:rPr lang="en-US" sz="1600" dirty="0">
                <a:latin typeface="Times New Roman" panose="02020603050405020304" pitchFamily="18" charset="0"/>
                <a:ea typeface="Calibri" panose="020F0502020204030204" pitchFamily="34" charset="0"/>
              </a:rPr>
              <a:t>Friday 17 Sep 9:00-11:00 ET</a:t>
            </a:r>
            <a:endParaRPr lang="it-IT" altLang="en-US" sz="500" b="0" i="1" dirty="0">
              <a:cs typeface="+mn-cs"/>
            </a:endParaRPr>
          </a:p>
          <a:p>
            <a:pPr marL="0" indent="0">
              <a:spcBef>
                <a:spcPts val="0"/>
              </a:spcBef>
              <a:spcAft>
                <a:spcPts val="0"/>
              </a:spcAft>
              <a:buSzPts val="1000"/>
              <a:tabLst>
                <a:tab pos="457200" algn="l"/>
              </a:tabLst>
            </a:pPr>
            <a:r>
              <a:rPr lang="en-US" sz="2000" dirty="0"/>
              <a:t>Teleconferences TBD:</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10 August 9:00-10:00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24 August 9:00-10:00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31 August 9:00-10:00 ET</a:t>
            </a:r>
          </a:p>
          <a:p>
            <a:pPr marL="0" indent="0">
              <a:spcBef>
                <a:spcPts val="0"/>
              </a:spcBef>
              <a:spcAft>
                <a:spcPts val="0"/>
              </a:spcAft>
              <a:buSzPts val="1000"/>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27</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a:t>
            </a:r>
          </a:p>
          <a:p>
            <a:pPr marL="971550" lvl="1" indent="-457200">
              <a:buFont typeface="+mj-lt"/>
              <a:buAutoNum type="alphaLcPeriod"/>
            </a:pPr>
            <a:r>
              <a:rPr lang="en-US" dirty="0"/>
              <a:t>Contributions have been provided, discussed, and a draft reply LS is available, the draft is not complete.  </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 </a:t>
            </a:r>
            <a:r>
              <a:rPr lang="en-US" sz="2400" b="0" dirty="0"/>
              <a:t>(from 11-21/0640r4)</a:t>
            </a:r>
            <a:endParaRPr lang="en-US" b="0" dirty="0"/>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457200" y="1038228"/>
            <a:ext cx="11201400" cy="5437186"/>
          </a:xfrm>
        </p:spPr>
        <p:txBody>
          <a:bodyPr/>
          <a:lstStyle/>
          <a:p>
            <a:pPr marL="0" indent="0">
              <a:lnSpc>
                <a:spcPts val="2000"/>
              </a:lnSpc>
            </a:pPr>
            <a:r>
              <a:rPr lang="en-US" sz="2000" dirty="0"/>
              <a:t>802.11ax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dirty="0"/>
              <a:t>OFDMA (UL and DL) - RUs</a:t>
            </a:r>
          </a:p>
          <a:p>
            <a:pPr lvl="2">
              <a:lnSpc>
                <a:spcPts val="2000"/>
              </a:lnSpc>
              <a:buFont typeface="Arial" panose="020B0604020202020204" pitchFamily="34" charset="0"/>
              <a:buChar char="•"/>
            </a:pPr>
            <a:r>
              <a:rPr lang="en-US" dirty="0"/>
              <a:t>Trigger Frame</a:t>
            </a:r>
          </a:p>
          <a:p>
            <a:pPr lvl="3">
              <a:lnSpc>
                <a:spcPts val="2000"/>
              </a:lnSpc>
              <a:buFont typeface="Arial" panose="020B0604020202020204" pitchFamily="34" charset="0"/>
              <a:buChar char="•"/>
            </a:pPr>
            <a:r>
              <a:rPr lang="en-US" dirty="0"/>
              <a:t>basic trigger frame</a:t>
            </a:r>
          </a:p>
          <a:p>
            <a:pPr lvl="3">
              <a:lnSpc>
                <a:spcPts val="2000"/>
              </a:lnSpc>
              <a:buFont typeface="Arial" panose="020B0604020202020204" pitchFamily="34" charset="0"/>
              <a:buChar char="•"/>
            </a:pPr>
            <a:r>
              <a:rPr lang="en-US" dirty="0"/>
              <a:t>BSRP, BQRP, and NFPR are supporting features that can be used as an input to the scheduler</a:t>
            </a:r>
          </a:p>
          <a:p>
            <a:pPr lvl="2">
              <a:lnSpc>
                <a:spcPts val="2000"/>
              </a:lnSpc>
              <a:buFont typeface="Arial" panose="020B0604020202020204" pitchFamily="34" charset="0"/>
              <a:buChar char="•"/>
            </a:pPr>
            <a:r>
              <a:rPr lang="en-US" dirty="0"/>
              <a:t>TWT (Both types – individual and broadcast)</a:t>
            </a:r>
          </a:p>
          <a:p>
            <a:pPr lvl="2">
              <a:lnSpc>
                <a:spcPts val="2000"/>
              </a:lnSpc>
              <a:buFont typeface="Arial" panose="020B0604020202020204" pitchFamily="34" charset="0"/>
              <a:buChar char="•"/>
            </a:pPr>
            <a:r>
              <a:rPr lang="en-US" dirty="0"/>
              <a:t> MU-EDCA</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dirty="0"/>
              <a:t>Spatial Reuse (distributing power in space for user connectivity)</a:t>
            </a:r>
          </a:p>
          <a:p>
            <a:pPr lvl="2">
              <a:lnSpc>
                <a:spcPts val="2000"/>
              </a:lnSpc>
              <a:buFont typeface="Arial" panose="020B0604020202020204" pitchFamily="34" charset="0"/>
              <a:buChar char="•"/>
            </a:pPr>
            <a:r>
              <a:rPr lang="en-US" dirty="0"/>
              <a:t>MCS 10 and MCS 11 (1024 QAM)</a:t>
            </a:r>
          </a:p>
          <a:p>
            <a:pPr lvl="2">
              <a:lnSpc>
                <a:spcPts val="2000"/>
              </a:lnSpc>
              <a:buFont typeface="Arial" panose="020B0604020202020204" pitchFamily="34" charset="0"/>
              <a:buChar char="•"/>
            </a:pPr>
            <a:r>
              <a:rPr lang="en-US" dirty="0"/>
              <a:t>MU MIMO (distributing power in space for user connectivity)</a:t>
            </a:r>
          </a:p>
          <a:p>
            <a:pPr marL="0" indent="0">
              <a:lnSpc>
                <a:spcPts val="2000"/>
              </a:lnSpc>
            </a:pPr>
            <a:r>
              <a:rPr lang="en-US" sz="2000" dirty="0"/>
              <a:t>802.11-2020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sz="1600" dirty="0"/>
              <a:t>TCLAS; TSPEC; HCCA (not widely implemented, not supported by 802.11ax)?; EDCA</a:t>
            </a:r>
            <a:r>
              <a:rPr lang="en-US" sz="1600" strike="sngStrike" dirty="0"/>
              <a:t> </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https://imat.ieee.org/sp7200043/attendance-log?d=07/13/2021&amp;p=3543200005&amp;t=47200043</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This meeting is taking place during an 802.11 Plenary meeting, therefore Motions are in order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 </a:t>
            </a:r>
            <a:r>
              <a:rPr lang="en-US" sz="2400" b="0" dirty="0"/>
              <a:t>(from 11-21/0640r4)</a:t>
            </a:r>
            <a:endParaRPr lang="en-US" sz="2400" dirty="0"/>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914401" y="1683241"/>
            <a:ext cx="10361084" cy="4494213"/>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Some name (affiliation)</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b="1" dirty="0">
                <a:cs typeface="+mn-cs"/>
              </a:rPr>
              <a:t>Tuesday 13 July 2021 11:15-13:15 h ET</a:t>
            </a:r>
          </a:p>
          <a:p>
            <a:pPr marL="857250" lvl="1" indent="-457200">
              <a:spcBef>
                <a:spcPts val="200"/>
              </a:spcBef>
              <a:buFont typeface="+mj-lt"/>
              <a:buAutoNum type="arabicPeriod"/>
              <a:defRPr/>
            </a:pPr>
            <a:r>
              <a:rPr lang="en-US" altLang="en-US" sz="1800" dirty="0"/>
              <a:t>Call for Secretary</a:t>
            </a:r>
          </a:p>
          <a:p>
            <a:pPr marL="857250" lvl="1" indent="-457200">
              <a:spcBef>
                <a:spcPts val="200"/>
              </a:spcBef>
              <a:buFont typeface="Times New Roman" panose="02020603050405020304" pitchFamily="18" charset="0"/>
              <a:buAutoNum type="arabicPeriod"/>
              <a:defRPr/>
            </a:pPr>
            <a:r>
              <a:rPr lang="en-US" altLang="en-US" sz="1800" dirty="0"/>
              <a:t>Administrative: Reminders, Rules, Guidelines, Resources, Participation, Approval of Minutes [10 min]</a:t>
            </a:r>
          </a:p>
          <a:p>
            <a:pPr marL="857250" lvl="1" indent="-457200">
              <a:spcBef>
                <a:spcPts val="200"/>
              </a:spcBef>
              <a:buFont typeface="Times New Roman" panose="02020603050405020304" pitchFamily="18" charset="0"/>
              <a:buAutoNum type="arabicPeriod"/>
              <a:defRPr/>
            </a:pPr>
            <a:r>
              <a:rPr lang="en-US" altLang="en-US" sz="1800" dirty="0"/>
              <a:t>Status  [10 min.]</a:t>
            </a:r>
          </a:p>
          <a:p>
            <a:pPr marL="857250" lvl="1" indent="-457200">
              <a:spcBef>
                <a:spcPts val="200"/>
              </a:spcBef>
              <a:buFont typeface="Times New Roman" panose="02020603050405020304" pitchFamily="18" charset="0"/>
              <a:buAutoNum type="arabicPeriod"/>
              <a:defRPr/>
            </a:pPr>
            <a:r>
              <a:rPr lang="en-US" altLang="en-US" sz="1800" dirty="0"/>
              <a:t>Contributions/Discussion:</a:t>
            </a:r>
          </a:p>
          <a:p>
            <a:pPr marL="1257300" lvl="2" indent="-457200">
              <a:spcBef>
                <a:spcPts val="200"/>
              </a:spcBef>
              <a:buFont typeface="+mj-lt"/>
              <a:buAutoNum type="alphaLcParenR"/>
              <a:defRPr/>
            </a:pPr>
            <a:r>
              <a:rPr lang="en-US" altLang="en-US" sz="1600" dirty="0">
                <a:latin typeface="+mj-lt"/>
                <a:hlinkClick r:id="rId3"/>
              </a:rPr>
              <a:t>11-21/1102r0</a:t>
            </a:r>
            <a:r>
              <a:rPr lang="en-US" altLang="en-US" sz="1600" dirty="0">
                <a:latin typeface="+mj-lt"/>
              </a:rPr>
              <a:t> </a:t>
            </a:r>
            <a:r>
              <a:rPr lang="en-US" altLang="en-US" dirty="0"/>
              <a:t>“</a:t>
            </a:r>
            <a:r>
              <a:rPr lang="en-US" dirty="0"/>
              <a:t>Proposal to change in draft technical report </a:t>
            </a:r>
            <a:br>
              <a:rPr lang="en-US" dirty="0"/>
            </a:br>
            <a:r>
              <a:rPr lang="en-US" dirty="0"/>
              <a:t>(11-20/0013r13) regarding Clause 4 &amp; 5.”, Hyun Seo Oh (ETRI)</a:t>
            </a:r>
          </a:p>
          <a:p>
            <a:pPr marL="1257300" lvl="2" indent="-457200">
              <a:spcBef>
                <a:spcPts val="200"/>
              </a:spcBef>
              <a:buFont typeface="+mj-lt"/>
              <a:buAutoNum type="alphaLcParenR"/>
              <a:defRPr/>
            </a:pPr>
            <a:r>
              <a:rPr lang="en-US" altLang="en-US" dirty="0"/>
              <a:t>Discussion on way forward on the technical report</a:t>
            </a:r>
          </a:p>
          <a:p>
            <a:pPr marL="1257300" lvl="2" indent="-457200">
              <a:spcBef>
                <a:spcPts val="200"/>
              </a:spcBef>
              <a:buFont typeface="+mj-lt"/>
              <a:buAutoNum type="alphaLcParenR"/>
              <a:defRPr/>
            </a:pPr>
            <a:r>
              <a:rPr lang="en-US" sz="1600" b="0" i="0" dirty="0">
                <a:solidFill>
                  <a:srgbClr val="000000"/>
                </a:solidFill>
                <a:effectLst/>
                <a:latin typeface="+mj-lt"/>
              </a:rPr>
              <a:t>Discussion on the 802.11 reply LS to WBA (</a:t>
            </a:r>
            <a:r>
              <a:rPr lang="en-US" sz="1600" dirty="0">
                <a:hlinkClick r:id="rId4"/>
              </a:rPr>
              <a:t>11-21/1056</a:t>
            </a:r>
            <a:r>
              <a:rPr lang="en-US" sz="1600" dirty="0"/>
              <a:t> </a:t>
            </a:r>
            <a:r>
              <a:rPr lang="en-US" dirty="0"/>
              <a:t>– “Draft Reply LS from 802.11 to WBA regarding the WBA 5G &amp; Wi-Fi RAN Convergence Paper” – Joseph Levy (InterDigital</a:t>
            </a:r>
          </a:p>
          <a:p>
            <a:pPr marL="0" lvl="1" indent="0">
              <a:spcBef>
                <a:spcPts val="200"/>
              </a:spcBef>
              <a:tabLst>
                <a:tab pos="457200" algn="l"/>
              </a:tabLst>
              <a:defRPr/>
            </a:pPr>
            <a:r>
              <a:rPr lang="en-US" b="1" dirty="0">
                <a:cs typeface="+mn-cs"/>
              </a:rPr>
              <a:t>Wednesday 14 July 2021 19:00-21:00 h ET</a:t>
            </a:r>
          </a:p>
          <a:p>
            <a:pPr marL="857250" lvl="1" indent="-457200">
              <a:spcBef>
                <a:spcPts val="200"/>
              </a:spcBef>
              <a:buFont typeface="+mj-lt"/>
              <a:buAutoNum type="arabicPeriod"/>
              <a:defRPr/>
            </a:pPr>
            <a:r>
              <a:rPr lang="en-US" altLang="en-US" sz="1800" dirty="0"/>
              <a:t>Call for Secretary</a:t>
            </a:r>
          </a:p>
          <a:p>
            <a:pPr marL="857250" lvl="1" indent="-457200">
              <a:spcBef>
                <a:spcPts val="200"/>
              </a:spcBef>
              <a:buFont typeface="Times New Roman" panose="02020603050405020304" pitchFamily="18" charset="0"/>
              <a:buAutoNum type="arabicPeriod"/>
              <a:defRPr/>
            </a:pPr>
            <a:r>
              <a:rPr lang="en-US" altLang="en-US" sz="18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1800" dirty="0"/>
              <a:t>Status  [5 min.]</a:t>
            </a:r>
          </a:p>
          <a:p>
            <a:pPr marL="857250" lvl="1" indent="-457200">
              <a:spcBef>
                <a:spcPts val="200"/>
              </a:spcBef>
              <a:buFont typeface="Times New Roman" panose="02020603050405020304" pitchFamily="18" charset="0"/>
              <a:buAutoNum type="arabicPeriod"/>
              <a:defRPr/>
            </a:pPr>
            <a:r>
              <a:rPr lang="en-US" altLang="en-US" sz="1800" dirty="0"/>
              <a:t>Contributions/Discussion:</a:t>
            </a:r>
            <a:r>
              <a:rPr lang="en-US" sz="1800" dirty="0"/>
              <a:t> </a:t>
            </a:r>
          </a:p>
          <a:p>
            <a:pPr marL="1257300" lvl="2" indent="-457200">
              <a:spcBef>
                <a:spcPts val="200"/>
              </a:spcBef>
              <a:buFont typeface="+mj-lt"/>
              <a:buAutoNum type="alphaLcParenR"/>
              <a:defRPr/>
            </a:pPr>
            <a:r>
              <a:rPr lang="en-US" altLang="en-US" sz="1600" dirty="0">
                <a:latin typeface="+mj-lt"/>
                <a:hlinkClick r:id="rId5"/>
              </a:rPr>
              <a:t>11-21/0953r0</a:t>
            </a:r>
            <a:r>
              <a:rPr lang="en-US" altLang="en-US" sz="1600" dirty="0">
                <a:latin typeface="+mj-lt"/>
              </a:rPr>
              <a:t> - “</a:t>
            </a:r>
            <a:r>
              <a:rPr lang="en-US" sz="1600" b="0" i="0" dirty="0">
                <a:solidFill>
                  <a:srgbClr val="000000"/>
                </a:solidFill>
                <a:effectLst/>
                <a:latin typeface="Verdana" panose="020B0604030504040204" pitchFamily="34" charset="0"/>
              </a:rPr>
              <a:t>Proposed QoS response to WBA”, Thomas Derham (Broadcom)</a:t>
            </a:r>
          </a:p>
          <a:p>
            <a:pPr marL="1257300" lvl="2" indent="-457200">
              <a:spcBef>
                <a:spcPts val="200"/>
              </a:spcBef>
              <a:buFont typeface="+mj-lt"/>
              <a:buAutoNum type="alphaLcParenR"/>
              <a:defRPr/>
            </a:pPr>
            <a:r>
              <a:rPr lang="en-US" altLang="en-US" sz="1600" dirty="0">
                <a:latin typeface="+mj-lt"/>
              </a:rPr>
              <a:t>Continue discussion on way forward on the technical report</a:t>
            </a:r>
            <a:endParaRPr lang="en-US" altLang="en-US" sz="1600" dirty="0"/>
          </a:p>
          <a:p>
            <a:pPr marL="1257300" lvl="2" indent="-457200">
              <a:spcBef>
                <a:spcPts val="200"/>
              </a:spcBef>
              <a:buFont typeface="+mj-lt"/>
              <a:buAutoNum type="alphaLcParenR"/>
              <a:defRPr/>
            </a:pPr>
            <a:r>
              <a:rPr lang="en-US" sz="1600" b="0" i="0" dirty="0">
                <a:solidFill>
                  <a:srgbClr val="000000"/>
                </a:solidFill>
                <a:effectLst/>
                <a:latin typeface="+mj-lt"/>
              </a:rPr>
              <a:t>Continue discussion related to the WBA LS</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3848"/>
            <a:ext cx="11394796" cy="5250818"/>
          </a:xfrm>
        </p:spPr>
        <p:txBody>
          <a:bodyPr/>
          <a:lstStyle/>
          <a:p>
            <a:pPr marL="0" lvl="1" indent="0">
              <a:spcBef>
                <a:spcPts val="200"/>
              </a:spcBef>
              <a:tabLst>
                <a:tab pos="457200" algn="l"/>
              </a:tabLst>
              <a:defRPr/>
            </a:pPr>
            <a:r>
              <a:rPr lang="en-US" sz="2400" b="1" dirty="0">
                <a:cs typeface="+mn-cs"/>
              </a:rPr>
              <a:t>Thursday 15 July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b="0" i="0" dirty="0">
                <a:solidFill>
                  <a:srgbClr val="000000"/>
                </a:solidFill>
                <a:effectLst/>
                <a:latin typeface="+mj-lt"/>
              </a:rPr>
              <a:t>Related to the WBA LS</a:t>
            </a:r>
          </a:p>
          <a:p>
            <a:pPr marL="1257300" lvl="2" indent="-457200">
              <a:spcBef>
                <a:spcPts val="200"/>
              </a:spcBef>
              <a:buFont typeface="+mj-lt"/>
              <a:buAutoNum type="alphaLcParenR"/>
              <a:defRPr/>
            </a:pPr>
            <a:r>
              <a:rPr lang="en-US" b="0" i="0" dirty="0">
                <a:solidFill>
                  <a:srgbClr val="000000"/>
                </a:solidFill>
                <a:effectLst/>
                <a:latin typeface="+mj-lt"/>
              </a:rPr>
              <a:t>Related to the technical report</a:t>
            </a:r>
          </a:p>
          <a:p>
            <a:pPr marL="0" lvl="1" indent="0">
              <a:spcBef>
                <a:spcPts val="200"/>
              </a:spcBef>
              <a:tabLst>
                <a:tab pos="457200" algn="l"/>
              </a:tabLst>
              <a:defRPr/>
            </a:pPr>
            <a:r>
              <a:rPr lang="en-US" sz="2400" b="1" dirty="0">
                <a:cs typeface="+mn-cs"/>
              </a:rPr>
              <a:t>Monday 19 July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endParaRPr lang="en-US" dirty="0"/>
          </a:p>
          <a:p>
            <a:pPr marL="857250" lvl="1" indent="-457200">
              <a:spcBef>
                <a:spcPts val="200"/>
              </a:spcBef>
              <a:buFont typeface="+mj-lt"/>
              <a:buAutoNum type="arabicPeriod"/>
              <a:defRPr/>
            </a:pPr>
            <a:r>
              <a:rPr lang="en-US" altLang="en-US"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7351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July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7</a:t>
            </a:fld>
            <a:endParaRPr lang="en-GB" dirty="0"/>
          </a:p>
        </p:txBody>
      </p:sp>
      <p:sp>
        <p:nvSpPr>
          <p:cNvPr id="7" name="Rectangle 1027">
            <a:extLst>
              <a:ext uri="{FF2B5EF4-FFF2-40B4-BE49-F238E27FC236}">
                <a16:creationId xmlns:a16="http://schemas.microsoft.com/office/drawing/2014/main" id="{E6F0309A-741C-491F-A148-47873DABF67D}"/>
              </a:ext>
            </a:extLst>
          </p:cNvPr>
          <p:cNvSpPr txBox="1">
            <a:spLocks noChangeArrowheads="1"/>
          </p:cNvSpPr>
          <p:nvPr/>
        </p:nvSpPr>
        <p:spPr>
          <a:xfrm>
            <a:off x="914401" y="1447800"/>
            <a:ext cx="10361084" cy="46466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40000"/>
              </a:spcAft>
              <a:buSzPct val="150000"/>
              <a:buFont typeface="Arial" panose="020B0604020202020204" pitchFamily="34" charset="0"/>
              <a:buChar char="•"/>
              <a:defRPr/>
            </a:pPr>
            <a:r>
              <a:rPr lang="en-US" altLang="en-US" sz="2000" kern="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kern="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kern="0"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kern="0"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kern="0" dirty="0">
                <a:solidFill>
                  <a:schemeClr val="tx1"/>
                </a:solidFill>
                <a:latin typeface="Calibri" panose="020F0502020204030204" pitchFamily="34" charset="0"/>
                <a:cs typeface="Calibri" panose="020F0502020204030204" pitchFamily="34" charset="0"/>
              </a:rPr>
              <a:t>---------------------------------------------------------------   </a:t>
            </a:r>
            <a:endParaRPr lang="en-US" altLang="en-US" sz="1400" kern="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kern="0" dirty="0">
                <a:solidFill>
                  <a:schemeClr val="tx1"/>
                </a:solidFill>
                <a:latin typeface="Calibri" panose="020F0502020204030204" pitchFamily="34" charset="0"/>
                <a:cs typeface="Calibri" panose="020F0502020204030204" pitchFamily="34" charset="0"/>
              </a:rPr>
              <a:t>For more details, see </a:t>
            </a:r>
            <a:r>
              <a:rPr lang="en-US" altLang="en-US" sz="1400" i="1" kern="0"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a:solidFill>
                  <a:schemeClr val="tx1"/>
                </a:solidFill>
                <a:latin typeface="Calibri" panose="020F0502020204030204" pitchFamily="34" charset="0"/>
                <a:cs typeface="Calibri" panose="020F0502020204030204" pitchFamily="34" charset="0"/>
              </a:rPr>
              <a:t>, clause 5.3.10 and </a:t>
            </a:r>
            <a:br>
              <a:rPr lang="en-US" altLang="en-US" sz="1400" kern="0" dirty="0">
                <a:solidFill>
                  <a:schemeClr val="tx1"/>
                </a:solidFill>
                <a:latin typeface="Calibri" panose="020F0502020204030204" pitchFamily="34" charset="0"/>
                <a:cs typeface="Calibri" panose="020F0502020204030204" pitchFamily="34" charset="0"/>
              </a:rPr>
            </a:br>
            <a:r>
              <a:rPr lang="en-US" altLang="en-US" sz="1400" i="1" kern="0"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kern="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880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schemas.microsoft.com/office/2006/documentManagement/type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27015</TotalTime>
  <Words>4572</Words>
  <Application>Microsoft Office PowerPoint</Application>
  <PresentationFormat>Widescreen</PresentationFormat>
  <Paragraphs>467</Paragraphs>
  <Slides>32</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Arial</vt:lpstr>
      <vt:lpstr>Calibri</vt:lpstr>
      <vt:lpstr>Monotype Sorts</vt:lpstr>
      <vt:lpstr>Symbol</vt:lpstr>
      <vt:lpstr>Times New Roman</vt:lpstr>
      <vt:lpstr>Verdana</vt:lpstr>
      <vt:lpstr>Office Theme</vt:lpstr>
      <vt:lpstr>Document</vt:lpstr>
      <vt:lpstr>AANI SC July Plenary Agenda</vt:lpstr>
      <vt:lpstr>Abstract</vt:lpstr>
      <vt:lpstr>Reminders and Rules</vt:lpstr>
      <vt:lpstr>Registration for the July 802 electronic plenary session</vt:lpstr>
      <vt:lpstr>Agenda</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Approval of Minutes</vt:lpstr>
      <vt:lpstr>AANI SC Status/Activity</vt:lpstr>
      <vt:lpstr>Contributions/Discussion</vt:lpstr>
      <vt:lpstr>Agenda</vt:lpstr>
      <vt:lpstr>AANI SC Status/Activity</vt:lpstr>
      <vt:lpstr>Contributions/Discussion</vt:lpstr>
      <vt:lpstr>Straw Polls</vt:lpstr>
      <vt:lpstr>Motion </vt:lpstr>
      <vt:lpstr>Agenda</vt:lpstr>
      <vt:lpstr>AANI SC Status/Activity</vt:lpstr>
      <vt:lpstr>Contributions/Discussion</vt:lpstr>
      <vt:lpstr>Agenda</vt:lpstr>
      <vt:lpstr>AANI SC Status/Activity</vt:lpstr>
      <vt:lpstr>Contributions/Discussion</vt:lpstr>
      <vt:lpstr>Future Sessions Planning</vt:lpstr>
      <vt:lpstr>Backup slides</vt:lpstr>
      <vt:lpstr>Review of the WFA LS - 11-21-0170r0</vt:lpstr>
      <vt:lpstr>Features that can be used to improve QoS (from 11-21/0640r4)</vt:lpstr>
      <vt:lpstr>QoS – Scope (from 11-21/0640r4)</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16</cp:revision>
  <dcterms:created xsi:type="dcterms:W3CDTF">2021-01-13T08:32:13Z</dcterms:created>
  <dcterms:modified xsi:type="dcterms:W3CDTF">2021-07-20T02:36:07Z</dcterms:modified>
</cp:coreProperties>
</file>