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370" r:id="rId20"/>
    <p:sldId id="2371" r:id="rId21"/>
    <p:sldId id="2378" r:id="rId22"/>
    <p:sldId id="2373" r:id="rId23"/>
    <p:sldId id="2372" r:id="rId24"/>
    <p:sldId id="2374" r:id="rId25"/>
    <p:sldId id="2375" r:id="rId26"/>
    <p:sldId id="2376" r:id="rId27"/>
    <p:sldId id="2380" r:id="rId28"/>
    <p:sldId id="2379" r:id="rId29"/>
    <p:sldId id="274" r:id="rId30"/>
    <p:sldId id="447" r:id="rId31"/>
    <p:sldId id="443" r:id="rId32"/>
    <p:sldId id="2368" r:id="rId33"/>
    <p:sldId id="2369" r:id="rId34"/>
    <p:sldId id="367" r:id="rId35"/>
    <p:sldId id="37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1A02E2-D4A1-431A-AEE3-574513FA2B89}" v="4" dt="2021-07-19T21:28:11.7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A1A02E2-D4A1-431A-AEE3-574513FA2B89}"/>
    <pc:docChg chg="undo custSel addSld delSld modSld sldOrd modMainMaster">
      <pc:chgData name="Joseph Levy" userId="3766db8f-7892-44ce-ae9b-8fce39950acf" providerId="ADAL" clId="{FA1A02E2-D4A1-431A-AEE3-574513FA2B89}" dt="2021-07-19T21:51:59.827" v="1057" actId="20577"/>
      <pc:docMkLst>
        <pc:docMk/>
      </pc:docMkLst>
      <pc:sldChg chg="modSp mod">
        <pc:chgData name="Joseph Levy" userId="3766db8f-7892-44ce-ae9b-8fce39950acf" providerId="ADAL" clId="{FA1A02E2-D4A1-431A-AEE3-574513FA2B89}" dt="2021-07-19T21:51:59.827" v="1057" actId="20577"/>
        <pc:sldMkLst>
          <pc:docMk/>
          <pc:sldMk cId="0" sldId="257"/>
        </pc:sldMkLst>
        <pc:spChg chg="mod">
          <ac:chgData name="Joseph Levy" userId="3766db8f-7892-44ce-ae9b-8fce39950acf" providerId="ADAL" clId="{FA1A02E2-D4A1-431A-AEE3-574513FA2B89}" dt="2021-07-19T21:51:59.827" v="1057" actId="20577"/>
          <ac:spMkLst>
            <pc:docMk/>
            <pc:sldMk cId="0" sldId="257"/>
            <ac:spMk id="3" creationId="{443B98C9-C847-4EA9-A208-0AE53C2FE4EA}"/>
          </ac:spMkLst>
        </pc:spChg>
      </pc:sldChg>
      <pc:sldChg chg="modSp mod">
        <pc:chgData name="Joseph Levy" userId="3766db8f-7892-44ce-ae9b-8fce39950acf" providerId="ADAL" clId="{FA1A02E2-D4A1-431A-AEE3-574513FA2B89}" dt="2021-07-19T21:46:03.538" v="785" actId="20577"/>
        <pc:sldMkLst>
          <pc:docMk/>
          <pc:sldMk cId="884494122" sldId="274"/>
        </pc:sldMkLst>
        <pc:spChg chg="mod">
          <ac:chgData name="Joseph Levy" userId="3766db8f-7892-44ce-ae9b-8fce39950acf" providerId="ADAL" clId="{FA1A02E2-D4A1-431A-AEE3-574513FA2B89}" dt="2021-07-19T21:46:03.538" v="785" actId="20577"/>
          <ac:spMkLst>
            <pc:docMk/>
            <pc:sldMk cId="884494122" sldId="274"/>
            <ac:spMk id="37891" creationId="{00000000-0000-0000-0000-000000000000}"/>
          </ac:spMkLst>
        </pc:spChg>
      </pc:sldChg>
      <pc:sldChg chg="modSp mod">
        <pc:chgData name="Joseph Levy" userId="3766db8f-7892-44ce-ae9b-8fce39950acf" providerId="ADAL" clId="{FA1A02E2-D4A1-431A-AEE3-574513FA2B89}" dt="2021-07-15T16:35:12.130" v="249" actId="21"/>
        <pc:sldMkLst>
          <pc:docMk/>
          <pc:sldMk cId="208062717" sldId="2371"/>
        </pc:sldMkLst>
        <pc:spChg chg="mod">
          <ac:chgData name="Joseph Levy" userId="3766db8f-7892-44ce-ae9b-8fce39950acf" providerId="ADAL" clId="{FA1A02E2-D4A1-431A-AEE3-574513FA2B89}" dt="2021-07-15T16:35:12.130" v="249" actId="21"/>
          <ac:spMkLst>
            <pc:docMk/>
            <pc:sldMk cId="208062717" sldId="2371"/>
            <ac:spMk id="3" creationId="{EA184438-C00B-4FCD-958A-B6E4A1CCC9A5}"/>
          </ac:spMkLst>
        </pc:spChg>
      </pc:sldChg>
      <pc:sldChg chg="modSp">
        <pc:chgData name="Joseph Levy" userId="3766db8f-7892-44ce-ae9b-8fce39950acf" providerId="ADAL" clId="{FA1A02E2-D4A1-431A-AEE3-574513FA2B89}" dt="2021-07-15T15:21:12.905" v="0" actId="20578"/>
        <pc:sldMkLst>
          <pc:docMk/>
          <pc:sldMk cId="4109865767" sldId="2372"/>
        </pc:sldMkLst>
        <pc:spChg chg="mod">
          <ac:chgData name="Joseph Levy" userId="3766db8f-7892-44ce-ae9b-8fce39950acf" providerId="ADAL" clId="{FA1A02E2-D4A1-431A-AEE3-574513FA2B89}" dt="2021-07-15T15:21:12.905" v="0" actId="20578"/>
          <ac:spMkLst>
            <pc:docMk/>
            <pc:sldMk cId="4109865767" sldId="2372"/>
            <ac:spMk id="20483" creationId="{00000000-0000-0000-0000-000000000000}"/>
          </ac:spMkLst>
        </pc:spChg>
      </pc:sldChg>
      <pc:sldChg chg="modSp mod">
        <pc:chgData name="Joseph Levy" userId="3766db8f-7892-44ce-ae9b-8fce39950acf" providerId="ADAL" clId="{FA1A02E2-D4A1-431A-AEE3-574513FA2B89}" dt="2021-07-19T20:17:47.457" v="303" actId="14100"/>
        <pc:sldMkLst>
          <pc:docMk/>
          <pc:sldMk cId="2757379989" sldId="2376"/>
        </pc:sldMkLst>
        <pc:spChg chg="mod">
          <ac:chgData name="Joseph Levy" userId="3766db8f-7892-44ce-ae9b-8fce39950acf" providerId="ADAL" clId="{FA1A02E2-D4A1-431A-AEE3-574513FA2B89}" dt="2021-07-19T20:17:47.457" v="303" actId="14100"/>
          <ac:spMkLst>
            <pc:docMk/>
            <pc:sldMk cId="2757379989" sldId="2376"/>
            <ac:spMk id="20483" creationId="{00000000-0000-0000-0000-000000000000}"/>
          </ac:spMkLst>
        </pc:spChg>
      </pc:sldChg>
      <pc:sldChg chg="del">
        <pc:chgData name="Joseph Levy" userId="3766db8f-7892-44ce-ae9b-8fce39950acf" providerId="ADAL" clId="{FA1A02E2-D4A1-431A-AEE3-574513FA2B89}" dt="2021-07-19T20:20:45.097" v="308" actId="2696"/>
        <pc:sldMkLst>
          <pc:docMk/>
          <pc:sldMk cId="1481418339" sldId="2377"/>
        </pc:sldMkLst>
      </pc:sldChg>
      <pc:sldChg chg="modSp new mod">
        <pc:chgData name="Joseph Levy" userId="3766db8f-7892-44ce-ae9b-8fce39950acf" providerId="ADAL" clId="{FA1A02E2-D4A1-431A-AEE3-574513FA2B89}" dt="2021-07-15T16:05:51.326" v="248" actId="6549"/>
        <pc:sldMkLst>
          <pc:docMk/>
          <pc:sldMk cId="905940151" sldId="2378"/>
        </pc:sldMkLst>
        <pc:spChg chg="mod">
          <ac:chgData name="Joseph Levy" userId="3766db8f-7892-44ce-ae9b-8fce39950acf" providerId="ADAL" clId="{FA1A02E2-D4A1-431A-AEE3-574513FA2B89}" dt="2021-07-15T15:46:12.965" v="12" actId="20577"/>
          <ac:spMkLst>
            <pc:docMk/>
            <pc:sldMk cId="905940151" sldId="2378"/>
            <ac:spMk id="2" creationId="{835DDC32-3129-41C8-828E-10FA92422E82}"/>
          </ac:spMkLst>
        </pc:spChg>
        <pc:spChg chg="mod">
          <ac:chgData name="Joseph Levy" userId="3766db8f-7892-44ce-ae9b-8fce39950acf" providerId="ADAL" clId="{FA1A02E2-D4A1-431A-AEE3-574513FA2B89}" dt="2021-07-15T16:05:51.326" v="248" actId="6549"/>
          <ac:spMkLst>
            <pc:docMk/>
            <pc:sldMk cId="905940151" sldId="2378"/>
            <ac:spMk id="3" creationId="{7FC2DC55-8FE4-4B77-8AEF-DEA4A180CB7A}"/>
          </ac:spMkLst>
        </pc:spChg>
      </pc:sldChg>
      <pc:sldChg chg="modSp add mod">
        <pc:chgData name="Joseph Levy" userId="3766db8f-7892-44ce-ae9b-8fce39950acf" providerId="ADAL" clId="{FA1A02E2-D4A1-431A-AEE3-574513FA2B89}" dt="2021-07-19T21:47:26.165" v="797" actId="20577"/>
        <pc:sldMkLst>
          <pc:docMk/>
          <pc:sldMk cId="1853344909" sldId="2379"/>
        </pc:sldMkLst>
        <pc:spChg chg="mod">
          <ac:chgData name="Joseph Levy" userId="3766db8f-7892-44ce-ae9b-8fce39950acf" providerId="ADAL" clId="{FA1A02E2-D4A1-431A-AEE3-574513FA2B89}" dt="2021-07-19T21:47:26.165" v="797" actId="20577"/>
          <ac:spMkLst>
            <pc:docMk/>
            <pc:sldMk cId="1853344909" sldId="2379"/>
            <ac:spMk id="3" creationId="{EA184438-C00B-4FCD-958A-B6E4A1CCC9A5}"/>
          </ac:spMkLst>
        </pc:spChg>
      </pc:sldChg>
      <pc:sldChg chg="modSp add mod ord">
        <pc:chgData name="Joseph Levy" userId="3766db8f-7892-44ce-ae9b-8fce39950acf" providerId="ADAL" clId="{FA1A02E2-D4A1-431A-AEE3-574513FA2B89}" dt="2021-07-19T21:30:14.447" v="423" actId="20577"/>
        <pc:sldMkLst>
          <pc:docMk/>
          <pc:sldMk cId="641294139" sldId="2380"/>
        </pc:sldMkLst>
        <pc:spChg chg="mod">
          <ac:chgData name="Joseph Levy" userId="3766db8f-7892-44ce-ae9b-8fce39950acf" providerId="ADAL" clId="{FA1A02E2-D4A1-431A-AEE3-574513FA2B89}" dt="2021-07-19T21:30:14.447" v="423" actId="20577"/>
          <ac:spMkLst>
            <pc:docMk/>
            <pc:sldMk cId="641294139" sldId="2380"/>
            <ac:spMk id="3" creationId="{8D0E50DF-6144-4031-AB0C-F5E542DA4BA7}"/>
          </ac:spMkLst>
        </pc:spChg>
      </pc:sldChg>
      <pc:sldMasterChg chg="modSp mod">
        <pc:chgData name="Joseph Levy" userId="3766db8f-7892-44ce-ae9b-8fce39950acf" providerId="ADAL" clId="{FA1A02E2-D4A1-431A-AEE3-574513FA2B89}" dt="2021-07-15T17:46:06.764" v="251" actId="6549"/>
        <pc:sldMasterMkLst>
          <pc:docMk/>
          <pc:sldMasterMk cId="0" sldId="2147483648"/>
        </pc:sldMasterMkLst>
        <pc:spChg chg="mod">
          <ac:chgData name="Joseph Levy" userId="3766db8f-7892-44ce-ae9b-8fce39950acf" providerId="ADAL" clId="{FA1A02E2-D4A1-431A-AEE3-574513FA2B89}" dt="2021-07-15T17:46:06.764" v="25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20</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4020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1360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953-00-AANI-proposed-qos-response-to-wba.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65-AANI-draft-reply-ls-from-802-11-to-wba-regarding-the-wba-5g-wi-fi-ran-convergence-paper.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12"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65-AANI-draft-reply-ls-from-802-11-to-wba-regarding-the-wba-5g-wi-fi-ran-convergence-paper.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12"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1/11-21-0865-AANI-draft-reply-ls-from-802-11-to-wba-regarding-the-wba-5g-wi-fi-ran-convergence-paper.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Chris Hansen</a:t>
            </a:r>
          </a:p>
          <a:p>
            <a:r>
              <a:rPr lang="en-US" altLang="en-US" sz="2000" b="0" dirty="0"/>
              <a:t>Second: Bo Sun   </a:t>
            </a:r>
            <a:r>
              <a:rPr lang="en-US" altLang="en-US" b="0" dirty="0"/>
              <a:t>	</a:t>
            </a:r>
            <a:r>
              <a:rPr lang="en-US" altLang="en-US" sz="2000" b="0" dirty="0"/>
              <a:t>Objections to approving the minutes by unanimous consent?  None approved</a:t>
            </a: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Moved: Chris Hansen</a:t>
            </a:r>
          </a:p>
          <a:p>
            <a:r>
              <a:rPr lang="en-US" altLang="en-US" sz="2000" b="0" dirty="0"/>
              <a:t>Second: Hyun Seo OH  Objections to approving the minutes by unanimous consent? None approved</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u="sng" dirty="0">
                <a:solidFill>
                  <a:srgbClr val="0000FF"/>
                </a:solidFill>
                <a:latin typeface="+mj-lt"/>
                <a:ea typeface="Calibri" panose="020F0502020204030204" pitchFamily="34" charset="0"/>
                <a:hlinkClick r:id="rId3"/>
              </a:rPr>
              <a:t>11-20/0013r14</a:t>
            </a:r>
            <a:r>
              <a:rPr lang="en-US" dirty="0">
                <a:ea typeface="Calibri" panose="020F0502020204030204" pitchFamily="34" charset="0"/>
              </a:rPr>
              <a:t> “</a:t>
            </a:r>
            <a:r>
              <a:rPr lang="en-US" dirty="0"/>
              <a:t>Draft technical report on interworking between 3GPP 5G network and WLAN“, Hyun Seo Oh (ETRI)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altLang="en-US" dirty="0">
                <a:hlinkClick r:id="rId4"/>
              </a:rPr>
              <a:t>11-21/0953r0</a:t>
            </a:r>
            <a:r>
              <a:rPr lang="en-US" altLang="en-US" dirty="0"/>
              <a:t> - “</a:t>
            </a:r>
            <a:r>
              <a:rPr lang="en-US" b="0" i="0" dirty="0">
                <a:solidFill>
                  <a:srgbClr val="000000"/>
                </a:solidFill>
                <a:effectLst/>
              </a:rPr>
              <a:t>Proposed QoS response to WBA”, Thomas Derham (Broadcom) </a:t>
            </a:r>
          </a:p>
          <a:p>
            <a:pPr marL="1257300" lvl="2" indent="-457200">
              <a:spcBef>
                <a:spcPts val="200"/>
              </a:spcBef>
              <a:buFont typeface="+mj-lt"/>
              <a:buAutoNum type="alphaLcParenR"/>
              <a:defRPr/>
            </a:pPr>
            <a:r>
              <a:rPr lang="en-US" dirty="0">
                <a:latin typeface="+mj-lt"/>
              </a:rPr>
              <a:t>Continue discussion 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96065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0806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DC32-3129-41C8-828E-10FA92422E8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C2DC55-8FE4-4B77-8AEF-DEA4A180CB7A}"/>
              </a:ext>
            </a:extLst>
          </p:cNvPr>
          <p:cNvSpPr>
            <a:spLocks noGrp="1"/>
          </p:cNvSpPr>
          <p:nvPr>
            <p:ph idx="1"/>
          </p:nvPr>
        </p:nvSpPr>
        <p:spPr/>
        <p:txBody>
          <a:bodyPr/>
          <a:lstStyle/>
          <a:p>
            <a:r>
              <a:rPr lang="en-US" dirty="0"/>
              <a:t>Should an updated approved technical report be considered for inclusion in the WBA LS response?</a:t>
            </a:r>
          </a:p>
          <a:p>
            <a:r>
              <a:rPr lang="en-US" dirty="0"/>
              <a:t>Y: 13 N:7 Abs: 27</a:t>
            </a:r>
          </a:p>
          <a:p>
            <a:endParaRPr lang="en-US" dirty="0"/>
          </a:p>
          <a:p>
            <a:r>
              <a:rPr lang="en-US" dirty="0"/>
              <a:t>Should the technical report be for internal 802.11 use only?</a:t>
            </a:r>
          </a:p>
          <a:p>
            <a:r>
              <a:rPr lang="en-US" dirty="0"/>
              <a:t>Y: 17  N:10 Abs: 24</a:t>
            </a:r>
          </a:p>
        </p:txBody>
      </p:sp>
      <p:sp>
        <p:nvSpPr>
          <p:cNvPr id="4" name="Slide Number Placeholder 3">
            <a:extLst>
              <a:ext uri="{FF2B5EF4-FFF2-40B4-BE49-F238E27FC236}">
                <a16:creationId xmlns:a16="http://schemas.microsoft.com/office/drawing/2014/main" id="{DC4274BC-A5C0-40EA-904E-129389B6C93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E914A8B-D51A-46EA-8D0E-298BA129C983}"/>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81F9CDD-C343-4356-99F8-2B13D83EE2A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05940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685E5-CA14-486E-9D3D-B7DB9FE0F41C}"/>
              </a:ext>
            </a:extLst>
          </p:cNvPr>
          <p:cNvSpPr>
            <a:spLocks noGrp="1"/>
          </p:cNvSpPr>
          <p:nvPr>
            <p:ph type="title"/>
          </p:nvPr>
        </p:nvSpPr>
        <p:spPr/>
        <p:txBody>
          <a:bodyPr/>
          <a:lstStyle/>
          <a:p>
            <a:r>
              <a:rPr lang="en-US" dirty="0"/>
              <a:t>Motion	</a:t>
            </a:r>
          </a:p>
        </p:txBody>
      </p:sp>
      <p:sp>
        <p:nvSpPr>
          <p:cNvPr id="3" name="Content Placeholder 2">
            <a:extLst>
              <a:ext uri="{FF2B5EF4-FFF2-40B4-BE49-F238E27FC236}">
                <a16:creationId xmlns:a16="http://schemas.microsoft.com/office/drawing/2014/main" id="{1BBB7468-A33E-449A-9E11-6E9CDDF60BE5}"/>
              </a:ext>
            </a:extLst>
          </p:cNvPr>
          <p:cNvSpPr>
            <a:spLocks noGrp="1"/>
          </p:cNvSpPr>
          <p:nvPr>
            <p:ph idx="1"/>
          </p:nvPr>
        </p:nvSpPr>
        <p:spPr/>
        <p:txBody>
          <a:bodyPr/>
          <a:lstStyle/>
          <a:p>
            <a:pPr indent="0"/>
            <a:r>
              <a:rPr lang="en-US" dirty="0"/>
              <a:t>The AANI SC approves </a:t>
            </a:r>
            <a:r>
              <a:rPr lang="en-US" sz="2400" u="sng" dirty="0">
                <a:solidFill>
                  <a:srgbClr val="0000FF"/>
                </a:solidFill>
                <a:latin typeface="+mj-lt"/>
                <a:ea typeface="Calibri" panose="020F0502020204030204" pitchFamily="34" charset="0"/>
                <a:hlinkClick r:id="rId2"/>
              </a:rPr>
              <a:t>11-20/0013r14</a:t>
            </a:r>
            <a:r>
              <a:rPr lang="en-US" sz="2400" dirty="0">
                <a:ea typeface="Calibri" panose="020F0502020204030204" pitchFamily="34" charset="0"/>
              </a:rPr>
              <a:t> “</a:t>
            </a:r>
            <a:r>
              <a:rPr lang="en-US" sz="2400" dirty="0"/>
              <a:t>Draft technical report on interworking between 3GPP 5G network and WLAN“ for </a:t>
            </a:r>
            <a:r>
              <a:rPr lang="en-US" dirty="0"/>
              <a:t>inclusion as an attachment of the reply LS from 802.11 to WBA regarding the WBA 5G &amp; Wi-Fi RAN Convergence Paper. </a:t>
            </a:r>
            <a:endParaRPr lang="en-US" dirty="0">
              <a:solidFill>
                <a:schemeClr val="tx1"/>
              </a:solidFill>
            </a:endParaRPr>
          </a:p>
          <a:p>
            <a:r>
              <a:rPr lang="en-US" dirty="0">
                <a:solidFill>
                  <a:schemeClr val="tx1"/>
                </a:solidFill>
              </a:rPr>
              <a:t>Moved: Hyun Seo OH</a:t>
            </a:r>
          </a:p>
          <a:p>
            <a:r>
              <a:rPr lang="en-US" dirty="0">
                <a:solidFill>
                  <a:schemeClr val="tx1"/>
                </a:solidFill>
              </a:rPr>
              <a:t>Second: Motion died for lack of a second</a:t>
            </a:r>
          </a:p>
          <a:p>
            <a:r>
              <a:rPr lang="en-US" dirty="0">
                <a:solidFill>
                  <a:schemeClr val="tx1"/>
                </a:solidFill>
              </a:rPr>
              <a:t>Y -</a:t>
            </a:r>
          </a:p>
          <a:p>
            <a:r>
              <a:rPr lang="en-US" dirty="0">
                <a:solidFill>
                  <a:schemeClr val="tx1"/>
                </a:solidFill>
              </a:rPr>
              <a:t>N -</a:t>
            </a:r>
          </a:p>
          <a:p>
            <a:r>
              <a:rPr lang="en-US" dirty="0">
                <a:solidFill>
                  <a:schemeClr val="tx1"/>
                </a:solidFill>
              </a:rPr>
              <a:t>A -</a:t>
            </a:r>
            <a:endParaRPr lang="en-US" dirty="0"/>
          </a:p>
        </p:txBody>
      </p:sp>
      <p:sp>
        <p:nvSpPr>
          <p:cNvPr id="4" name="Slide Number Placeholder 3">
            <a:extLst>
              <a:ext uri="{FF2B5EF4-FFF2-40B4-BE49-F238E27FC236}">
                <a16:creationId xmlns:a16="http://schemas.microsoft.com/office/drawing/2014/main" id="{65BDCF2F-901E-4E2F-9E41-F8BA2754580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00F182F-4D8F-4C3F-A845-D2BD7D81B44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0BE54F4-E87A-41C9-9D15-87068D6664C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9987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Out of the 13 July AANI SC meeting</a:t>
            </a:r>
          </a:p>
          <a:p>
            <a:r>
              <a:rPr lang="en-US" sz="1800" dirty="0">
                <a:solidFill>
                  <a:schemeClr val="tx1"/>
                </a:solidFill>
              </a:rPr>
              <a:t>r2: Into the 14 July AANI SC meeting</a:t>
            </a:r>
          </a:p>
          <a:p>
            <a:r>
              <a:rPr lang="en-US" sz="1800" dirty="0">
                <a:solidFill>
                  <a:schemeClr val="tx1"/>
                </a:solidFill>
              </a:rPr>
              <a:t>r3: Out of the 14 July AANI SC meeting and into the 15 July AANI SC meeting</a:t>
            </a:r>
          </a:p>
          <a:p>
            <a:r>
              <a:rPr lang="en-US" sz="1800" dirty="0">
                <a:solidFill>
                  <a:schemeClr val="tx1"/>
                </a:solidFill>
              </a:rPr>
              <a:t>r4: Out of the 15 July AANI SC meeting and </a:t>
            </a:r>
            <a:r>
              <a:rPr lang="en-US" sz="1800">
                <a:solidFill>
                  <a:schemeClr val="tx1"/>
                </a:solidFill>
              </a:rPr>
              <a:t>into the 29 July AANI SC meeting</a:t>
            </a: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582400" cy="5026765"/>
          </a:xfrm>
        </p:spPr>
        <p:txBody>
          <a:bodyPr/>
          <a:lstStyle/>
          <a:p>
            <a:pPr marL="0" lvl="1" indent="0">
              <a:spcBef>
                <a:spcPts val="200"/>
              </a:spcBef>
              <a:tabLst>
                <a:tab pos="457200" algn="l"/>
              </a:tabLst>
              <a:defRPr/>
            </a:pPr>
            <a:r>
              <a:rPr lang="en-US" sz="32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1257300" lvl="2" indent="-457200">
              <a:spcBef>
                <a:spcPts val="200"/>
              </a:spcBef>
              <a:buFont typeface="+mj-lt"/>
              <a:buAutoNum type="alphaLcParenR"/>
              <a:defRPr/>
            </a:pPr>
            <a:r>
              <a:rPr lang="en-US" sz="2800" dirty="0">
                <a:latin typeface="+mj-lt"/>
              </a:rPr>
              <a:t>Related to the technical report</a:t>
            </a:r>
          </a:p>
          <a:p>
            <a:pPr marL="1257300" lvl="2" indent="-457200">
              <a:spcBef>
                <a:spcPts val="200"/>
              </a:spcBef>
              <a:buFont typeface="+mj-lt"/>
              <a:buAutoNum type="alphaLcParenR"/>
              <a:defRPr/>
            </a:pPr>
            <a:r>
              <a:rPr lang="en-US" sz="2800" b="0" i="0" dirty="0">
                <a:solidFill>
                  <a:srgbClr val="000000"/>
                </a:solidFill>
                <a:effectLst/>
                <a:latin typeface="+mj-lt"/>
              </a:rPr>
              <a:t>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86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resulting in (</a:t>
            </a:r>
            <a:r>
              <a:rPr lang="en-US" u="sng" dirty="0">
                <a:solidFill>
                  <a:srgbClr val="0000FF"/>
                </a:solidFill>
                <a:effectLst/>
                <a:latin typeface="+mj-lt"/>
                <a:ea typeface="Calibri" panose="020F0502020204030204" pitchFamily="34" charset="0"/>
                <a:hlinkClick r:id="rId12"/>
              </a:rPr>
              <a:t>11-20/0013r14</a:t>
            </a:r>
            <a:r>
              <a:rPr lang="en-US" u="sng" dirty="0">
                <a:solidFill>
                  <a:srgbClr val="0000FF"/>
                </a:solidFill>
                <a:effectLst/>
                <a:latin typeface="+mj-lt"/>
                <a:ea typeface="Calibri" panose="020F0502020204030204" pitchFamily="34" charset="0"/>
              </a:rPr>
              <a:t>)</a:t>
            </a:r>
            <a:r>
              <a:rPr lang="en-US" sz="2000" b="0" dirty="0"/>
              <a:t>.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9136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t>Discussion on way forward on</a:t>
            </a: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dirty="0">
                <a:hlinkClick r:id="rId3"/>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55094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6"/>
            <a:ext cx="11582400" cy="5175989"/>
          </a:xfrm>
        </p:spPr>
        <p:txBody>
          <a:bodyPr/>
          <a:lstStyle/>
          <a:p>
            <a:pPr marL="0" lvl="1" indent="0">
              <a:spcBef>
                <a:spcPts val="200"/>
              </a:spcBef>
              <a:tabLst>
                <a:tab pos="457200" algn="l"/>
              </a:tabLst>
              <a:defRPr/>
            </a:pPr>
            <a:r>
              <a:rPr lang="en-US" sz="3600" b="1" dirty="0">
                <a:cs typeface="+mn-cs"/>
              </a:rPr>
              <a:t>Monday 19 July 2021 19:00-21:00 h ET</a:t>
            </a: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1257300" lvl="2" indent="-457200">
              <a:spcBef>
                <a:spcPts val="200"/>
              </a:spcBef>
              <a:buFont typeface="+mj-lt"/>
              <a:buAutoNum type="arabicPeriod"/>
              <a:defRPr/>
            </a:pPr>
            <a:r>
              <a:rPr lang="en-US" altLang="en-US" sz="2600" b="0" dirty="0"/>
              <a:t>Discussion on way forward on the technical report</a:t>
            </a:r>
          </a:p>
          <a:p>
            <a:pPr marL="1257300" lvl="2" indent="-457200">
              <a:spcBef>
                <a:spcPts val="200"/>
              </a:spcBef>
              <a:buFont typeface="+mj-lt"/>
              <a:buAutoNum type="arabicPeriod"/>
              <a:defRPr/>
            </a:pPr>
            <a:r>
              <a:rPr lang="en-US" sz="2600" b="0" i="0" dirty="0">
                <a:solidFill>
                  <a:srgbClr val="000000"/>
                </a:solidFill>
                <a:effectLst/>
                <a:latin typeface="+mj-lt"/>
              </a:rPr>
              <a:t>Discussion on the 802.11 reply LS to WBA</a:t>
            </a:r>
            <a:endParaRPr lang="en-US" altLang="en-US" sz="2400" dirty="0"/>
          </a:p>
          <a:p>
            <a:pPr marL="857250" lvl="1" indent="-457200">
              <a:spcBef>
                <a:spcPts val="200"/>
              </a:spcBef>
              <a:buFont typeface="Times New Roman" panose="02020603050405020304" pitchFamily="18" charset="0"/>
              <a:buAutoNum type="arabicPeriod"/>
              <a:defRPr/>
            </a:pPr>
            <a:r>
              <a:rPr lang="en-US" sz="3200" dirty="0"/>
              <a:t>Motions?/SPs?</a:t>
            </a:r>
          </a:p>
          <a:p>
            <a:pPr marL="857250" lvl="1" indent="-457200">
              <a:spcBef>
                <a:spcPts val="200"/>
              </a:spcBef>
              <a:buFont typeface="+mj-lt"/>
              <a:buAutoNum type="arabicPeriod"/>
              <a:defRPr/>
            </a:pPr>
            <a:r>
              <a:rPr lang="en-US" altLang="en-US" sz="3200"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737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 some inputs from TGbe were provided/added</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resulting in (</a:t>
            </a:r>
            <a:r>
              <a:rPr lang="en-US" u="sng" dirty="0">
                <a:solidFill>
                  <a:srgbClr val="0000FF"/>
                </a:solidFill>
                <a:effectLst/>
                <a:latin typeface="+mj-lt"/>
                <a:ea typeface="Calibri" panose="020F0502020204030204" pitchFamily="34" charset="0"/>
                <a:hlinkClick r:id="rId12"/>
              </a:rPr>
              <a:t>11-20/0013r14</a:t>
            </a:r>
            <a:r>
              <a:rPr lang="en-US" u="sng" dirty="0">
                <a:solidFill>
                  <a:srgbClr val="0000FF"/>
                </a:solidFill>
                <a:effectLst/>
                <a:latin typeface="+mj-lt"/>
                <a:ea typeface="Calibri" panose="020F0502020204030204" pitchFamily="34" charset="0"/>
              </a:rPr>
              <a:t>)</a:t>
            </a:r>
            <a:r>
              <a:rPr lang="en-US" sz="2000" b="0" dirty="0"/>
              <a:t>. </a:t>
            </a:r>
          </a:p>
          <a:p>
            <a:pPr marL="400050" lvl="1">
              <a:spcBef>
                <a:spcPts val="0"/>
              </a:spcBef>
              <a:spcAft>
                <a:spcPts val="0"/>
              </a:spcAft>
              <a:buFont typeface="+mj-lt"/>
              <a:buAutoNum type="arabicPeriod"/>
            </a:pPr>
            <a:r>
              <a:rPr lang="en-US" u="sng" dirty="0">
                <a:solidFill>
                  <a:srgbClr val="0000FF"/>
                </a:solidFill>
                <a:latin typeface="+mj-lt"/>
                <a:ea typeface="Calibri" panose="020F0502020204030204" pitchFamily="34" charset="0"/>
                <a:hlinkClick r:id="rId12"/>
              </a:rPr>
              <a:t>11-20/0013r14</a:t>
            </a:r>
            <a:r>
              <a:rPr lang="en-US" sz="2000" b="0" dirty="0"/>
              <a:t>  status and the way forward</a:t>
            </a:r>
            <a:r>
              <a:rPr lang="en-US" dirty="0">
                <a:latin typeface="+mj-lt"/>
              </a:rPr>
              <a:t> were discussed 14 and 15 July.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641294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2"/>
              </a:rPr>
              <a:t>11-21/0865</a:t>
            </a:r>
            <a:r>
              <a:rPr lang="en-US" sz="2600" b="0" dirty="0"/>
              <a:t>)– “Draft Reply LS from 802.11 to WBA regarding the WBA 5G &amp; Wi-Fi RAN Convergence Paper” – Joseph Levy (InterDigital)</a:t>
            </a:r>
          </a:p>
          <a:p>
            <a:pPr marL="857250" lvl="1" indent="-457200">
              <a:spcBef>
                <a:spcPts val="200"/>
              </a:spcBef>
              <a:buFont typeface="+mj-lt"/>
              <a:buAutoNum type="alphaLcParenR"/>
              <a:defRPr/>
            </a:pPr>
            <a:r>
              <a:rPr lang="en-US" sz="2200" dirty="0"/>
              <a:t>Inputs were provided by the TGbe Chair - Alfred Asterjadhi (Qualcomm)</a:t>
            </a:r>
          </a:p>
          <a:p>
            <a:pPr marL="857250" lvl="1" indent="-457200">
              <a:spcBef>
                <a:spcPts val="200"/>
              </a:spcBef>
              <a:buFont typeface="+mj-lt"/>
              <a:buAutoNum type="alphaLcParenR"/>
              <a:defRPr/>
            </a:pPr>
            <a:r>
              <a:rPr lang="en-US" sz="2200" b="0" dirty="0"/>
              <a:t>Reworked two paragraphs</a:t>
            </a:r>
            <a:r>
              <a:rPr lang="en-US" sz="2200" dirty="0"/>
              <a:t>: </a:t>
            </a:r>
          </a:p>
          <a:p>
            <a:pPr marL="1257300" lvl="2" indent="-457200">
              <a:spcBef>
                <a:spcPts val="200"/>
              </a:spcBef>
              <a:buFont typeface="+mj-lt"/>
              <a:buAutoNum type="arabicPeriod"/>
              <a:defRPr/>
            </a:pPr>
            <a:r>
              <a:rPr lang="en-US" sz="2000" dirty="0"/>
              <a:t>WLAN implementations support QoS</a:t>
            </a:r>
          </a:p>
          <a:p>
            <a:pPr marL="1257300" lvl="2" indent="-457200">
              <a:spcBef>
                <a:spcPts val="200"/>
              </a:spcBef>
              <a:buFont typeface="+mj-lt"/>
              <a:buAutoNum type="arabicPeriod"/>
              <a:defRPr/>
            </a:pPr>
            <a:r>
              <a:rPr lang="en-US" sz="2000" dirty="0"/>
              <a:t>IEEE 802.11 WG agrees that the identified potential challenges and gaps impact 5G and Wi-Fi RAN convergence.  </a:t>
            </a:r>
            <a:endParaRPr lang="en-US" sz="2000" b="0" dirty="0"/>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853344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 Monday 13 Sep 19:00-21:00 ET – in conflict with TGbe MAC/PHY ad hocks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 Friday 17 Sep 9:00-11:00 ET</a:t>
            </a:r>
          </a:p>
          <a:p>
            <a:pPr lvl="2" indent="-342900">
              <a:spcBef>
                <a:spcPts val="0"/>
              </a:spcBef>
              <a:spcAft>
                <a:spcPts val="0"/>
              </a:spcAft>
              <a:buSzPts val="1000"/>
              <a:buFont typeface="Symbol" panose="05050102010706020507" pitchFamily="18" charset="2"/>
              <a:buChar char=""/>
              <a:tabLst>
                <a:tab pos="457200" algn="l"/>
              </a:tabLst>
            </a:pPr>
            <a:r>
              <a:rPr lang="en-US" sz="1600" strike="sngStrike" dirty="0">
                <a:latin typeface="Times New Roman" panose="02020603050405020304" pitchFamily="18" charset="0"/>
                <a:ea typeface="Calibri" panose="020F0502020204030204" pitchFamily="34" charset="0"/>
              </a:rPr>
              <a:t>? Monday 20 Sep 19:00-21:00 ET</a:t>
            </a:r>
            <a:r>
              <a:rPr lang="en-US" sz="1600" dirty="0">
                <a:latin typeface="Times New Roman" panose="02020603050405020304" pitchFamily="18" charset="0"/>
                <a:ea typeface="Calibri" panose="020F0502020204030204" pitchFamily="34" charset="0"/>
              </a:rPr>
              <a:t>   20th and 22nd Sept. in Korea Time are Korea's national Thanksgiving holiday, </a:t>
            </a:r>
            <a:r>
              <a:rPr lang="en-US" sz="1600" dirty="0" err="1">
                <a:latin typeface="Times New Roman" panose="02020603050405020304" pitchFamily="18" charset="0"/>
                <a:ea typeface="Calibri" panose="020F0502020204030204" pitchFamily="34" charset="0"/>
              </a:rPr>
              <a:t>Chuseog</a:t>
            </a:r>
            <a:r>
              <a:rPr lang="en-US" sz="1600" dirty="0">
                <a:latin typeface="Times New Roman" panose="02020603050405020304" pitchFamily="18" charset="0"/>
                <a:ea typeface="Calibri" panose="020F0502020204030204" pitchFamily="34" charset="0"/>
              </a:rPr>
              <a:t> (Full moon day)</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27</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26734</TotalTime>
  <Words>4561</Words>
  <Application>Microsoft Office PowerPoint</Application>
  <PresentationFormat>Widescreen</PresentationFormat>
  <Paragraphs>466</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AANI SC Status/Activity</vt:lpstr>
      <vt:lpstr>Contributions/Discussion</vt:lpstr>
      <vt:lpstr>Straw Polls</vt:lpstr>
      <vt:lpstr>Motion </vt:lpstr>
      <vt:lpstr>Agenda</vt:lpstr>
      <vt:lpstr>AANI SC Status/Activity</vt:lpstr>
      <vt:lpstr>Contributions/Discussion</vt:lpstr>
      <vt:lpstr>Agenda</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15</cp:revision>
  <dcterms:created xsi:type="dcterms:W3CDTF">2021-01-13T08:32:13Z</dcterms:created>
  <dcterms:modified xsi:type="dcterms:W3CDTF">2021-07-19T21:52:03Z</dcterms:modified>
</cp:coreProperties>
</file>