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5"/>
  </p:notesMasterIdLst>
  <p:handoutMasterIdLst>
    <p:handoutMasterId r:id="rId36"/>
  </p:handoutMasterIdLst>
  <p:sldIdLst>
    <p:sldId id="256" r:id="rId5"/>
    <p:sldId id="257" r:id="rId6"/>
    <p:sldId id="265" r:id="rId7"/>
    <p:sldId id="2366" r:id="rId8"/>
    <p:sldId id="393" r:id="rId9"/>
    <p:sldId id="449" r:id="rId10"/>
    <p:sldId id="368" r:id="rId11"/>
    <p:sldId id="268" r:id="rId12"/>
    <p:sldId id="283" r:id="rId13"/>
    <p:sldId id="284" r:id="rId14"/>
    <p:sldId id="280" r:id="rId15"/>
    <p:sldId id="372" r:id="rId16"/>
    <p:sldId id="444" r:id="rId17"/>
    <p:sldId id="445" r:id="rId18"/>
    <p:sldId id="2367" r:id="rId19"/>
    <p:sldId id="2370" r:id="rId20"/>
    <p:sldId id="2371" r:id="rId21"/>
    <p:sldId id="2373" r:id="rId22"/>
    <p:sldId id="2372" r:id="rId23"/>
    <p:sldId id="2374" r:id="rId24"/>
    <p:sldId id="2375" r:id="rId25"/>
    <p:sldId id="2377" r:id="rId26"/>
    <p:sldId id="2376" r:id="rId27"/>
    <p:sldId id="274" r:id="rId28"/>
    <p:sldId id="447" r:id="rId29"/>
    <p:sldId id="443" r:id="rId30"/>
    <p:sldId id="2368" r:id="rId31"/>
    <p:sldId id="2369" r:id="rId32"/>
    <p:sldId id="367" r:id="rId33"/>
    <p:sldId id="371" r:id="rId3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0BB"/>
    <a:srgbClr val="E1F0DC"/>
    <a:srgbClr val="DAF2EB"/>
    <a:srgbClr val="FDE5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C803AD-607A-4C0C-BF62-354140560888}" v="4" dt="2021-07-15T01:21:14.18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165" autoAdjust="0"/>
    <p:restoredTop sz="94660"/>
  </p:normalViewPr>
  <p:slideViewPr>
    <p:cSldViewPr>
      <p:cViewPr varScale="1">
        <p:scale>
          <a:sx n="63" d="100"/>
          <a:sy n="63" d="100"/>
        </p:scale>
        <p:origin x="68" y="24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43"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F0C803AD-607A-4C0C-BF62-354140560888}"/>
    <pc:docChg chg="undo custSel addSld modSld sldOrd modMainMaster">
      <pc:chgData name="Joseph Levy" userId="3766db8f-7892-44ce-ae9b-8fce39950acf" providerId="ADAL" clId="{F0C803AD-607A-4C0C-BF62-354140560888}" dt="2021-07-15T01:21:45.763" v="289" actId="6549"/>
      <pc:docMkLst>
        <pc:docMk/>
      </pc:docMkLst>
      <pc:sldChg chg="modSp mod">
        <pc:chgData name="Joseph Levy" userId="3766db8f-7892-44ce-ae9b-8fce39950acf" providerId="ADAL" clId="{F0C803AD-607A-4C0C-BF62-354140560888}" dt="2021-07-15T01:18:40.609" v="271" actId="6549"/>
        <pc:sldMkLst>
          <pc:docMk/>
          <pc:sldMk cId="0" sldId="256"/>
        </pc:sldMkLst>
        <pc:spChg chg="mod">
          <ac:chgData name="Joseph Levy" userId="3766db8f-7892-44ce-ae9b-8fce39950acf" providerId="ADAL" clId="{F0C803AD-607A-4C0C-BF62-354140560888}" dt="2021-07-15T01:18:40.609" v="271" actId="6549"/>
          <ac:spMkLst>
            <pc:docMk/>
            <pc:sldMk cId="0" sldId="256"/>
            <ac:spMk id="3074" creationId="{00000000-0000-0000-0000-000000000000}"/>
          </ac:spMkLst>
        </pc:spChg>
      </pc:sldChg>
      <pc:sldChg chg="modSp mod">
        <pc:chgData name="Joseph Levy" userId="3766db8f-7892-44ce-ae9b-8fce39950acf" providerId="ADAL" clId="{F0C803AD-607A-4C0C-BF62-354140560888}" dt="2021-07-14T23:41:59.125" v="123" actId="113"/>
        <pc:sldMkLst>
          <pc:docMk/>
          <pc:sldMk cId="208062717" sldId="2371"/>
        </pc:sldMkLst>
        <pc:spChg chg="mod">
          <ac:chgData name="Joseph Levy" userId="3766db8f-7892-44ce-ae9b-8fce39950acf" providerId="ADAL" clId="{F0C803AD-607A-4C0C-BF62-354140560888}" dt="2021-07-14T23:41:59.125" v="123" actId="113"/>
          <ac:spMkLst>
            <pc:docMk/>
            <pc:sldMk cId="208062717" sldId="2371"/>
            <ac:spMk id="3" creationId="{EA184438-C00B-4FCD-958A-B6E4A1CCC9A5}"/>
          </ac:spMkLst>
        </pc:spChg>
      </pc:sldChg>
      <pc:sldChg chg="modSp new mod">
        <pc:chgData name="Joseph Levy" userId="3766db8f-7892-44ce-ae9b-8fce39950acf" providerId="ADAL" clId="{F0C803AD-607A-4C0C-BF62-354140560888}" dt="2021-07-15T01:06:20.454" v="219" actId="20577"/>
        <pc:sldMkLst>
          <pc:docMk/>
          <pc:sldMk cId="2599879878" sldId="2373"/>
        </pc:sldMkLst>
        <pc:spChg chg="mod">
          <ac:chgData name="Joseph Levy" userId="3766db8f-7892-44ce-ae9b-8fce39950acf" providerId="ADAL" clId="{F0C803AD-607A-4C0C-BF62-354140560888}" dt="2021-07-14T23:37:49.250" v="17" actId="20577"/>
          <ac:spMkLst>
            <pc:docMk/>
            <pc:sldMk cId="2599879878" sldId="2373"/>
            <ac:spMk id="2" creationId="{ED5685E5-CA14-486E-9D3D-B7DB9FE0F41C}"/>
          </ac:spMkLst>
        </pc:spChg>
        <pc:spChg chg="mod">
          <ac:chgData name="Joseph Levy" userId="3766db8f-7892-44ce-ae9b-8fce39950acf" providerId="ADAL" clId="{F0C803AD-607A-4C0C-BF62-354140560888}" dt="2021-07-15T01:06:20.454" v="219" actId="20577"/>
          <ac:spMkLst>
            <pc:docMk/>
            <pc:sldMk cId="2599879878" sldId="2373"/>
            <ac:spMk id="3" creationId="{1BBB7468-A33E-449A-9E11-6E9CDDF60BE5}"/>
          </ac:spMkLst>
        </pc:spChg>
      </pc:sldChg>
      <pc:sldChg chg="modSp add mod">
        <pc:chgData name="Joseph Levy" userId="3766db8f-7892-44ce-ae9b-8fce39950acf" providerId="ADAL" clId="{F0C803AD-607A-4C0C-BF62-354140560888}" dt="2021-07-15T01:08:52.329" v="240" actId="20577"/>
        <pc:sldMkLst>
          <pc:docMk/>
          <pc:sldMk cId="3629136494" sldId="2374"/>
        </pc:sldMkLst>
        <pc:spChg chg="mod">
          <ac:chgData name="Joseph Levy" userId="3766db8f-7892-44ce-ae9b-8fce39950acf" providerId="ADAL" clId="{F0C803AD-607A-4C0C-BF62-354140560888}" dt="2021-07-15T01:08:52.329" v="240" actId="20577"/>
          <ac:spMkLst>
            <pc:docMk/>
            <pc:sldMk cId="3629136494" sldId="2374"/>
            <ac:spMk id="3" creationId="{8D0E50DF-6144-4031-AB0C-F5E542DA4BA7}"/>
          </ac:spMkLst>
        </pc:spChg>
      </pc:sldChg>
      <pc:sldChg chg="modSp add mod">
        <pc:chgData name="Joseph Levy" userId="3766db8f-7892-44ce-ae9b-8fce39950acf" providerId="ADAL" clId="{F0C803AD-607A-4C0C-BF62-354140560888}" dt="2021-07-15T01:21:45.763" v="289" actId="6549"/>
        <pc:sldMkLst>
          <pc:docMk/>
          <pc:sldMk cId="3755094364" sldId="2375"/>
        </pc:sldMkLst>
        <pc:spChg chg="mod">
          <ac:chgData name="Joseph Levy" userId="3766db8f-7892-44ce-ae9b-8fce39950acf" providerId="ADAL" clId="{F0C803AD-607A-4C0C-BF62-354140560888}" dt="2021-07-15T01:21:45.763" v="289" actId="6549"/>
          <ac:spMkLst>
            <pc:docMk/>
            <pc:sldMk cId="3755094364" sldId="2375"/>
            <ac:spMk id="3" creationId="{EA184438-C00B-4FCD-958A-B6E4A1CCC9A5}"/>
          </ac:spMkLst>
        </pc:spChg>
      </pc:sldChg>
      <pc:sldChg chg="modSp add mod ord">
        <pc:chgData name="Joseph Levy" userId="3766db8f-7892-44ce-ae9b-8fce39950acf" providerId="ADAL" clId="{F0C803AD-607A-4C0C-BF62-354140560888}" dt="2021-07-15T01:16:41.409" v="267" actId="20577"/>
        <pc:sldMkLst>
          <pc:docMk/>
          <pc:sldMk cId="2757379989" sldId="2376"/>
        </pc:sldMkLst>
        <pc:spChg chg="mod">
          <ac:chgData name="Joseph Levy" userId="3766db8f-7892-44ce-ae9b-8fce39950acf" providerId="ADAL" clId="{F0C803AD-607A-4C0C-BF62-354140560888}" dt="2021-07-15T01:16:41.409" v="267" actId="20577"/>
          <ac:spMkLst>
            <pc:docMk/>
            <pc:sldMk cId="2757379989" sldId="2376"/>
            <ac:spMk id="20483" creationId="{00000000-0000-0000-0000-000000000000}"/>
          </ac:spMkLst>
        </pc:spChg>
      </pc:sldChg>
      <pc:sldChg chg="add ord">
        <pc:chgData name="Joseph Levy" userId="3766db8f-7892-44ce-ae9b-8fce39950acf" providerId="ADAL" clId="{F0C803AD-607A-4C0C-BF62-354140560888}" dt="2021-07-15T01:20:30.983" v="282"/>
        <pc:sldMkLst>
          <pc:docMk/>
          <pc:sldMk cId="1481418339" sldId="2377"/>
        </pc:sldMkLst>
      </pc:sldChg>
      <pc:sldMasterChg chg="modSp mod">
        <pc:chgData name="Joseph Levy" userId="3766db8f-7892-44ce-ae9b-8fce39950acf" providerId="ADAL" clId="{F0C803AD-607A-4C0C-BF62-354140560888}" dt="2021-07-15T01:18:13.694" v="269" actId="6549"/>
        <pc:sldMasterMkLst>
          <pc:docMk/>
          <pc:sldMasterMk cId="0" sldId="2147483648"/>
        </pc:sldMasterMkLst>
        <pc:spChg chg="mod">
          <ac:chgData name="Joseph Levy" userId="3766db8f-7892-44ce-ae9b-8fce39950acf" providerId="ADAL" clId="{F0C803AD-607A-4C0C-BF62-354140560888}" dt="2021-07-15T01:18:13.694" v="269"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7/14/2021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24</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5</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876386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6</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69289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8</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15</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5131923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19</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2402051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23</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2136068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July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2021</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2021</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2021</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802.11-21/0954r3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standards.ieee.org/about/policies/bylaws/index.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1/11-21-0794-00-AANI-aani-sc-teleconference-4-may-2021-minutes.docx" TargetMode="External"/><Relationship Id="rId2" Type="http://schemas.openxmlformats.org/officeDocument/2006/relationships/hyperlink" Target="https://mentor.ieee.org/802.11/dcn/21/11-21-0818-01-AANI-aani-sc-meeting-minutes-may-2021-interim.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29-00-AANI-aani-sc-teleconference-meeting-minutes-22-june-2021.docx" TargetMode="External"/><Relationship Id="rId5" Type="http://schemas.openxmlformats.org/officeDocument/2006/relationships/hyperlink" Target="https://mentor.ieee.org/802.11/dcn/21/11-21-1001-00-AANI-aani-sc-teleconference-meeting-minutes-8-june-2021.docx" TargetMode="External"/><Relationship Id="rId4" Type="http://schemas.openxmlformats.org/officeDocument/2006/relationships/hyperlink" Target="https://mentor.ieee.org/802.11/dcn/21/11-21-0895-01-AANI-aani-sc-teleconference-25-may-2021-minutes.docx"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20/11-20-0013-12-AANI-draft-technical-report-on-interworking-between-3gpp-5g-network-wlan.docx" TargetMode="External"/><Relationship Id="rId3" Type="http://schemas.openxmlformats.org/officeDocument/2006/relationships/hyperlink" Target="https://mentor.ieee.org/802.11/dcn/21/11-21-0616-00-AANI-802-11ax-features-and-applicability-to-5g-and-wi-fi-convergence.pptx" TargetMode="External"/><Relationship Id="rId7" Type="http://schemas.openxmlformats.org/officeDocument/2006/relationships/hyperlink" Target="https://mentor.ieee.org/802.11/dcn/21/11-21-0950-00-AANI-5gc-access-over-wlan.docx"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AANI-draft-technical-report-on-interworking-between-3gpp-5g-network-wlan.docx" TargetMode="External"/><Relationship Id="rId5" Type="http://schemas.openxmlformats.org/officeDocument/2006/relationships/hyperlink" Target="https://mentor.ieee.org/802.11/dcn/21/11-21-0953-00-AANI-proposed-qos-response-to-wba.docx" TargetMode="External"/><Relationship Id="rId10" Type="http://schemas.openxmlformats.org/officeDocument/2006/relationships/hyperlink" Target="https://mentor.ieee.org/802.11/dcn/21/11-21-0859-01-AANI-proposal-to-change-draft-technical-report-11-20-0013r12-for-the-comments-11-21-0751r0.xlsx" TargetMode="External"/><Relationship Id="rId4" Type="http://schemas.openxmlformats.org/officeDocument/2006/relationships/hyperlink" Target="https://mentor.ieee.org/802.11/dcn/21/11-21-0865-AANI-draft-reply-ls-from-802-11-to-wba-regarding-the-wba-5g-wi-fi-ran-convergence-paper.docx" TargetMode="External"/><Relationship Id="rId9" Type="http://schemas.openxmlformats.org/officeDocument/2006/relationships/hyperlink" Target="https://mentor.ieee.org/802.11/dcn/20/11-20-0013-13-AANI-draft-technical-report-on-interworking-between-3gpp-5g-network-wlan.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1/11-21-1056-AANI-aani-sc-teleconference-agenda-07-july-2021.pptx" TargetMode="External"/><Relationship Id="rId2" Type="http://schemas.openxmlformats.org/officeDocument/2006/relationships/hyperlink" Target="https://mentor.ieee.org/802.11/dcn/21/11-21-1102-00-AANI-proposal-to-change-in-draft-technical-report-(11-20/0012r13)-regarding-clause-4&amp;-5.omments-on-draft-technical-report.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0013-14-AANI-draft-technical-report-on-interworking-between-3gpp-5g-network-wlan.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1/11-21-0953-00-AANI-proposed-qos-response-to-wba.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0/11-20-0013-12-AANI-draft-technical-report-on-interworking-between-3gpp-5g-network-wlan.docx" TargetMode="External"/><Relationship Id="rId3" Type="http://schemas.openxmlformats.org/officeDocument/2006/relationships/hyperlink" Target="https://mentor.ieee.org/802.11/dcn/21/11-21-0616-00-AANI-802-11ax-features-and-applicability-to-5g-and-wi-fi-convergence.pptx" TargetMode="External"/><Relationship Id="rId7" Type="http://schemas.openxmlformats.org/officeDocument/2006/relationships/hyperlink" Target="https://mentor.ieee.org/802.11/dcn/21/11-21-0950-00-AANI-5gc-access-over-wlan.docx"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AANI-draft-technical-report-on-interworking-between-3gpp-5g-network-wlan.docx" TargetMode="External"/><Relationship Id="rId11" Type="http://schemas.openxmlformats.org/officeDocument/2006/relationships/hyperlink" Target="https://mentor.ieee.org/802.11/dcn/21/11-21-1102-00-AANI-proposal-to-change-in-draft-technical-report-(11-20/0012r13)-regarding-clause-4&amp;-5.omments-on-draft-technical-report.docx" TargetMode="External"/><Relationship Id="rId5" Type="http://schemas.openxmlformats.org/officeDocument/2006/relationships/hyperlink" Target="https://mentor.ieee.org/802.11/dcn/21/11-21-0953-00-AANI-proposed-qos-response-to-wba.docx" TargetMode="External"/><Relationship Id="rId10" Type="http://schemas.openxmlformats.org/officeDocument/2006/relationships/hyperlink" Target="https://mentor.ieee.org/802.11/dcn/21/11-21-0859-01-AANI-proposal-to-change-draft-technical-report-11-20-0013r12-for-the-comments-11-21-0751r0.xlsx" TargetMode="External"/><Relationship Id="rId4" Type="http://schemas.openxmlformats.org/officeDocument/2006/relationships/hyperlink" Target="https://mentor.ieee.org/802.11/dcn/21/11-21-0865-AANI-draft-reply-ls-from-802-11-to-wba-regarding-the-wba-5g-wi-fi-ran-convergence-paper.docx" TargetMode="External"/><Relationship Id="rId9" Type="http://schemas.openxmlformats.org/officeDocument/2006/relationships/hyperlink" Target="https://mentor.ieee.org/802.11/dcn/20/11-20-0013-13-AANI-draft-technical-report-on-interworking-between-3gpp-5g-network-wlan.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0953-00-AANI-proposed-qos-response-to-wba.docx" TargetMode="External"/><Relationship Id="rId2" Type="http://schemas.openxmlformats.org/officeDocument/2006/relationships/hyperlink" Target="https://mentor.ieee.org/802.11/dcn/20/11-20-0013-14-AANI-draft-technical-report-on-interworking-between-3gpp-5g-network-wlan.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865-AANI-draft-reply-ls-from-802-11-to-wba-regarding-the-wba-5g-wi-fi-ran-convergence-paper.docx"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0/11-20-0013-14-AANI-draft-technical-report-on-interworking-between-3gpp-5g-network-wlan.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0/11-20-0013-12-AANI-draft-technical-report-on-interworking-between-3gpp-5g-network-wlan.docx" TargetMode="External"/><Relationship Id="rId3" Type="http://schemas.openxmlformats.org/officeDocument/2006/relationships/hyperlink" Target="https://mentor.ieee.org/802.11/dcn/21/11-21-0616-00-AANI-802-11ax-features-and-applicability-to-5g-and-wi-fi-convergence.pptx" TargetMode="External"/><Relationship Id="rId7" Type="http://schemas.openxmlformats.org/officeDocument/2006/relationships/hyperlink" Target="https://mentor.ieee.org/802.11/dcn/21/11-21-0950-00-AANI-5gc-access-over-wlan.docx" TargetMode="External"/><Relationship Id="rId12" Type="http://schemas.openxmlformats.org/officeDocument/2006/relationships/hyperlink" Target="https://mentor.ieee.org/802.11/dcn/20/11-20-0013-14-AANI-draft-technical-report-on-interworking-between-3gpp-5g-network-wlan.docx"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AANI-draft-technical-report-on-interworking-between-3gpp-5g-network-wlan.docx" TargetMode="External"/><Relationship Id="rId11" Type="http://schemas.openxmlformats.org/officeDocument/2006/relationships/hyperlink" Target="https://mentor.ieee.org/802.11/dcn/21/11-21-1102-00-AANI-proposal-to-change-in-draft-technical-report-(11-20/0012r13)-regarding-clause-4&amp;-5.omments-on-draft-technical-report.docx" TargetMode="External"/><Relationship Id="rId5" Type="http://schemas.openxmlformats.org/officeDocument/2006/relationships/hyperlink" Target="https://mentor.ieee.org/802.11/dcn/21/11-21-0953-00-AANI-proposed-qos-response-to-wba.docx" TargetMode="External"/><Relationship Id="rId10" Type="http://schemas.openxmlformats.org/officeDocument/2006/relationships/hyperlink" Target="https://mentor.ieee.org/802.11/dcn/21/11-21-0859-01-AANI-proposal-to-change-draft-technical-report-11-20-0013r12-for-the-comments-11-21-0751r0.xlsx" TargetMode="External"/><Relationship Id="rId4" Type="http://schemas.openxmlformats.org/officeDocument/2006/relationships/hyperlink" Target="https://mentor.ieee.org/802.11/dcn/21/11-21-0865-AANI-draft-reply-ls-from-802-11-to-wba-regarding-the-wba-5g-wi-fi-ran-convergence-paper.docx" TargetMode="External"/><Relationship Id="rId9" Type="http://schemas.openxmlformats.org/officeDocument/2006/relationships/hyperlink" Target="https://mentor.ieee.org/802.11/dcn/20/11-20-0013-13-AANI-draft-technical-report-on-interworking-between-3gpp-5g-network-wlan.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865-AANI-draft-reply-ls-from-802-11-to-wba-regarding-the-wba-5g-wi-fi-ran-convergence-paper.docx" TargetMode="External"/><Relationship Id="rId2" Type="http://schemas.openxmlformats.org/officeDocument/2006/relationships/hyperlink" Target="https://mentor.ieee.org/802.11/dcn/20/11-20-0013-14-AANI-draft-technical-report-on-interworking-between-3gpp-5g-network-wlan.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0953-00-AANI-proposed-qos-response-to-wba.docx" TargetMode="External"/><Relationship Id="rId2" Type="http://schemas.openxmlformats.org/officeDocument/2006/relationships/hyperlink" Target="https://mentor.ieee.org/802.11/dcn/20/11-20-0013-14-AANI-draft-technical-report-on-interworking-between-3gpp-5g-network-wlan.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865-AANI-draft-reply-ls-from-802-11-to-wba-regarding-the-wba-5g-wi-fi-ran-convergence-paper.doc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1/11-21-0170-00-0000-2021-jan-liaison-from-wba-re-convergence.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1/11-21-0408-00-0wng-wba-5g-and-wi-fi-ran-convergence-ieee-802-11-wng-session.pdf"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0/11-20-0580-00-AANI-consideration-of-interworking-between-3gpp-5g-core-and-ieee-802-11.pptx" TargetMode="External"/><Relationship Id="rId3" Type="http://schemas.openxmlformats.org/officeDocument/2006/relationships/hyperlink" Target="https://mentor.ieee.org/802.11/dcn/19/11-19-1529-01-AANI-objective-and-scope-of-technical-report-on-interworking-between-5g-core-network-and-wlan.docx" TargetMode="External"/><Relationship Id="rId7" Type="http://schemas.openxmlformats.org/officeDocument/2006/relationships/hyperlink" Target="https://mentor.ieee.org/802.11/dcn/20/11-20-0013-01-AANI-draft-technical-report-on-interworking-between-3gpp-5g-network-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0-AANI-draft-technical-report-on-interworking-between-3gpp-5g-network-wlan.docx" TargetMode="External"/><Relationship Id="rId11" Type="http://schemas.openxmlformats.org/officeDocument/2006/relationships/hyperlink" Target="https://mentor.ieee.org/802.11/dcn/20/11-20-1031-02-AANI-11-20-0013-00-aani-draft-technical-report-on-interworking-between-3gpp-5g-network-wlan-intel-comments.docx" TargetMode="External"/><Relationship Id="rId5" Type="http://schemas.openxmlformats.org/officeDocument/2006/relationships/hyperlink" Target="https://mentor.ieee.org/802.11/dcn/19/11-19-1843-00-AANI-initial-technical-draft-report-on-interworking-between-3gpp-5g-network-and-wlan.docx" TargetMode="External"/><Relationship Id="rId10" Type="http://schemas.openxmlformats.org/officeDocument/2006/relationships/hyperlink" Target="https://mentor.ieee.org/802.11/dcn/20/11-20-0013-03-AANI-draft-technical-report-on-interworking-between-3gpp-5g-network-wlan.docx" TargetMode="External"/><Relationship Id="rId4" Type="http://schemas.openxmlformats.org/officeDocument/2006/relationships/hyperlink" Target="https://mentor.ieee.org/802.11/dcn/19/11-19-2046-00-AANI-the-initial-technical-draft-report-on-interworking-between-3gpp-5g-network-network.pptx" TargetMode="External"/><Relationship Id="rId9" Type="http://schemas.openxmlformats.org/officeDocument/2006/relationships/hyperlink" Target="https://mentor.ieee.org/802.11/dcn/20/11-20-0013-02-AANI-draft-technical-report-on-interworking-between-3gpp-5g-network-wlan.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sp7200043/attendance-log?d=07/13/2021&amp;p=3543200005&amp;t=47200043"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0/11-20-1512-01-AANI-aani-sc-teleconference-15-sep-2020-meeting-minutes.docx" TargetMode="External"/><Relationship Id="rId13" Type="http://schemas.openxmlformats.org/officeDocument/2006/relationships/hyperlink" Target="https://mentor.ieee.org/802.11/dcn/20/11-20-1689-00-AANI-aani-sc-teleconference-20-oct-2020-meeting-minutes.docx" TargetMode="External"/><Relationship Id="rId18" Type="http://schemas.openxmlformats.org/officeDocument/2006/relationships/hyperlink" Target="https://mentor.ieee.org/802.11/dcn/21/11-21-0148-00-AANI-ieee-802-11-aani-standing-committee-january-2021-interim-meeting-minutes.docx" TargetMode="External"/><Relationship Id="rId3" Type="http://schemas.openxmlformats.org/officeDocument/2006/relationships/hyperlink" Target="https://mentor.ieee.org/802.11/dcn/20/11-20-1262-02-AANI-cc32-aani-report-comments.xlsx" TargetMode="External"/><Relationship Id="rId21" Type="http://schemas.openxmlformats.org/officeDocument/2006/relationships/hyperlink" Target="https://mentor.ieee.org/802.11/dcn/21/11-21-0438-00-AANI-interworking-report-way-forward.pptx" TargetMode="External"/><Relationship Id="rId7" Type="http://schemas.openxmlformats.org/officeDocument/2006/relationships/hyperlink" Target="https://mentor.ieee.org/802.11/dcn/20/11-20-1376-00-AANI-technical-report-on-interworking-between-3gpp-5g-system-and-wlan.docx" TargetMode="External"/><Relationship Id="rId12" Type="http://schemas.openxmlformats.org/officeDocument/2006/relationships/hyperlink" Target="https://mentor.ieee.org/802.11/dcn/20/11-20-1601" TargetMode="External"/><Relationship Id="rId17" Type="http://schemas.openxmlformats.org/officeDocument/2006/relationships/hyperlink" Target="https://mentor.ieee.org/802.11/dcn/21/11-21-0058-00-AANI-aani-sc-teleconference-minutes-5-january-2021.docx" TargetMode="External"/><Relationship Id="rId2" Type="http://schemas.openxmlformats.org/officeDocument/2006/relationships/hyperlink" Target="https://mentor.ieee.org/802.11/dcn/20/11-20-0013-05-AANI-draft-technical-report-on-interworking-between-3gpp-5g-network-wlan.docx" TargetMode="External"/><Relationship Id="rId16" Type="http://schemas.openxmlformats.org/officeDocument/2006/relationships/hyperlink" Target="https://mentor.ieee.org/802.11/dcn/20/11-20-1977-00-AANI-aani-sc-teleconference-minutes-15-december-2020.docx" TargetMode="External"/><Relationship Id="rId20" Type="http://schemas.openxmlformats.org/officeDocument/2006/relationships/hyperlink" Target="https://mentor.ieee.org/802.11/dcn/21/11-21-0413-00-AANI-aani-sc-technical-report-11-20-0013-way-forward.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356-00-AANI-proposed-comment-resolution-for-cid-10-11-12-105-on-comment-collection-sheet-11-20-1262r2.docx" TargetMode="External"/><Relationship Id="rId11" Type="http://schemas.openxmlformats.org/officeDocument/2006/relationships/hyperlink" Target="https://mentor.ieee.org/802.11/dcn/20/11-20-1668-00-AANI-aani-sc-teleconference-13-oct-2020-meeting-minutes.docx" TargetMode="External"/><Relationship Id="rId5" Type="http://schemas.openxmlformats.org/officeDocument/2006/relationships/hyperlink" Target="https://mentor.ieee.org/802.11/dcn/20/11-20-0013-05-AANI-draft-technical-report-on-interworking-between-3gpp-5g-network-wlan.pdf" TargetMode="External"/><Relationship Id="rId15" Type="http://schemas.openxmlformats.org/officeDocument/2006/relationships/hyperlink" Target="https://mentor.ieee.org/802.11/dcn/20/11-20-1926-00-AANI-aani-sc-teleconference-minutes-november-2020-plenary.docx" TargetMode="External"/><Relationship Id="rId10" Type="http://schemas.openxmlformats.org/officeDocument/2006/relationships/hyperlink" Target="https://mentor.ieee.org/802.11/dcn/20/11-20-1600-00-AANI-aani-sc-teleconference-6-oct-2020-meeting-minutes.docx" TargetMode="External"/><Relationship Id="rId19" Type="http://schemas.openxmlformats.org/officeDocument/2006/relationships/hyperlink" Target="https://mentor.ieee.org/802.11/dcn/20/11-20-0013-10-AANI-draft-technical-report-on-interworking-between-3gpp-5g-network-wlan.docx" TargetMode="External"/><Relationship Id="rId4" Type="http://schemas.openxmlformats.org/officeDocument/2006/relationships/hyperlink" Target="https://mentor.ieee.org/802.11/dcn/20/11-20-1262-03-AANI-cc32-aani-report-comments.xlsx" TargetMode="External"/><Relationship Id="rId9" Type="http://schemas.openxmlformats.org/officeDocument/2006/relationships/hyperlink" Target="https://mentor.ieee.org/802.11/dcn/20/11-20-1567-00-AANI-aani-sc-teleconference-1-oct-2020-meeting-minutes.docx" TargetMode="External"/><Relationship Id="rId14" Type="http://schemas.openxmlformats.org/officeDocument/2006/relationships/hyperlink" Target="https://mentor.ieee.org/802.11/dcn/20/11-20-1748-00-AANI-aani-sc-teleconference-27-oct-2020-meeting-minutes.docx" TargetMode="External"/><Relationship Id="rId22" Type="http://schemas.openxmlformats.org/officeDocument/2006/relationships/hyperlink" Target="https://mentor.ieee.org/802.11/dcn/21/11-21-0459-01-AANI-review-on-the-comments-of-wlan-5g-interworking-report-proposed-way-forward-11-21-0438r0.ppt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1/11-21-1102-00-AANI-proposal-to-change-in-draft-technical-report-(11-20/0012r13)-regarding-clause-4&amp;-5.omments-on-draft-technical-report.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mentor.ieee.org/802.11/dcn/21/11-21-0953-00-AANI-proposed-qos-response-to-wba.docx" TargetMode="External"/><Relationship Id="rId4" Type="http://schemas.openxmlformats.org/officeDocument/2006/relationships/hyperlink" Target="https://mentor.ieee.org/802.11/dcn/21/11-21-1056-AANI-aani-sc-teleconference-agenda-07-july-2021.pptx"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faqs/affiliation.html" TargetMode="External"/><Relationship Id="rId7"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www.ieee.org/content/dam/ieee-org/ieee/web/org/about/ieee_code_of_conduct.pdf"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standards.ieee.org/content/dam/ieee-standards/standards/web/documents/other/antitrust.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July Plenary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2021-07-15</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July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949401318"/>
              </p:ext>
            </p:extLst>
          </p:nvPr>
        </p:nvGraphicFramePr>
        <p:xfrm>
          <a:off x="458788" y="2493963"/>
          <a:ext cx="11339512" cy="3913187"/>
        </p:xfrm>
        <a:graphic>
          <a:graphicData uri="http://schemas.openxmlformats.org/presentationml/2006/ole">
            <mc:AlternateContent xmlns:mc="http://schemas.openxmlformats.org/markup-compatibility/2006">
              <mc:Choice xmlns:v="urn:schemas-microsoft-com:vml" Requires="v">
                <p:oleObj name="Document" r:id="rId3" imgW="8249760" imgH="2855880" progId="Word.Document.8">
                  <p:embed/>
                </p:oleObj>
              </mc:Choice>
              <mc:Fallback>
                <p:oleObj name="Document" r:id="rId3" imgW="8249760" imgH="2855880" progId="Word.Document.8">
                  <p:embed/>
                  <p:pic>
                    <p:nvPicPr>
                      <p:cNvPr id="9" name="Object 3"/>
                      <p:cNvPicPr>
                        <a:picLocks noChangeAspect="1" noChangeArrowheads="1"/>
                      </p:cNvPicPr>
                      <p:nvPr/>
                    </p:nvPicPr>
                    <p:blipFill>
                      <a:blip r:embed="rId4"/>
                      <a:srcRect/>
                      <a:stretch>
                        <a:fillRect/>
                      </a:stretch>
                    </p:blipFill>
                    <p:spPr bwMode="auto">
                      <a:xfrm>
                        <a:off x="458788" y="2493963"/>
                        <a:ext cx="11339512" cy="3913187"/>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914401" y="685801"/>
            <a:ext cx="10361084" cy="533399"/>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47171" y="1295400"/>
            <a:ext cx="10897657" cy="5181600"/>
          </a:xfrm>
        </p:spPr>
        <p:txBody>
          <a:bodyPr>
            <a:noAutofit/>
          </a:bodyPr>
          <a:lstStyle/>
          <a:p>
            <a:pPr marL="900113" lvl="2" indent="-214313">
              <a:buSzPct val="150000"/>
              <a:buFont typeface="Arial" panose="020B0604020202020204" pitchFamily="34" charset="0"/>
              <a:buChar char="•"/>
            </a:pPr>
            <a:r>
              <a:rPr lang="en-US" sz="20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800" dirty="0">
                <a:hlinkClick r:id="rId2"/>
              </a:rPr>
              <a:t>https://standards.ieee.org/about/policies/bylaws/sect6-7.html#7</a:t>
            </a:r>
            <a:br>
              <a:rPr lang="en-US" sz="1800" dirty="0"/>
            </a:br>
            <a:r>
              <a:rPr lang="en-US" dirty="0"/>
              <a:t>	Clause 6.1 of the IEEE SA Standards Board Operations Manual</a:t>
            </a:r>
            <a:br>
              <a:rPr lang="en-US" dirty="0"/>
            </a:br>
            <a:r>
              <a:rPr lang="en-US" dirty="0"/>
              <a:t>	</a:t>
            </a: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r>
              <a:rPr lang="en-US" sz="2000" dirty="0"/>
              <a:t>IEEE SA Copyright Permission</a:t>
            </a:r>
          </a:p>
          <a:p>
            <a:pPr marL="1243013" lvl="3" indent="-214313">
              <a:buSzPct val="150000"/>
              <a:buFont typeface="Arial" panose="020B0604020202020204" pitchFamily="34" charset="0"/>
              <a:buChar char="•"/>
            </a:pPr>
            <a:r>
              <a:rPr lang="en-US" sz="1800" dirty="0">
                <a:hlinkClick r:id="rId4"/>
              </a:rPr>
              <a:t>https://standards.ieee.org/content/dam/ieee-standards/standards/web/documents/other/permissionltrs.zip</a:t>
            </a:r>
            <a:endParaRPr lang="en-US" sz="1800" dirty="0"/>
          </a:p>
          <a:p>
            <a:pPr marL="900113" lvl="2" indent="-214313">
              <a:buSzPct val="150000"/>
              <a:buFont typeface="Arial" panose="020B0604020202020204" pitchFamily="34" charset="0"/>
              <a:buChar char="•"/>
            </a:pPr>
            <a:r>
              <a:rPr lang="en-US" sz="2000" dirty="0"/>
              <a:t>IEEE SA Copyright FAQs</a:t>
            </a:r>
          </a:p>
          <a:p>
            <a:pPr marL="1243013" lvl="3" indent="-214313">
              <a:buSzPct val="150000"/>
              <a:buFont typeface="Arial" panose="020B0604020202020204" pitchFamily="34" charset="0"/>
              <a:buChar char="•"/>
            </a:pPr>
            <a:r>
              <a:rPr lang="en-US" sz="1800" dirty="0">
                <a:hlinkClick r:id="rId5"/>
              </a:rPr>
              <a:t>http://standards.ieee.org/faqs/copyrights.html/</a:t>
            </a:r>
            <a:endParaRPr lang="en-US" sz="1800" dirty="0"/>
          </a:p>
          <a:p>
            <a:pPr marL="900113" lvl="2" indent="-214313">
              <a:buSzPct val="150000"/>
              <a:buFont typeface="Arial" panose="020B0604020202020204" pitchFamily="34" charset="0"/>
              <a:buChar char="•"/>
            </a:pPr>
            <a:r>
              <a:rPr lang="en-US" sz="2000" dirty="0"/>
              <a:t>IEEE SA Best Practices for IEEE Standards Development </a:t>
            </a:r>
          </a:p>
          <a:p>
            <a:pPr marL="1243013" lvl="3" indent="-214313">
              <a:buSzPct val="150000"/>
              <a:buFont typeface="Arial" panose="020B0604020202020204" pitchFamily="34" charset="0"/>
              <a:buChar char="•"/>
            </a:pPr>
            <a:r>
              <a:rPr lang="en-US" sz="1800" dirty="0">
                <a:hlinkClick r:id="rId6"/>
              </a:rPr>
              <a:t>http://standards.ieee.org/develop/policies/best_practices_for_ieee_standards_development_051215.pdf</a:t>
            </a:r>
            <a:endParaRPr lang="en-US" sz="1800" dirty="0"/>
          </a:p>
          <a:p>
            <a:pPr marL="900113" lvl="2" indent="-214313">
              <a:buSzPct val="150000"/>
              <a:buFont typeface="Arial" panose="020B0604020202020204" pitchFamily="34" charset="0"/>
              <a:buChar char="•"/>
            </a:pPr>
            <a:r>
              <a:rPr lang="en-US" sz="2000" dirty="0"/>
              <a:t>Distribution of Draft Standards (see 6.1.3 of the SASB Operations Manual)</a:t>
            </a:r>
          </a:p>
          <a:p>
            <a:pPr marL="1243013" lvl="3" indent="-214313">
              <a:buSzPct val="150000"/>
              <a:buFont typeface="Arial" panose="020B0604020202020204" pitchFamily="34" charset="0"/>
              <a:buChar char="•"/>
            </a:pP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endParaRPr lang="en-US" altLang="en-US" sz="1100" dirty="0"/>
          </a:p>
        </p:txBody>
      </p:sp>
      <p:sp>
        <p:nvSpPr>
          <p:cNvPr id="4" name="Date Placeholder 3">
            <a:extLst>
              <a:ext uri="{FF2B5EF4-FFF2-40B4-BE49-F238E27FC236}">
                <a16:creationId xmlns:a16="http://schemas.microsoft.com/office/drawing/2014/main" id="{4EFEFA23-E4B2-409F-8D51-8C1D2B217056}"/>
              </a:ext>
            </a:extLst>
          </p:cNvPr>
          <p:cNvSpPr>
            <a:spLocks noGrp="1"/>
          </p:cNvSpPr>
          <p:nvPr>
            <p:ph type="dt" idx="15"/>
          </p:nvPr>
        </p:nvSpPr>
        <p:spPr/>
        <p:txBody>
          <a:bodyPr/>
          <a:lstStyle/>
          <a:p>
            <a:r>
              <a:rPr lang="en-US" dirty="0"/>
              <a:t>July 2021</a:t>
            </a:r>
            <a:endParaRPr lang="en-GB" dirty="0"/>
          </a:p>
        </p:txBody>
      </p:sp>
      <p:sp>
        <p:nvSpPr>
          <p:cNvPr id="5" name="Footer Placeholder 4">
            <a:extLst>
              <a:ext uri="{FF2B5EF4-FFF2-40B4-BE49-F238E27FC236}">
                <a16:creationId xmlns:a16="http://schemas.microsoft.com/office/drawing/2014/main" id="{A94E8563-66BB-4C3D-89D9-05D200F4C94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A01EA25B-6871-4DA6-8B1F-D2A37B634C17}"/>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5200" y="693693"/>
            <a:ext cx="10361084" cy="1035049"/>
          </a:xfrm>
        </p:spPr>
        <p:txBody>
          <a:bodyPr/>
          <a:lstStyle/>
          <a:p>
            <a:r>
              <a:rPr lang="en-US" sz="2800" b="1" i="0" u="none" strike="noStrike" baseline="0" dirty="0">
                <a:solidFill>
                  <a:srgbClr val="3131CC"/>
                </a:solidFill>
                <a:latin typeface="Arial" panose="020B0604020202020204" pitchFamily="34" charset="0"/>
              </a:rPr>
              <a:t>Participants in the IEEE-SA “</a:t>
            </a:r>
            <a:r>
              <a:rPr lang="en-US" sz="2800" b="1" i="1" u="none" strike="noStrike" baseline="0" dirty="0">
                <a:solidFill>
                  <a:srgbClr val="3131CC"/>
                </a:solidFill>
                <a:latin typeface="Arial" panose="020B0604020202020204" pitchFamily="34" charset="0"/>
              </a:rPr>
              <a:t>individual process</a:t>
            </a:r>
            <a:r>
              <a:rPr lang="en-US" sz="2800" b="1" i="0" u="none" strike="noStrike" baseline="0" dirty="0">
                <a:solidFill>
                  <a:srgbClr val="3131CC"/>
                </a:solidFill>
                <a:latin typeface="Arial" panose="020B0604020202020204" pitchFamily="34" charset="0"/>
              </a:rPr>
              <a:t>” shall act independently of others, including employers</a:t>
            </a:r>
            <a:endParaRPr lang="en-US" sz="4400" dirty="0"/>
          </a:p>
        </p:txBody>
      </p:sp>
      <p:sp>
        <p:nvSpPr>
          <p:cNvPr id="3" name="Content Placeholder 2"/>
          <p:cNvSpPr>
            <a:spLocks noGrp="1"/>
          </p:cNvSpPr>
          <p:nvPr>
            <p:ph idx="1"/>
          </p:nvPr>
        </p:nvSpPr>
        <p:spPr>
          <a:xfrm>
            <a:off x="836375" y="1917703"/>
            <a:ext cx="10766303" cy="4102098"/>
          </a:xfrm>
        </p:spPr>
        <p:txBody>
          <a:bodyPr/>
          <a:lstStyle/>
          <a:p>
            <a:pPr marR="0" algn="l">
              <a:buFont typeface="Arial" panose="020B0604020202020204" pitchFamily="34" charset="0"/>
              <a:buChar char="•"/>
            </a:pPr>
            <a:r>
              <a:rPr lang="en-US" sz="2000" i="0" u="none" strike="noStrike" baseline="0" dirty="0">
                <a:solidFill>
                  <a:srgbClr val="000000"/>
                </a:solidFill>
                <a:latin typeface="Arial" panose="020B0604020202020204" pitchFamily="34" charset="0"/>
              </a:rPr>
              <a:t>The </a:t>
            </a:r>
            <a:r>
              <a:rPr lang="en-US" sz="2000" i="0" u="none" strike="noStrike" baseline="0" dirty="0">
                <a:solidFill>
                  <a:srgbClr val="0064FF"/>
                </a:solidFill>
                <a:latin typeface="Arial" panose="020B0604020202020204" pitchFamily="34" charset="0"/>
                <a:hlinkClick r:id="rId2"/>
              </a:rPr>
              <a:t>IEEE-SA Standards Board Bylaws </a:t>
            </a:r>
            <a:r>
              <a:rPr lang="en-US" sz="2000" dirty="0">
                <a:latin typeface="Arial" panose="020B0604020202020204" pitchFamily="34" charset="0"/>
              </a:rPr>
              <a:t>require </a:t>
            </a:r>
            <a:r>
              <a:rPr lang="en-US" sz="2000" i="0" u="none" strike="noStrike" baseline="0" dirty="0">
                <a:solidFill>
                  <a:srgbClr val="000000"/>
                </a:solidFill>
                <a:latin typeface="Arial" panose="020B0604020202020204" pitchFamily="34" charset="0"/>
              </a:rPr>
              <a:t>that “</a:t>
            </a:r>
            <a:r>
              <a:rPr lang="en-US" sz="2000" i="1" u="none" strike="noStrike" baseline="0" dirty="0">
                <a:solidFill>
                  <a:srgbClr val="000000"/>
                </a:solidFill>
                <a:latin typeface="Arial" panose="020B0604020202020204" pitchFamily="34" charset="0"/>
              </a:rPr>
              <a:t>participants in the IEEE standards development individual process shall act based on their qualifications and experience”</a:t>
            </a:r>
            <a:endParaRPr lang="en-US" sz="2000" i="0" u="none" strike="noStrike" baseline="0" dirty="0">
              <a:solidFill>
                <a:srgbClr val="000000"/>
              </a:solidFill>
              <a:latin typeface="Arial" panose="020B0604020202020204" pitchFamily="34" charset="0"/>
            </a:endParaRPr>
          </a:p>
          <a:p>
            <a:pPr marR="0" algn="l">
              <a:buFont typeface="Arial" panose="020B0604020202020204" pitchFamily="34" charset="0"/>
              <a:buChar char="•"/>
            </a:pPr>
            <a:r>
              <a:rPr lang="en-US" sz="2000" i="0" u="none" strike="noStrike" baseline="0" dirty="0">
                <a:solidFill>
                  <a:srgbClr val="000000"/>
                </a:solidFill>
                <a:latin typeface="Arial" panose="020B0604020202020204" pitchFamily="34" charset="0"/>
              </a:rPr>
              <a:t>This means participants: </a:t>
            </a:r>
          </a:p>
          <a:p>
            <a:pPr lvl="1">
              <a:buFont typeface="Arial" panose="020B0604020202020204" pitchFamily="34" charset="0"/>
              <a:buChar char="•"/>
            </a:pPr>
            <a:r>
              <a:rPr lang="en-US" sz="1600" b="1" i="0" u="none" strike="noStrike" baseline="0" dirty="0">
                <a:solidFill>
                  <a:srgbClr val="00AF4F"/>
                </a:solidFill>
                <a:latin typeface="Arial" panose="020B0604020202020204" pitchFamily="34" charset="0"/>
              </a:rPr>
              <a:t>Shall act &amp; vote </a:t>
            </a:r>
            <a:r>
              <a:rPr lang="en-US" sz="1600" b="0" i="0" u="none" strike="noStrike" baseline="0" dirty="0">
                <a:solidFill>
                  <a:srgbClr val="000000"/>
                </a:solidFill>
                <a:latin typeface="Arial" panose="020B0604020202020204" pitchFamily="34" charset="0"/>
              </a:rPr>
              <a:t>based on their personal &amp; independent opinions derived from their expertise, knowledge, and qualifications</a:t>
            </a:r>
          </a:p>
          <a:p>
            <a:pPr lvl="1">
              <a:buFont typeface="Arial" panose="020B0604020202020204" pitchFamily="34" charset="0"/>
              <a:buChar char="•"/>
            </a:pPr>
            <a:r>
              <a:rPr lang="en-US" sz="1600" b="1" i="0" u="none" strike="noStrike" baseline="0" dirty="0">
                <a:solidFill>
                  <a:srgbClr val="FF0000"/>
                </a:solidFill>
                <a:latin typeface="Arial" panose="020B0604020202020204" pitchFamily="34" charset="0"/>
              </a:rPr>
              <a:t>Shall not act or vote </a:t>
            </a:r>
            <a:r>
              <a:rPr lang="en-US" sz="1600" b="0" i="0" u="none" strike="noStrike" baseline="0" dirty="0">
                <a:solidFill>
                  <a:srgbClr val="000000"/>
                </a:solidFill>
                <a:latin typeface="Arial" panose="020B0604020202020204" pitchFamily="34" charset="0"/>
              </a:rPr>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600" b="1" i="0" u="none" strike="noStrike" baseline="0" dirty="0">
                <a:solidFill>
                  <a:srgbClr val="FF0000"/>
                </a:solidFill>
                <a:latin typeface="Arial" panose="020B0604020202020204" pitchFamily="34" charset="0"/>
              </a:rPr>
              <a:t>Shall not direct </a:t>
            </a:r>
            <a:r>
              <a:rPr lang="en-US" sz="1600" b="0" i="0" u="none" strike="noStrike" baseline="0" dirty="0">
                <a:solidFill>
                  <a:srgbClr val="000000"/>
                </a:solidFill>
                <a:latin typeface="Arial" panose="020B0604020202020204" pitchFamily="34" charset="0"/>
              </a:rPr>
              <a:t>the actions or votes of other participants or retaliate against other participants for fulfilling their responsibility to act &amp; vote based on their personal &amp; independently developed opinions</a:t>
            </a:r>
          </a:p>
          <a:p>
            <a:pPr marR="0" algn="l">
              <a:buFont typeface="Arial" panose="020B0604020202020204" pitchFamily="34" charset="0"/>
              <a:buChar char="•"/>
            </a:pPr>
            <a:r>
              <a:rPr lang="en-US" sz="2000" i="0" u="none" strike="noStrike" baseline="0" dirty="0">
                <a:solidFill>
                  <a:srgbClr val="000000"/>
                </a:solidFill>
                <a:latin typeface="Arial" panose="020B0604020202020204" pitchFamily="34" charset="0"/>
              </a:rPr>
              <a:t>By participating in standards activities using the “</a:t>
            </a:r>
            <a:r>
              <a:rPr lang="en-US" sz="2000" i="1" u="none" strike="noStrike" baseline="0" dirty="0">
                <a:solidFill>
                  <a:srgbClr val="000000"/>
                </a:solidFill>
                <a:latin typeface="Arial" panose="020B0604020202020204" pitchFamily="34" charset="0"/>
              </a:rPr>
              <a:t>individual process</a:t>
            </a:r>
            <a:r>
              <a:rPr lang="en-US" sz="2000" i="0" u="none" strike="noStrike" baseline="0" dirty="0">
                <a:solidFill>
                  <a:srgbClr val="000000"/>
                </a:solidFill>
                <a:latin typeface="Arial" panose="020B0604020202020204" pitchFamily="34" charset="0"/>
              </a:rPr>
              <a:t>”, you are deemed to accept these requirements; if you are unable to satisfy these requirements then you shall immediately cease any participation </a:t>
            </a:r>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July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FDA46-819B-4603-9268-8B595B5526B0}"/>
              </a:ext>
            </a:extLst>
          </p:cNvPr>
          <p:cNvSpPr>
            <a:spLocks noGrp="1"/>
          </p:cNvSpPr>
          <p:nvPr>
            <p:ph type="title"/>
          </p:nvPr>
        </p:nvSpPr>
        <p:spPr>
          <a:xfrm>
            <a:off x="914401" y="685801"/>
            <a:ext cx="10361084" cy="533399"/>
          </a:xfrm>
        </p:spPr>
        <p:txBody>
          <a:bodyPr/>
          <a:lstStyle/>
          <a:p>
            <a:r>
              <a:rPr lang="en-US" altLang="en-US" dirty="0"/>
              <a:t>Approval of Minutes</a:t>
            </a:r>
            <a:endParaRPr lang="en-US" dirty="0"/>
          </a:p>
        </p:txBody>
      </p:sp>
      <p:sp>
        <p:nvSpPr>
          <p:cNvPr id="3" name="Content Placeholder 2">
            <a:extLst>
              <a:ext uri="{FF2B5EF4-FFF2-40B4-BE49-F238E27FC236}">
                <a16:creationId xmlns:a16="http://schemas.microsoft.com/office/drawing/2014/main" id="{FBED7279-1AEF-4601-9E91-E8A0F406CE2C}"/>
              </a:ext>
            </a:extLst>
          </p:cNvPr>
          <p:cNvSpPr>
            <a:spLocks noGrp="1"/>
          </p:cNvSpPr>
          <p:nvPr>
            <p:ph idx="1"/>
          </p:nvPr>
        </p:nvSpPr>
        <p:spPr>
          <a:xfrm>
            <a:off x="697442" y="1260476"/>
            <a:ext cx="10896599" cy="5305425"/>
          </a:xfrm>
        </p:spPr>
        <p:txBody>
          <a:bodyPr/>
          <a:lstStyle/>
          <a:p>
            <a:r>
              <a:rPr lang="en-US" altLang="en-US" dirty="0"/>
              <a:t>Minutes from the May 2021 Interim </a:t>
            </a:r>
            <a:r>
              <a:rPr lang="en-US" dirty="0"/>
              <a:t>Telecons</a:t>
            </a:r>
            <a:r>
              <a:rPr lang="en-US" altLang="en-US" dirty="0"/>
              <a:t>:</a:t>
            </a:r>
            <a:br>
              <a:rPr lang="en-US" altLang="en-US" dirty="0"/>
            </a:br>
            <a:r>
              <a:rPr lang="en-US" altLang="en-US" dirty="0">
                <a:hlinkClick r:id="rId2"/>
              </a:rPr>
              <a:t>11-21/0818r1</a:t>
            </a:r>
            <a:r>
              <a:rPr lang="en-US" altLang="en-US" dirty="0"/>
              <a:t>  </a:t>
            </a:r>
            <a:r>
              <a:rPr lang="en-US" altLang="en-US" b="0" dirty="0"/>
              <a:t>“</a:t>
            </a:r>
            <a:r>
              <a:rPr lang="en-US" b="0" i="0" dirty="0">
                <a:solidFill>
                  <a:srgbClr val="000000"/>
                </a:solidFill>
                <a:effectLst/>
                <a:latin typeface="Verdana" panose="020B0604030504040204" pitchFamily="34" charset="0"/>
              </a:rPr>
              <a:t>AANI SC Meeting Minutes May 2021-Interim</a:t>
            </a:r>
            <a:r>
              <a:rPr lang="en-US" b="0" dirty="0"/>
              <a:t>”</a:t>
            </a:r>
            <a:r>
              <a:rPr lang="en-US" altLang="en-US" b="0" dirty="0"/>
              <a:t> </a:t>
            </a:r>
            <a:endParaRPr lang="en-US" altLang="en-US" sz="2000" b="0" dirty="0"/>
          </a:p>
          <a:p>
            <a:r>
              <a:rPr lang="en-US" altLang="en-US" dirty="0"/>
              <a:t>	</a:t>
            </a:r>
            <a:r>
              <a:rPr lang="en-US" altLang="en-US" sz="2000" b="0" dirty="0"/>
              <a:t>Comments?</a:t>
            </a:r>
          </a:p>
          <a:p>
            <a:r>
              <a:rPr lang="en-US" altLang="en-US" sz="2000" b="0" dirty="0"/>
              <a:t>Moved: Chris Hansen</a:t>
            </a:r>
          </a:p>
          <a:p>
            <a:r>
              <a:rPr lang="en-US" altLang="en-US" sz="2000" b="0" dirty="0"/>
              <a:t>Second: Bo Sun   </a:t>
            </a:r>
            <a:r>
              <a:rPr lang="en-US" altLang="en-US" b="0" dirty="0"/>
              <a:t>	</a:t>
            </a:r>
            <a:r>
              <a:rPr lang="en-US" altLang="en-US" sz="2000" b="0" dirty="0"/>
              <a:t>Objections to approving the minutes by unanimous consent?  None approved</a:t>
            </a:r>
          </a:p>
          <a:p>
            <a:r>
              <a:rPr lang="en-US" altLang="en-US" dirty="0"/>
              <a:t>Minutes from AANI SC Teleconferences:</a:t>
            </a:r>
          </a:p>
          <a:p>
            <a:r>
              <a:rPr lang="en-US" altLang="en-US" sz="2000" b="0" dirty="0"/>
              <a:t>	</a:t>
            </a:r>
            <a:r>
              <a:rPr lang="en-US" altLang="en-US" b="0" dirty="0">
                <a:hlinkClick r:id="rId3"/>
              </a:rPr>
              <a:t>11-21/0794r0</a:t>
            </a:r>
            <a:r>
              <a:rPr lang="en-US" altLang="en-US" sz="2000" b="0" dirty="0"/>
              <a:t> </a:t>
            </a:r>
            <a:r>
              <a:rPr lang="en-US" altLang="en-US" b="0" dirty="0"/>
              <a:t>“</a:t>
            </a:r>
            <a:r>
              <a:rPr lang="en-US" b="0" i="0" dirty="0">
                <a:solidFill>
                  <a:srgbClr val="000000"/>
                </a:solidFill>
                <a:effectLst/>
              </a:rPr>
              <a:t>AANI SC Teleconference 4 May 2021 Minutes</a:t>
            </a:r>
            <a:r>
              <a:rPr lang="en-US" b="0" dirty="0"/>
              <a:t>”</a:t>
            </a:r>
          </a:p>
          <a:p>
            <a:r>
              <a:rPr lang="en-US" b="0" dirty="0"/>
              <a:t>	</a:t>
            </a:r>
            <a:r>
              <a:rPr lang="en-US" altLang="en-US" b="0" dirty="0">
                <a:hlinkClick r:id="rId4"/>
              </a:rPr>
              <a:t>11-21/0895r1</a:t>
            </a:r>
            <a:r>
              <a:rPr lang="en-US" altLang="en-US" sz="2000" b="0" dirty="0"/>
              <a:t> </a:t>
            </a:r>
            <a:r>
              <a:rPr lang="en-US" altLang="en-US" b="0" dirty="0"/>
              <a:t>“</a:t>
            </a:r>
            <a:r>
              <a:rPr lang="en-US" b="0" i="0" dirty="0">
                <a:solidFill>
                  <a:srgbClr val="000000"/>
                </a:solidFill>
                <a:effectLst/>
              </a:rPr>
              <a:t>AANI SC Teleconference 25 May 2021 Minutes</a:t>
            </a:r>
            <a:r>
              <a:rPr lang="en-US" b="0" dirty="0"/>
              <a:t>”</a:t>
            </a:r>
          </a:p>
          <a:p>
            <a:r>
              <a:rPr lang="en-US" altLang="en-US" b="0" dirty="0"/>
              <a:t>	</a:t>
            </a:r>
            <a:r>
              <a:rPr lang="en-US" altLang="en-US" b="0" dirty="0">
                <a:hlinkClick r:id="rId5"/>
              </a:rPr>
              <a:t>11-21/1001r0</a:t>
            </a:r>
            <a:r>
              <a:rPr lang="en-US" altLang="en-US" b="0" dirty="0"/>
              <a:t> “</a:t>
            </a:r>
            <a:r>
              <a:rPr lang="en-US" b="0" i="0" dirty="0">
                <a:solidFill>
                  <a:srgbClr val="000000"/>
                </a:solidFill>
                <a:effectLst/>
              </a:rPr>
              <a:t>AANI SC Teleconference Meeting Minutes 8 June 2021”</a:t>
            </a:r>
          </a:p>
          <a:p>
            <a:r>
              <a:rPr lang="en-US" b="0" i="0" dirty="0">
                <a:solidFill>
                  <a:srgbClr val="000000"/>
                </a:solidFill>
                <a:effectLst/>
              </a:rPr>
              <a:t>	</a:t>
            </a:r>
            <a:r>
              <a:rPr lang="en-US" b="0" i="0" dirty="0">
                <a:solidFill>
                  <a:srgbClr val="000000"/>
                </a:solidFill>
                <a:effectLst/>
                <a:hlinkClick r:id="rId6"/>
              </a:rPr>
              <a:t>11-21/1129r0</a:t>
            </a:r>
            <a:r>
              <a:rPr lang="en-US" b="0" i="0" dirty="0">
                <a:solidFill>
                  <a:srgbClr val="000000"/>
                </a:solidFill>
                <a:effectLst/>
              </a:rPr>
              <a:t> “AANI SC Teleconference Meeting Minutes 22 June 2021” </a:t>
            </a:r>
            <a:endParaRPr lang="en-US" altLang="en-US" b="0" dirty="0"/>
          </a:p>
          <a:p>
            <a:r>
              <a:rPr lang="en-US" altLang="en-US" sz="2000" b="0" dirty="0"/>
              <a:t> Moved: Chris Hansen</a:t>
            </a:r>
          </a:p>
          <a:p>
            <a:r>
              <a:rPr lang="en-US" altLang="en-US" sz="2000" b="0" dirty="0"/>
              <a:t>Second: Hyun Seo OH  Objections to approving the minutes by unanimous consent? None approved</a:t>
            </a:r>
          </a:p>
          <a:p>
            <a:endParaRPr lang="en-US" altLang="en-US" sz="2000" b="0" dirty="0"/>
          </a:p>
          <a:p>
            <a:endParaRPr lang="en-US" dirty="0"/>
          </a:p>
        </p:txBody>
      </p:sp>
      <p:sp>
        <p:nvSpPr>
          <p:cNvPr id="4" name="Slide Number Placeholder 3">
            <a:extLst>
              <a:ext uri="{FF2B5EF4-FFF2-40B4-BE49-F238E27FC236}">
                <a16:creationId xmlns:a16="http://schemas.microsoft.com/office/drawing/2014/main" id="{56EF7C72-8AB7-4D29-83F0-23BD1320E2A7}"/>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EB5C0A9-B5CF-43CA-B2F0-49ED522198A3}"/>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4DB73B87-5017-4077-9988-72F1D645D158}"/>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28013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8AFA-96CC-4862-AFC7-2BE3678EED82}"/>
              </a:ext>
            </a:extLst>
          </p:cNvPr>
          <p:cNvSpPr>
            <a:spLocks noGrp="1"/>
          </p:cNvSpPr>
          <p:nvPr>
            <p:ph type="title"/>
          </p:nvPr>
        </p:nvSpPr>
        <p:spPr>
          <a:xfrm>
            <a:off x="914401" y="685801"/>
            <a:ext cx="10361084" cy="380999"/>
          </a:xfrm>
        </p:spPr>
        <p:txBody>
          <a:bodyPr/>
          <a:lstStyle/>
          <a:p>
            <a:r>
              <a:rPr lang="en-US" dirty="0"/>
              <a:t>AANI SC Status/Activity</a:t>
            </a:r>
          </a:p>
        </p:txBody>
      </p:sp>
      <p:sp>
        <p:nvSpPr>
          <p:cNvPr id="3" name="Content Placeholder 2">
            <a:extLst>
              <a:ext uri="{FF2B5EF4-FFF2-40B4-BE49-F238E27FC236}">
                <a16:creationId xmlns:a16="http://schemas.microsoft.com/office/drawing/2014/main" id="{8D0E50DF-6144-4031-AB0C-F5E542DA4BA7}"/>
              </a:ext>
            </a:extLst>
          </p:cNvPr>
          <p:cNvSpPr>
            <a:spLocks noGrp="1"/>
          </p:cNvSpPr>
          <p:nvPr>
            <p:ph idx="1"/>
          </p:nvPr>
        </p:nvSpPr>
        <p:spPr>
          <a:xfrm>
            <a:off x="678127" y="1022131"/>
            <a:ext cx="10935229" cy="5453283"/>
          </a:xfrm>
        </p:spPr>
        <p:txBody>
          <a:bodyPr/>
          <a:lstStyle/>
          <a:p>
            <a:pPr marL="0" marR="0" indent="0">
              <a:spcBef>
                <a:spcPts val="0"/>
              </a:spcBef>
              <a:spcAft>
                <a:spcPts val="0"/>
              </a:spcAft>
            </a:pPr>
            <a:r>
              <a:rPr lang="en-US" dirty="0">
                <a:effectLst/>
                <a:latin typeface="+mj-lt"/>
                <a:ea typeface="Calibri" panose="020F0502020204030204" pitchFamily="34" charset="0"/>
                <a:cs typeface="Times New Roman" panose="02020603050405020304" pitchFamily="18" charset="0"/>
              </a:rPr>
              <a:t>Topics:</a:t>
            </a:r>
          </a:p>
          <a:p>
            <a:pPr marL="0" marR="0">
              <a:spcBef>
                <a:spcPts val="0"/>
              </a:spcBef>
              <a:spcAft>
                <a:spcPts val="0"/>
              </a:spcAft>
              <a:buFont typeface="+mj-lt"/>
              <a:buAutoNum type="arabicPeriod"/>
            </a:pPr>
            <a:r>
              <a:rPr lang="en-US" dirty="0">
                <a:effectLst/>
                <a:latin typeface="+mj-lt"/>
                <a:ea typeface="Calibri" panose="020F0502020204030204" pitchFamily="34" charset="0"/>
                <a:cs typeface="Times New Roman" panose="02020603050405020304" pitchFamily="18" charset="0"/>
              </a:rPr>
              <a:t>The WBA L</a:t>
            </a:r>
            <a:r>
              <a:rPr lang="en-US" dirty="0">
                <a:effectLst/>
                <a:latin typeface="+mj-lt"/>
                <a:ea typeface="Calibri" panose="020F0502020204030204" pitchFamily="34" charset="0"/>
              </a:rPr>
              <a:t>S </a:t>
            </a:r>
            <a:r>
              <a:rPr lang="en-US" dirty="0">
                <a:solidFill>
                  <a:srgbClr val="000000"/>
                </a:solidFill>
                <a:effectLst/>
                <a:latin typeface="+mj-lt"/>
                <a:ea typeface="Calibri" panose="020F0502020204030204" pitchFamily="34" charset="0"/>
              </a:rPr>
              <a:t>(</a:t>
            </a:r>
            <a:r>
              <a:rPr lang="en-US" u="sng" dirty="0">
                <a:solidFill>
                  <a:srgbClr val="000000"/>
                </a:solidFill>
                <a:effectLst/>
                <a:latin typeface="+mj-lt"/>
                <a:ea typeface="Calibri" panose="020F0502020204030204" pitchFamily="34" charset="0"/>
                <a:hlinkClick r:id="rId2"/>
              </a:rPr>
              <a:t>11-21-0170r0</a:t>
            </a:r>
            <a:r>
              <a:rPr lang="en-US" dirty="0">
                <a:solidFill>
                  <a:srgbClr val="000000"/>
                </a:solidFill>
                <a:effectLst/>
                <a:latin typeface="+mj-lt"/>
                <a:ea typeface="Calibri" panose="020F0502020204030204" pitchFamily="34" charset="0"/>
              </a:rPr>
              <a:t>) - specifically, addressing 802.11ax or other 802.11-2020 capabilities that can be used to meet the use cases identified in the LS.  </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Contributions:</a:t>
            </a:r>
          </a:p>
          <a:p>
            <a:pPr lvl="1">
              <a:spcBef>
                <a:spcPts val="0"/>
              </a:spcBef>
              <a:spcAft>
                <a:spcPts val="0"/>
              </a:spcAft>
              <a:buFont typeface="+mj-lt"/>
              <a:buAutoNum type="arabicPeriod"/>
              <a:tabLst>
                <a:tab pos="914400" algn="l"/>
              </a:tabLst>
              <a:defRPr/>
            </a:pPr>
            <a:r>
              <a:rPr lang="en-US" altLang="en-US" dirty="0">
                <a:latin typeface="+mj-lt"/>
                <a:hlinkClick r:id="rId3"/>
              </a:rPr>
              <a:t>11-21/0616r0</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 presented 13 April 2021.  (additional input requested)</a:t>
            </a:r>
          </a:p>
          <a:p>
            <a:pPr lvl="1">
              <a:spcBef>
                <a:spcPts val="0"/>
              </a:spcBef>
              <a:spcAft>
                <a:spcPts val="0"/>
              </a:spcAft>
              <a:buFont typeface="+mj-lt"/>
              <a:buAutoNum type="arabicPeriod"/>
              <a:tabLst>
                <a:tab pos="914400" algn="l"/>
              </a:tabLst>
              <a:defRPr/>
            </a:pPr>
            <a:r>
              <a:rPr lang="en-US" altLang="en-US" dirty="0">
                <a:hlinkClick r:id="rId4"/>
              </a:rPr>
              <a:t>11-21/0865</a:t>
            </a:r>
            <a:r>
              <a:rPr lang="en-US" altLang="en-US" dirty="0"/>
              <a:t> </a:t>
            </a:r>
            <a:r>
              <a:rPr lang="en-US" dirty="0">
                <a:cs typeface="Times New Roman" panose="02020603050405020304" pitchFamily="18" charset="0"/>
              </a:rPr>
              <a:t>“</a:t>
            </a:r>
            <a:r>
              <a:rPr lang="en-US" b="0" i="0" dirty="0">
                <a:solidFill>
                  <a:srgbClr val="000000"/>
                </a:solidFill>
                <a:effectLst/>
              </a:rPr>
              <a:t>Draft Reply LS from 802.11 to WBA regarding the WBA 5G &amp; Wi-Fi RAN Convergence Paper</a:t>
            </a:r>
            <a:r>
              <a:rPr lang="en-US" b="0" i="0" dirty="0">
                <a:solidFill>
                  <a:srgbClr val="000000"/>
                </a:solidFill>
                <a:effectLst/>
                <a:cs typeface="Times New Roman" panose="02020603050405020304" pitchFamily="18" charset="0"/>
              </a:rPr>
              <a:t>” Joseph Levy</a:t>
            </a:r>
            <a:endParaRPr lang="en-US" dirty="0">
              <a:cs typeface="Times New Roman" panose="02020603050405020304" pitchFamily="18" charset="0"/>
            </a:endParaRPr>
          </a:p>
          <a:p>
            <a:pPr lvl="1">
              <a:spcBef>
                <a:spcPts val="0"/>
              </a:spcBef>
              <a:spcAft>
                <a:spcPts val="0"/>
              </a:spcAft>
              <a:buFont typeface="+mj-lt"/>
              <a:buAutoNum type="arabicPeriod"/>
              <a:tabLst>
                <a:tab pos="914400" algn="l"/>
              </a:tabLst>
            </a:pPr>
            <a:r>
              <a:rPr lang="en-US" altLang="en-US" sz="2000" dirty="0">
                <a:hlinkClick r:id="rId5"/>
              </a:rPr>
              <a:t>11-21/0953r0</a:t>
            </a:r>
            <a:r>
              <a:rPr lang="en-US" altLang="en-US" sz="2000" dirty="0"/>
              <a:t> - “</a:t>
            </a:r>
            <a:r>
              <a:rPr lang="en-US" sz="2000" b="0" i="0" dirty="0">
                <a:solidFill>
                  <a:srgbClr val="000000"/>
                </a:solidFill>
                <a:effectLst/>
              </a:rPr>
              <a:t>Proposed QoS response to WBA”, Thomas Derham (Broadcom)</a:t>
            </a:r>
          </a:p>
          <a:p>
            <a:pPr marL="742950" marR="0" lvl="1" indent="-285750">
              <a:spcBef>
                <a:spcPts val="0"/>
              </a:spcBef>
              <a:spcAft>
                <a:spcPts val="0"/>
              </a:spcAft>
              <a:buFont typeface="+mj-lt"/>
              <a:buAutoNum type="arabicPeriod"/>
              <a:tabLst>
                <a:tab pos="914400" algn="l"/>
              </a:tabLst>
            </a:pPr>
            <a:endParaRPr lang="en-US" sz="1200" dirty="0">
              <a:effectLst/>
              <a:latin typeface="+mj-lt"/>
              <a:ea typeface="Calibri" panose="020F0502020204030204" pitchFamily="34" charset="0"/>
            </a:endParaRPr>
          </a:p>
          <a:p>
            <a:pPr marL="0" marR="0">
              <a:spcBef>
                <a:spcPts val="0"/>
              </a:spcBef>
              <a:spcAft>
                <a:spcPts val="0"/>
              </a:spcAft>
              <a:buFont typeface="+mj-lt"/>
              <a:buAutoNum type="arabicPeriod"/>
            </a:pPr>
            <a:r>
              <a:rPr lang="en-US" dirty="0">
                <a:solidFill>
                  <a:srgbClr val="000000"/>
                </a:solidFill>
                <a:effectLst/>
                <a:latin typeface="+mj-lt"/>
                <a:ea typeface="Calibri" panose="020F0502020204030204" pitchFamily="34" charset="0"/>
              </a:rPr>
              <a:t>Contributions related to the "Draft technical report on interworking between 3GPP 5G network and WLAN" (</a:t>
            </a:r>
            <a:r>
              <a:rPr lang="en-US" u="sng" dirty="0">
                <a:solidFill>
                  <a:srgbClr val="0000FF"/>
                </a:solidFill>
                <a:effectLst/>
                <a:latin typeface="+mj-lt"/>
                <a:ea typeface="Calibri" panose="020F0502020204030204" pitchFamily="34" charset="0"/>
                <a:hlinkClick r:id="rId6"/>
              </a:rPr>
              <a:t>11-20/0013</a:t>
            </a:r>
            <a:r>
              <a:rPr lang="en-US" dirty="0">
                <a:effectLst/>
                <a:latin typeface="+mj-lt"/>
                <a:ea typeface="Calibri" panose="020F0502020204030204" pitchFamily="34" charset="0"/>
              </a:rPr>
              <a:t>). </a:t>
            </a:r>
          </a:p>
          <a:p>
            <a:pPr marL="400050" lvl="1">
              <a:spcBef>
                <a:spcPts val="0"/>
              </a:spcBef>
              <a:spcAft>
                <a:spcPts val="0"/>
              </a:spcAft>
              <a:buFont typeface="+mj-lt"/>
              <a:buAutoNum type="arabicPeriod"/>
            </a:pPr>
            <a:r>
              <a:rPr lang="en-US" dirty="0">
                <a:effectLst/>
                <a:latin typeface="+mj-lt"/>
                <a:ea typeface="Calibri" panose="020F0502020204030204" pitchFamily="34" charset="0"/>
              </a:rPr>
              <a:t>Discussion continued during the May Interim meeting and the AANI teleconferences.</a:t>
            </a:r>
          </a:p>
          <a:p>
            <a:pPr marL="400050" lvl="1">
              <a:spcBef>
                <a:spcPts val="0"/>
              </a:spcBef>
              <a:spcAft>
                <a:spcPts val="0"/>
              </a:spcAft>
              <a:buFont typeface="+mj-lt"/>
              <a:buAutoNum type="arabicPeriod"/>
            </a:pPr>
            <a:r>
              <a:rPr lang="en-US" dirty="0">
                <a:latin typeface="+mj-lt"/>
              </a:rPr>
              <a:t>At the 8 June AANI SC Teleconference </a:t>
            </a:r>
            <a:r>
              <a:rPr lang="en-US" dirty="0">
                <a:latin typeface="+mj-lt"/>
                <a:hlinkClick r:id="rId7"/>
              </a:rPr>
              <a:t>11-21/0950r0</a:t>
            </a:r>
            <a:r>
              <a:rPr lang="en-US" dirty="0">
                <a:latin typeface="+mj-lt"/>
              </a:rPr>
              <a:t> was presented and discussed, it was agreed to integrate the agreed information in to the </a:t>
            </a:r>
            <a:r>
              <a:rPr lang="en-US" dirty="0">
                <a:latin typeface="+mj-lt"/>
                <a:hlinkClick r:id="rId8"/>
              </a:rPr>
              <a:t>11-20/0013r12</a:t>
            </a:r>
            <a:r>
              <a:rPr lang="en-US" dirty="0">
                <a:latin typeface="+mj-lt"/>
              </a:rPr>
              <a:t> </a:t>
            </a:r>
            <a:endParaRPr lang="en-US" dirty="0">
              <a:effectLst/>
              <a:latin typeface="+mj-lt"/>
              <a:ea typeface="Calibri" panose="020F0502020204030204" pitchFamily="34" charset="0"/>
            </a:endParaRPr>
          </a:p>
          <a:p>
            <a:pPr marL="400050" lvl="1">
              <a:spcBef>
                <a:spcPts val="0"/>
              </a:spcBef>
              <a:spcAft>
                <a:spcPts val="0"/>
              </a:spcAft>
              <a:buFont typeface="+mj-lt"/>
              <a:buAutoNum type="arabicPeriod"/>
            </a:pPr>
            <a:r>
              <a:rPr lang="en-US" dirty="0">
                <a:latin typeface="+mj-lt"/>
                <a:ea typeface="Calibri" panose="020F0502020204030204" pitchFamily="34" charset="0"/>
              </a:rPr>
              <a:t>The technical report was updated to </a:t>
            </a:r>
            <a:r>
              <a:rPr lang="en-US" u="sng" dirty="0">
                <a:solidFill>
                  <a:srgbClr val="0000FF"/>
                </a:solidFill>
                <a:effectLst/>
                <a:latin typeface="+mj-lt"/>
                <a:ea typeface="Calibri" panose="020F0502020204030204" pitchFamily="34" charset="0"/>
                <a:hlinkClick r:id="rId9"/>
              </a:rPr>
              <a:t>11-20/0013r13</a:t>
            </a:r>
            <a:r>
              <a:rPr lang="en-US" dirty="0">
                <a:latin typeface="+mj-lt"/>
                <a:ea typeface="Calibri" panose="020F0502020204030204" pitchFamily="34" charset="0"/>
              </a:rPr>
              <a:t>, with added content (see </a:t>
            </a:r>
            <a:r>
              <a:rPr lang="en-GB" u="sng" dirty="0">
                <a:solidFill>
                  <a:srgbClr val="0000FF"/>
                </a:solidFill>
                <a:effectLst/>
                <a:latin typeface="Times New Roman" panose="02020603050405020304" pitchFamily="18" charset="0"/>
                <a:ea typeface="Times New Roman" panose="02020603050405020304" pitchFamily="18" charset="0"/>
                <a:hlinkClick r:id="rId10"/>
              </a:rPr>
              <a:t>11-21/0859r1</a:t>
            </a:r>
            <a:r>
              <a:rPr lang="en-GB" sz="1800" u="sng" dirty="0">
                <a:solidFill>
                  <a:srgbClr val="0000FF"/>
                </a:solidFill>
                <a:effectLst/>
                <a:latin typeface="Times New Roman" panose="02020603050405020304" pitchFamily="18" charset="0"/>
                <a:ea typeface="Times New Roman" panose="02020603050405020304" pitchFamily="18" charset="0"/>
              </a:rPr>
              <a:t>)</a:t>
            </a:r>
          </a:p>
          <a:p>
            <a:pPr marL="400050" lvl="1">
              <a:spcBef>
                <a:spcPts val="0"/>
              </a:spcBef>
              <a:spcAft>
                <a:spcPts val="0"/>
              </a:spcAft>
              <a:buFont typeface="+mj-lt"/>
              <a:buAutoNum type="arabicPeriod"/>
            </a:pPr>
            <a:r>
              <a:rPr lang="en-GB" dirty="0">
                <a:latin typeface="+mj-lt"/>
              </a:rPr>
              <a:t>There are some remaining open items being discussed</a:t>
            </a:r>
            <a:r>
              <a:rPr lang="en-US" dirty="0">
                <a:latin typeface="+mj-lt"/>
              </a:rPr>
              <a:t>  </a:t>
            </a:r>
          </a:p>
        </p:txBody>
      </p:sp>
      <p:sp>
        <p:nvSpPr>
          <p:cNvPr id="4" name="Slide Number Placeholder 3">
            <a:extLst>
              <a:ext uri="{FF2B5EF4-FFF2-40B4-BE49-F238E27FC236}">
                <a16:creationId xmlns:a16="http://schemas.microsoft.com/office/drawing/2014/main" id="{E13DE79F-99F0-4EFF-BFE7-EC7D9520AAC3}"/>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3F75A3C-91C3-465C-9C3F-1380744B98E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C4B6BC7-A56A-4E9B-BB7C-3594ABF51981}"/>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5796744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81211-6072-4F47-8D8D-AB4177AC8D53}"/>
              </a:ext>
            </a:extLst>
          </p:cNvPr>
          <p:cNvSpPr>
            <a:spLocks noGrp="1"/>
          </p:cNvSpPr>
          <p:nvPr>
            <p:ph type="title"/>
          </p:nvPr>
        </p:nvSpPr>
        <p:spPr/>
        <p:txBody>
          <a:bodyPr/>
          <a:lstStyle/>
          <a:p>
            <a:r>
              <a:rPr lang="en-US" dirty="0"/>
              <a:t>Contributions/Discussion</a:t>
            </a:r>
          </a:p>
        </p:txBody>
      </p:sp>
      <p:sp>
        <p:nvSpPr>
          <p:cNvPr id="3" name="Content Placeholder 2">
            <a:extLst>
              <a:ext uri="{FF2B5EF4-FFF2-40B4-BE49-F238E27FC236}">
                <a16:creationId xmlns:a16="http://schemas.microsoft.com/office/drawing/2014/main" id="{EA184438-C00B-4FCD-958A-B6E4A1CCC9A5}"/>
              </a:ext>
            </a:extLst>
          </p:cNvPr>
          <p:cNvSpPr>
            <a:spLocks noGrp="1"/>
          </p:cNvSpPr>
          <p:nvPr>
            <p:ph idx="1"/>
          </p:nvPr>
        </p:nvSpPr>
        <p:spPr>
          <a:xfrm>
            <a:off x="914400" y="1905001"/>
            <a:ext cx="10744199" cy="4189414"/>
          </a:xfrm>
        </p:spPr>
        <p:txBody>
          <a:bodyPr/>
          <a:lstStyle/>
          <a:p>
            <a:pPr marL="457200" indent="-457200">
              <a:spcBef>
                <a:spcPts val="200"/>
              </a:spcBef>
              <a:buFont typeface="+mj-lt"/>
              <a:buAutoNum type="arabicPeriod"/>
              <a:defRPr/>
            </a:pPr>
            <a:r>
              <a:rPr lang="en-US" altLang="en-US" sz="2600" b="0" dirty="0">
                <a:latin typeface="+mj-lt"/>
                <a:hlinkClick r:id="rId2"/>
              </a:rPr>
              <a:t>11-21/1102r0</a:t>
            </a:r>
            <a:r>
              <a:rPr lang="en-US" altLang="en-US" sz="2600" b="0" dirty="0">
                <a:latin typeface="+mj-lt"/>
              </a:rPr>
              <a:t> </a:t>
            </a:r>
            <a:r>
              <a:rPr lang="en-US" altLang="en-US" sz="2600" b="0" dirty="0"/>
              <a:t>“</a:t>
            </a:r>
            <a:r>
              <a:rPr lang="en-US" sz="2600" b="0" dirty="0"/>
              <a:t>Proposal to change in draft technical report </a:t>
            </a:r>
            <a:br>
              <a:rPr lang="en-US" sz="2600" b="0" dirty="0"/>
            </a:br>
            <a:r>
              <a:rPr lang="en-US" sz="2600" b="0" dirty="0"/>
              <a:t>(11-20/0013r13) regarding Clause 4 &amp; 5.”, Hyun Seo Oh (ETRI)</a:t>
            </a:r>
          </a:p>
          <a:p>
            <a:pPr marL="457200" indent="-457200">
              <a:spcBef>
                <a:spcPts val="200"/>
              </a:spcBef>
              <a:buFont typeface="+mj-lt"/>
              <a:buAutoNum type="arabicPeriod"/>
              <a:defRPr/>
            </a:pPr>
            <a:r>
              <a:rPr lang="en-US" altLang="en-US" sz="2600" b="0" dirty="0"/>
              <a:t>Discussion on way forward on the technical report</a:t>
            </a:r>
          </a:p>
          <a:p>
            <a:pPr marL="457200" indent="-457200">
              <a:spcBef>
                <a:spcPts val="200"/>
              </a:spcBef>
              <a:buFont typeface="+mj-lt"/>
              <a:buAutoNum type="arabicPeriod"/>
              <a:defRPr/>
            </a:pPr>
            <a:r>
              <a:rPr lang="en-US" sz="2600" b="0" i="0" dirty="0">
                <a:solidFill>
                  <a:srgbClr val="000000"/>
                </a:solidFill>
                <a:effectLst/>
                <a:latin typeface="+mj-lt"/>
              </a:rPr>
              <a:t>Discussion on the 802.11 reply LS to WBA </a:t>
            </a:r>
            <a:br>
              <a:rPr lang="en-US" sz="2600" b="0" i="0" dirty="0">
                <a:solidFill>
                  <a:srgbClr val="000000"/>
                </a:solidFill>
                <a:effectLst/>
                <a:latin typeface="+mj-lt"/>
              </a:rPr>
            </a:br>
            <a:r>
              <a:rPr lang="en-US" sz="2600" b="0" i="0" dirty="0">
                <a:solidFill>
                  <a:srgbClr val="000000"/>
                </a:solidFill>
                <a:effectLst/>
                <a:latin typeface="+mj-lt"/>
              </a:rPr>
              <a:t>(</a:t>
            </a:r>
            <a:r>
              <a:rPr lang="en-US" sz="2600" b="0" dirty="0">
                <a:hlinkClick r:id="rId3"/>
              </a:rPr>
              <a:t>11-21/1056</a:t>
            </a:r>
            <a:r>
              <a:rPr lang="en-US" sz="2600" b="0" dirty="0"/>
              <a:t> – “Draft Reply LS from 802.11 to WBA regarding the WBA 5G &amp; Wi-Fi RAN Convergence Paper” – Joseph Levy (InterDigital)</a:t>
            </a:r>
          </a:p>
          <a:p>
            <a:endParaRPr lang="en-US" dirty="0"/>
          </a:p>
        </p:txBody>
      </p:sp>
      <p:sp>
        <p:nvSpPr>
          <p:cNvPr id="4" name="Slide Number Placeholder 3">
            <a:extLst>
              <a:ext uri="{FF2B5EF4-FFF2-40B4-BE49-F238E27FC236}">
                <a16:creationId xmlns:a16="http://schemas.microsoft.com/office/drawing/2014/main" id="{D25539EE-91F2-409D-AEE6-CD31848B32BE}"/>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3CE8E09-5606-4CFE-97B3-E5A1598A4D3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88114356-01D7-4EB7-8CDB-1CA8C82CD5A5}"/>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61067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066800"/>
            <a:ext cx="11582400" cy="5331565"/>
          </a:xfrm>
        </p:spPr>
        <p:txBody>
          <a:bodyPr/>
          <a:lstStyle/>
          <a:p>
            <a:pPr marL="0" lvl="1" indent="0">
              <a:spcBef>
                <a:spcPts val="200"/>
              </a:spcBef>
              <a:tabLst>
                <a:tab pos="457200" algn="l"/>
              </a:tabLst>
              <a:defRPr/>
            </a:pPr>
            <a:r>
              <a:rPr lang="en-US" sz="3200" b="1" dirty="0">
                <a:cs typeface="+mn-cs"/>
              </a:rPr>
              <a:t>Wednesday 14 July 2021 19:00-21:00 h ET</a:t>
            </a:r>
          </a:p>
          <a:p>
            <a:pPr marL="857250" lvl="1" indent="-457200">
              <a:spcBef>
                <a:spcPts val="200"/>
              </a:spcBef>
              <a:buFont typeface="+mj-lt"/>
              <a:buAutoNum type="arabicPeriod"/>
              <a:defRPr/>
            </a:pPr>
            <a:r>
              <a:rPr lang="en-US" altLang="en-US" sz="2800" dirty="0"/>
              <a:t>Call for Secretary</a:t>
            </a:r>
          </a:p>
          <a:p>
            <a:pPr marL="857250" lvl="1" indent="-457200">
              <a:spcBef>
                <a:spcPts val="200"/>
              </a:spcBef>
              <a:buFont typeface="Times New Roman" panose="02020603050405020304" pitchFamily="18" charset="0"/>
              <a:buAutoNum type="arabicPeriod"/>
              <a:defRPr/>
            </a:pPr>
            <a:r>
              <a:rPr lang="en-US" altLang="en-US" sz="2800"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sz="2800" dirty="0"/>
              <a:t>Status  [5 min.]</a:t>
            </a:r>
          </a:p>
          <a:p>
            <a:pPr marL="857250" lvl="1" indent="-457200">
              <a:spcBef>
                <a:spcPts val="200"/>
              </a:spcBef>
              <a:buFont typeface="Times New Roman" panose="02020603050405020304" pitchFamily="18" charset="0"/>
              <a:buAutoNum type="arabicPeriod"/>
              <a:defRPr/>
            </a:pPr>
            <a:r>
              <a:rPr lang="en-US" altLang="en-US" sz="2800" dirty="0"/>
              <a:t>Contributions/Discussion:</a:t>
            </a:r>
            <a:r>
              <a:rPr lang="en-US" sz="2800" dirty="0"/>
              <a:t> </a:t>
            </a:r>
          </a:p>
          <a:p>
            <a:pPr marL="1257300" lvl="2" indent="-457200">
              <a:spcBef>
                <a:spcPts val="200"/>
              </a:spcBef>
              <a:buFont typeface="+mj-lt"/>
              <a:buAutoNum type="alphaLcParenR"/>
              <a:defRPr/>
            </a:pPr>
            <a:r>
              <a:rPr lang="en-US" u="sng" dirty="0">
                <a:solidFill>
                  <a:srgbClr val="0000FF"/>
                </a:solidFill>
                <a:latin typeface="+mj-lt"/>
                <a:ea typeface="Calibri" panose="020F0502020204030204" pitchFamily="34" charset="0"/>
                <a:hlinkClick r:id="rId3"/>
              </a:rPr>
              <a:t>11-20/0013r14</a:t>
            </a:r>
            <a:r>
              <a:rPr lang="en-US" dirty="0">
                <a:ea typeface="Calibri" panose="020F0502020204030204" pitchFamily="34" charset="0"/>
              </a:rPr>
              <a:t> “</a:t>
            </a:r>
            <a:r>
              <a:rPr lang="en-US" dirty="0"/>
              <a:t>Draft technical report on interworking between 3GPP 5G network and WLAN“, Hyun Seo Oh (ETRI) </a:t>
            </a:r>
          </a:p>
          <a:p>
            <a:pPr marL="1257300" lvl="2" indent="-457200">
              <a:spcBef>
                <a:spcPts val="200"/>
              </a:spcBef>
              <a:buFont typeface="+mj-lt"/>
              <a:buAutoNum type="alphaLcParenR"/>
              <a:defRPr/>
            </a:pPr>
            <a:r>
              <a:rPr lang="en-US" altLang="en-US" dirty="0">
                <a:latin typeface="+mj-lt"/>
              </a:rPr>
              <a:t>Continue discussion on way forward on the technical report</a:t>
            </a:r>
            <a:endParaRPr lang="en-US" altLang="en-US" dirty="0"/>
          </a:p>
          <a:p>
            <a:pPr marL="1257300" lvl="2" indent="-457200">
              <a:spcBef>
                <a:spcPts val="200"/>
              </a:spcBef>
              <a:buFont typeface="+mj-lt"/>
              <a:buAutoNum type="alphaLcParenR"/>
              <a:defRPr/>
            </a:pPr>
            <a:r>
              <a:rPr lang="en-US" altLang="en-US" dirty="0">
                <a:hlinkClick r:id="rId4"/>
              </a:rPr>
              <a:t>11-21/0953r0</a:t>
            </a:r>
            <a:r>
              <a:rPr lang="en-US" altLang="en-US" dirty="0"/>
              <a:t> - “</a:t>
            </a:r>
            <a:r>
              <a:rPr lang="en-US" b="0" i="0" dirty="0">
                <a:solidFill>
                  <a:srgbClr val="000000"/>
                </a:solidFill>
                <a:effectLst/>
              </a:rPr>
              <a:t>Proposed QoS response to WBA”, Thomas Derham (Broadcom) </a:t>
            </a:r>
          </a:p>
          <a:p>
            <a:pPr marL="1257300" lvl="2" indent="-457200">
              <a:spcBef>
                <a:spcPts val="200"/>
              </a:spcBef>
              <a:buFont typeface="+mj-lt"/>
              <a:buAutoNum type="alphaLcParenR"/>
              <a:defRPr/>
            </a:pPr>
            <a:r>
              <a:rPr lang="en-US" dirty="0">
                <a:latin typeface="+mj-lt"/>
              </a:rPr>
              <a:t>Continue discussion related to the WBA LS</a:t>
            </a:r>
          </a:p>
          <a:p>
            <a:pPr marL="1257300" lvl="2" indent="-457200">
              <a:spcBef>
                <a:spcPts val="200"/>
              </a:spcBef>
              <a:buFont typeface="+mj-lt"/>
              <a:buAutoNum type="alphaLcParenR"/>
              <a:defRPr/>
            </a:pPr>
            <a:endParaRPr lang="en-US" dirty="0"/>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281741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8AFA-96CC-4862-AFC7-2BE3678EED82}"/>
              </a:ext>
            </a:extLst>
          </p:cNvPr>
          <p:cNvSpPr>
            <a:spLocks noGrp="1"/>
          </p:cNvSpPr>
          <p:nvPr>
            <p:ph type="title"/>
          </p:nvPr>
        </p:nvSpPr>
        <p:spPr>
          <a:xfrm>
            <a:off x="914401" y="685801"/>
            <a:ext cx="10361084" cy="380999"/>
          </a:xfrm>
        </p:spPr>
        <p:txBody>
          <a:bodyPr/>
          <a:lstStyle/>
          <a:p>
            <a:r>
              <a:rPr lang="en-US" dirty="0"/>
              <a:t>AANI SC Status/Activity</a:t>
            </a:r>
          </a:p>
        </p:txBody>
      </p:sp>
      <p:sp>
        <p:nvSpPr>
          <p:cNvPr id="3" name="Content Placeholder 2">
            <a:extLst>
              <a:ext uri="{FF2B5EF4-FFF2-40B4-BE49-F238E27FC236}">
                <a16:creationId xmlns:a16="http://schemas.microsoft.com/office/drawing/2014/main" id="{8D0E50DF-6144-4031-AB0C-F5E542DA4BA7}"/>
              </a:ext>
            </a:extLst>
          </p:cNvPr>
          <p:cNvSpPr>
            <a:spLocks noGrp="1"/>
          </p:cNvSpPr>
          <p:nvPr>
            <p:ph idx="1"/>
          </p:nvPr>
        </p:nvSpPr>
        <p:spPr>
          <a:xfrm>
            <a:off x="678127" y="838201"/>
            <a:ext cx="10935229" cy="5637214"/>
          </a:xfrm>
        </p:spPr>
        <p:txBody>
          <a:bodyPr/>
          <a:lstStyle/>
          <a:p>
            <a:pPr marL="0" marR="0" indent="0">
              <a:spcBef>
                <a:spcPts val="0"/>
              </a:spcBef>
              <a:spcAft>
                <a:spcPts val="0"/>
              </a:spcAft>
            </a:pPr>
            <a:r>
              <a:rPr lang="en-US" dirty="0">
                <a:effectLst/>
                <a:latin typeface="+mj-lt"/>
                <a:ea typeface="Calibri" panose="020F0502020204030204" pitchFamily="34" charset="0"/>
                <a:cs typeface="Times New Roman" panose="02020603050405020304" pitchFamily="18" charset="0"/>
              </a:rPr>
              <a:t>Topics:</a:t>
            </a:r>
          </a:p>
          <a:p>
            <a:pPr marL="0" marR="0">
              <a:spcBef>
                <a:spcPts val="0"/>
              </a:spcBef>
              <a:spcAft>
                <a:spcPts val="0"/>
              </a:spcAft>
              <a:buFont typeface="+mj-lt"/>
              <a:buAutoNum type="arabicPeriod"/>
            </a:pPr>
            <a:r>
              <a:rPr lang="en-US" dirty="0">
                <a:effectLst/>
                <a:latin typeface="+mj-lt"/>
                <a:ea typeface="Calibri" panose="020F0502020204030204" pitchFamily="34" charset="0"/>
                <a:cs typeface="Times New Roman" panose="02020603050405020304" pitchFamily="18" charset="0"/>
              </a:rPr>
              <a:t>The WBA L</a:t>
            </a:r>
            <a:r>
              <a:rPr lang="en-US" dirty="0">
                <a:effectLst/>
                <a:latin typeface="+mj-lt"/>
                <a:ea typeface="Calibri" panose="020F0502020204030204" pitchFamily="34" charset="0"/>
              </a:rPr>
              <a:t>S </a:t>
            </a:r>
            <a:r>
              <a:rPr lang="en-US" dirty="0">
                <a:solidFill>
                  <a:srgbClr val="000000"/>
                </a:solidFill>
                <a:effectLst/>
                <a:latin typeface="+mj-lt"/>
                <a:ea typeface="Calibri" panose="020F0502020204030204" pitchFamily="34" charset="0"/>
              </a:rPr>
              <a:t>(</a:t>
            </a:r>
            <a:r>
              <a:rPr lang="en-US" u="sng" dirty="0">
                <a:solidFill>
                  <a:srgbClr val="000000"/>
                </a:solidFill>
                <a:effectLst/>
                <a:latin typeface="+mj-lt"/>
                <a:ea typeface="Calibri" panose="020F0502020204030204" pitchFamily="34" charset="0"/>
                <a:hlinkClick r:id="rId2"/>
              </a:rPr>
              <a:t>11-21-0170r0</a:t>
            </a:r>
            <a:r>
              <a:rPr lang="en-US" dirty="0">
                <a:solidFill>
                  <a:srgbClr val="000000"/>
                </a:solidFill>
                <a:effectLst/>
                <a:latin typeface="+mj-lt"/>
                <a:ea typeface="Calibri" panose="020F0502020204030204" pitchFamily="34" charset="0"/>
              </a:rPr>
              <a:t>) - specifically, addressing 802.11ax or other 802.11-2020 capabilities that can be used to meet the use cases identified in the LS.  </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Contributions:</a:t>
            </a:r>
          </a:p>
          <a:p>
            <a:pPr lvl="1">
              <a:spcBef>
                <a:spcPts val="0"/>
              </a:spcBef>
              <a:spcAft>
                <a:spcPts val="0"/>
              </a:spcAft>
              <a:buFont typeface="+mj-lt"/>
              <a:buAutoNum type="arabicPeriod"/>
              <a:tabLst>
                <a:tab pos="914400" algn="l"/>
              </a:tabLst>
              <a:defRPr/>
            </a:pPr>
            <a:r>
              <a:rPr lang="en-US" altLang="en-US" dirty="0">
                <a:latin typeface="+mj-lt"/>
                <a:hlinkClick r:id="rId3"/>
              </a:rPr>
              <a:t>11-21/0616r0</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 presented 13 April 2021.  (additional input requested)</a:t>
            </a:r>
          </a:p>
          <a:p>
            <a:pPr lvl="1">
              <a:spcBef>
                <a:spcPts val="0"/>
              </a:spcBef>
              <a:spcAft>
                <a:spcPts val="0"/>
              </a:spcAft>
              <a:buFont typeface="+mj-lt"/>
              <a:buAutoNum type="arabicPeriod"/>
              <a:tabLst>
                <a:tab pos="914400" algn="l"/>
              </a:tabLst>
              <a:defRPr/>
            </a:pPr>
            <a:r>
              <a:rPr lang="en-US" altLang="en-US" dirty="0">
                <a:hlinkClick r:id="rId4"/>
              </a:rPr>
              <a:t>11-21/0865</a:t>
            </a:r>
            <a:r>
              <a:rPr lang="en-US" altLang="en-US" dirty="0"/>
              <a:t> </a:t>
            </a:r>
            <a:r>
              <a:rPr lang="en-US" dirty="0">
                <a:cs typeface="Times New Roman" panose="02020603050405020304" pitchFamily="18" charset="0"/>
              </a:rPr>
              <a:t>“</a:t>
            </a:r>
            <a:r>
              <a:rPr lang="en-US" b="0" i="0" dirty="0">
                <a:solidFill>
                  <a:srgbClr val="000000"/>
                </a:solidFill>
                <a:effectLst/>
              </a:rPr>
              <a:t>Draft Reply LS from 802.11 to WBA regarding the WBA 5G &amp; Wi-Fi RAN Convergence Paper</a:t>
            </a:r>
            <a:r>
              <a:rPr lang="en-US" b="0" i="0" dirty="0">
                <a:solidFill>
                  <a:srgbClr val="000000"/>
                </a:solidFill>
                <a:effectLst/>
                <a:cs typeface="Times New Roman" panose="02020603050405020304" pitchFamily="18" charset="0"/>
              </a:rPr>
              <a:t>” Joseph Levy</a:t>
            </a:r>
            <a:endParaRPr lang="en-US" dirty="0">
              <a:cs typeface="Times New Roman" panose="02020603050405020304" pitchFamily="18" charset="0"/>
            </a:endParaRPr>
          </a:p>
          <a:p>
            <a:pPr lvl="1">
              <a:spcBef>
                <a:spcPts val="0"/>
              </a:spcBef>
              <a:spcAft>
                <a:spcPts val="0"/>
              </a:spcAft>
              <a:buFont typeface="+mj-lt"/>
              <a:buAutoNum type="arabicPeriod"/>
              <a:tabLst>
                <a:tab pos="914400" algn="l"/>
              </a:tabLst>
            </a:pPr>
            <a:r>
              <a:rPr lang="en-US" altLang="en-US" sz="2000" dirty="0">
                <a:hlinkClick r:id="rId5"/>
              </a:rPr>
              <a:t>11-21/0953r0</a:t>
            </a:r>
            <a:r>
              <a:rPr lang="en-US" altLang="en-US" sz="2000" dirty="0"/>
              <a:t> - “</a:t>
            </a:r>
            <a:r>
              <a:rPr lang="en-US" sz="2000" b="0" i="0" dirty="0">
                <a:solidFill>
                  <a:srgbClr val="000000"/>
                </a:solidFill>
                <a:effectLst/>
              </a:rPr>
              <a:t>Proposed QoS response to WBA”, Thomas Derham (Broadcom)</a:t>
            </a:r>
            <a:endParaRPr lang="en-US" sz="1200" dirty="0">
              <a:effectLst/>
              <a:latin typeface="+mj-lt"/>
              <a:ea typeface="Calibri" panose="020F0502020204030204" pitchFamily="34" charset="0"/>
            </a:endParaRPr>
          </a:p>
          <a:p>
            <a:pPr marL="0" marR="0">
              <a:spcBef>
                <a:spcPts val="0"/>
              </a:spcBef>
              <a:spcAft>
                <a:spcPts val="0"/>
              </a:spcAft>
              <a:buFont typeface="+mj-lt"/>
              <a:buAutoNum type="arabicPeriod"/>
            </a:pPr>
            <a:r>
              <a:rPr lang="en-US" dirty="0">
                <a:solidFill>
                  <a:srgbClr val="000000"/>
                </a:solidFill>
                <a:effectLst/>
                <a:latin typeface="+mj-lt"/>
                <a:ea typeface="Calibri" panose="020F0502020204030204" pitchFamily="34" charset="0"/>
              </a:rPr>
              <a:t>Contributions related to the "Draft technical report on interworking between 3GPP 5G network and WLAN" (</a:t>
            </a:r>
            <a:r>
              <a:rPr lang="en-US" u="sng" dirty="0">
                <a:solidFill>
                  <a:srgbClr val="0000FF"/>
                </a:solidFill>
                <a:effectLst/>
                <a:latin typeface="+mj-lt"/>
                <a:ea typeface="Calibri" panose="020F0502020204030204" pitchFamily="34" charset="0"/>
                <a:hlinkClick r:id="rId6"/>
              </a:rPr>
              <a:t>11-20/0013</a:t>
            </a:r>
            <a:r>
              <a:rPr lang="en-US" dirty="0">
                <a:effectLst/>
                <a:latin typeface="+mj-lt"/>
                <a:ea typeface="Calibri" panose="020F0502020204030204" pitchFamily="34" charset="0"/>
              </a:rPr>
              <a:t>). </a:t>
            </a:r>
          </a:p>
          <a:p>
            <a:pPr marL="400050" lvl="1">
              <a:spcBef>
                <a:spcPts val="0"/>
              </a:spcBef>
              <a:spcAft>
                <a:spcPts val="0"/>
              </a:spcAft>
              <a:buFont typeface="+mj-lt"/>
              <a:buAutoNum type="arabicPeriod"/>
            </a:pPr>
            <a:r>
              <a:rPr lang="en-US" dirty="0">
                <a:effectLst/>
                <a:latin typeface="+mj-lt"/>
                <a:ea typeface="Calibri" panose="020F0502020204030204" pitchFamily="34" charset="0"/>
              </a:rPr>
              <a:t>Discussion continued during the May Interim meeting and the AANI teleconferences.</a:t>
            </a:r>
          </a:p>
          <a:p>
            <a:pPr marL="400050" lvl="1">
              <a:spcBef>
                <a:spcPts val="0"/>
              </a:spcBef>
              <a:spcAft>
                <a:spcPts val="0"/>
              </a:spcAft>
              <a:buFont typeface="+mj-lt"/>
              <a:buAutoNum type="arabicPeriod"/>
            </a:pPr>
            <a:r>
              <a:rPr lang="en-US" dirty="0">
                <a:latin typeface="+mj-lt"/>
              </a:rPr>
              <a:t>At the 8 June AANI SC Teleconference </a:t>
            </a:r>
            <a:r>
              <a:rPr lang="en-US" dirty="0">
                <a:latin typeface="+mj-lt"/>
                <a:hlinkClick r:id="rId7"/>
              </a:rPr>
              <a:t>11-21/0950r0</a:t>
            </a:r>
            <a:r>
              <a:rPr lang="en-US" dirty="0">
                <a:latin typeface="+mj-lt"/>
              </a:rPr>
              <a:t> was presented and discussed, it was agreed to integrate the agreed information in to the </a:t>
            </a:r>
            <a:r>
              <a:rPr lang="en-US" dirty="0">
                <a:latin typeface="+mj-lt"/>
                <a:hlinkClick r:id="rId8"/>
              </a:rPr>
              <a:t>11-20/0013r12</a:t>
            </a:r>
            <a:r>
              <a:rPr lang="en-US" dirty="0">
                <a:latin typeface="+mj-lt"/>
              </a:rPr>
              <a:t> </a:t>
            </a:r>
            <a:endParaRPr lang="en-US" dirty="0">
              <a:effectLst/>
              <a:latin typeface="+mj-lt"/>
              <a:ea typeface="Calibri" panose="020F0502020204030204" pitchFamily="34" charset="0"/>
            </a:endParaRPr>
          </a:p>
          <a:p>
            <a:pPr marL="400050" lvl="1">
              <a:spcBef>
                <a:spcPts val="0"/>
              </a:spcBef>
              <a:spcAft>
                <a:spcPts val="0"/>
              </a:spcAft>
              <a:buFont typeface="+mj-lt"/>
              <a:buAutoNum type="arabicPeriod"/>
            </a:pPr>
            <a:r>
              <a:rPr lang="en-US" dirty="0">
                <a:latin typeface="+mj-lt"/>
                <a:ea typeface="Calibri" panose="020F0502020204030204" pitchFamily="34" charset="0"/>
              </a:rPr>
              <a:t>The technical report was updated to </a:t>
            </a:r>
            <a:r>
              <a:rPr lang="en-US" u="sng" dirty="0">
                <a:solidFill>
                  <a:srgbClr val="0000FF"/>
                </a:solidFill>
                <a:effectLst/>
                <a:latin typeface="+mj-lt"/>
                <a:ea typeface="Calibri" panose="020F0502020204030204" pitchFamily="34" charset="0"/>
                <a:hlinkClick r:id="rId9"/>
              </a:rPr>
              <a:t>11-20/0013r13</a:t>
            </a:r>
            <a:r>
              <a:rPr lang="en-US" dirty="0">
                <a:latin typeface="+mj-lt"/>
                <a:ea typeface="Calibri" panose="020F0502020204030204" pitchFamily="34" charset="0"/>
              </a:rPr>
              <a:t>, with added content (see </a:t>
            </a:r>
            <a:r>
              <a:rPr lang="en-GB" u="sng" dirty="0">
                <a:solidFill>
                  <a:srgbClr val="0000FF"/>
                </a:solidFill>
                <a:effectLst/>
                <a:latin typeface="Times New Roman" panose="02020603050405020304" pitchFamily="18" charset="0"/>
                <a:ea typeface="Times New Roman" panose="02020603050405020304" pitchFamily="18" charset="0"/>
                <a:hlinkClick r:id="rId10"/>
              </a:rPr>
              <a:t>11-21/0859r1</a:t>
            </a:r>
            <a:r>
              <a:rPr lang="en-GB" sz="1800" u="sng" dirty="0">
                <a:solidFill>
                  <a:srgbClr val="0000FF"/>
                </a:solidFill>
                <a:effectLst/>
                <a:latin typeface="Times New Roman" panose="02020603050405020304" pitchFamily="18" charset="0"/>
                <a:ea typeface="Times New Roman" panose="02020603050405020304" pitchFamily="18" charset="0"/>
              </a:rPr>
              <a:t>)</a:t>
            </a:r>
          </a:p>
          <a:p>
            <a:pPr marL="400050" lvl="1">
              <a:spcBef>
                <a:spcPts val="0"/>
              </a:spcBef>
              <a:spcAft>
                <a:spcPts val="0"/>
              </a:spcAft>
              <a:buFont typeface="+mj-lt"/>
              <a:buAutoNum type="arabicPeriod"/>
            </a:pPr>
            <a:r>
              <a:rPr lang="en-US" altLang="en-US" sz="2000" b="0" dirty="0">
                <a:latin typeface="+mj-lt"/>
                <a:hlinkClick r:id="rId11"/>
              </a:rPr>
              <a:t>11-21/1102r0</a:t>
            </a:r>
            <a:r>
              <a:rPr lang="en-US" altLang="en-US" sz="2000" b="0" dirty="0">
                <a:latin typeface="+mj-lt"/>
              </a:rPr>
              <a:t> </a:t>
            </a:r>
            <a:r>
              <a:rPr lang="en-US" altLang="en-US" sz="2000" b="0" dirty="0"/>
              <a:t>“</a:t>
            </a:r>
            <a:r>
              <a:rPr lang="en-US" sz="2000" b="0" dirty="0"/>
              <a:t>Proposal to change in draft technical report (11-20/0013r13) regarding Clause 4 &amp; 5.”, Hyun Seo Oh (ETRI), was discussed 13 July.  </a:t>
            </a:r>
            <a:r>
              <a:rPr lang="en-US" dirty="0">
                <a:latin typeface="+mj-lt"/>
              </a:rPr>
              <a:t>  </a:t>
            </a:r>
          </a:p>
        </p:txBody>
      </p:sp>
      <p:sp>
        <p:nvSpPr>
          <p:cNvPr id="4" name="Slide Number Placeholder 3">
            <a:extLst>
              <a:ext uri="{FF2B5EF4-FFF2-40B4-BE49-F238E27FC236}">
                <a16:creationId xmlns:a16="http://schemas.microsoft.com/office/drawing/2014/main" id="{E13DE79F-99F0-4EFF-BFE7-EC7D9520AAC3}"/>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3F75A3C-91C3-465C-9C3F-1380744B98E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C4B6BC7-A56A-4E9B-BB7C-3594ABF51981}"/>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9606581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81211-6072-4F47-8D8D-AB4177AC8D53}"/>
              </a:ext>
            </a:extLst>
          </p:cNvPr>
          <p:cNvSpPr>
            <a:spLocks noGrp="1"/>
          </p:cNvSpPr>
          <p:nvPr>
            <p:ph type="title"/>
          </p:nvPr>
        </p:nvSpPr>
        <p:spPr/>
        <p:txBody>
          <a:bodyPr/>
          <a:lstStyle/>
          <a:p>
            <a:r>
              <a:rPr lang="en-US" dirty="0"/>
              <a:t>Contributions/Discussion</a:t>
            </a:r>
          </a:p>
        </p:txBody>
      </p:sp>
      <p:sp>
        <p:nvSpPr>
          <p:cNvPr id="3" name="Content Placeholder 2">
            <a:extLst>
              <a:ext uri="{FF2B5EF4-FFF2-40B4-BE49-F238E27FC236}">
                <a16:creationId xmlns:a16="http://schemas.microsoft.com/office/drawing/2014/main" id="{EA184438-C00B-4FCD-958A-B6E4A1CCC9A5}"/>
              </a:ext>
            </a:extLst>
          </p:cNvPr>
          <p:cNvSpPr>
            <a:spLocks noGrp="1"/>
          </p:cNvSpPr>
          <p:nvPr>
            <p:ph idx="1"/>
          </p:nvPr>
        </p:nvSpPr>
        <p:spPr>
          <a:xfrm>
            <a:off x="914400" y="1905001"/>
            <a:ext cx="10744199" cy="4189414"/>
          </a:xfrm>
        </p:spPr>
        <p:txBody>
          <a:bodyPr/>
          <a:lstStyle/>
          <a:p>
            <a:pPr marL="457200" indent="-457200">
              <a:spcBef>
                <a:spcPts val="200"/>
              </a:spcBef>
              <a:buFont typeface="+mj-lt"/>
              <a:buAutoNum type="arabicPeriod"/>
              <a:defRPr/>
            </a:pPr>
            <a:r>
              <a:rPr lang="en-US" sz="2600" b="0" u="sng" dirty="0">
                <a:solidFill>
                  <a:srgbClr val="0000FF"/>
                </a:solidFill>
                <a:latin typeface="+mj-lt"/>
                <a:ea typeface="Calibri" panose="020F0502020204030204" pitchFamily="34" charset="0"/>
                <a:hlinkClick r:id="rId2"/>
              </a:rPr>
              <a:t>11-20/0013r14</a:t>
            </a:r>
            <a:r>
              <a:rPr lang="en-US" sz="2600" b="0" dirty="0">
                <a:ea typeface="Calibri" panose="020F0502020204030204" pitchFamily="34" charset="0"/>
              </a:rPr>
              <a:t> “</a:t>
            </a:r>
            <a:r>
              <a:rPr lang="en-US" sz="2600" b="0" dirty="0"/>
              <a:t>Draft technical report on interworking between 3GPP 5G network and WLAN“, Hyun Seo Oh (ETRI) </a:t>
            </a:r>
          </a:p>
          <a:p>
            <a:pPr marL="457200" indent="-457200">
              <a:spcBef>
                <a:spcPts val="200"/>
              </a:spcBef>
              <a:buFont typeface="+mj-lt"/>
              <a:buAutoNum type="arabicPeriod"/>
              <a:defRPr/>
            </a:pPr>
            <a:r>
              <a:rPr lang="en-US" altLang="en-US" sz="2600" b="0" dirty="0"/>
              <a:t>Discussion on way forward on the technical report</a:t>
            </a:r>
          </a:p>
          <a:p>
            <a:pPr marL="457200" indent="-457200">
              <a:spcBef>
                <a:spcPts val="200"/>
              </a:spcBef>
              <a:buFont typeface="+mj-lt"/>
              <a:buAutoNum type="arabicPeriod"/>
              <a:defRPr/>
            </a:pPr>
            <a:r>
              <a:rPr lang="en-US" altLang="en-US" sz="2600" b="0" dirty="0">
                <a:hlinkClick r:id="rId3"/>
              </a:rPr>
              <a:t>11-21/0953r0</a:t>
            </a:r>
            <a:r>
              <a:rPr lang="en-US" altLang="en-US" sz="2600" b="0" dirty="0"/>
              <a:t> - “</a:t>
            </a:r>
            <a:r>
              <a:rPr lang="en-US" sz="2600" b="0" i="0" dirty="0">
                <a:solidFill>
                  <a:srgbClr val="000000"/>
                </a:solidFill>
                <a:effectLst/>
              </a:rPr>
              <a:t>Proposed QoS response to WBA”, Thomas Derham (Broadcom) </a:t>
            </a:r>
          </a:p>
          <a:p>
            <a:pPr marL="457200" indent="-457200">
              <a:spcBef>
                <a:spcPts val="200"/>
              </a:spcBef>
              <a:buFont typeface="+mj-lt"/>
              <a:buAutoNum type="arabicPeriod"/>
              <a:defRPr/>
            </a:pPr>
            <a:r>
              <a:rPr lang="en-US" sz="2600" b="0" i="0" dirty="0">
                <a:solidFill>
                  <a:srgbClr val="000000"/>
                </a:solidFill>
                <a:effectLst/>
                <a:latin typeface="+mj-lt"/>
              </a:rPr>
              <a:t>Discussion on the 802.11 reply LS to WBA </a:t>
            </a:r>
            <a:br>
              <a:rPr lang="en-US" sz="2600" b="0" i="0" dirty="0">
                <a:solidFill>
                  <a:srgbClr val="000000"/>
                </a:solidFill>
                <a:effectLst/>
                <a:latin typeface="+mj-lt"/>
              </a:rPr>
            </a:br>
            <a:r>
              <a:rPr lang="en-US" sz="2600" b="0" i="0" dirty="0">
                <a:solidFill>
                  <a:srgbClr val="000000"/>
                </a:solidFill>
                <a:effectLst/>
                <a:latin typeface="+mj-lt"/>
              </a:rPr>
              <a:t>(</a:t>
            </a:r>
            <a:r>
              <a:rPr lang="en-US" sz="2600" b="0" dirty="0">
                <a:hlinkClick r:id="rId4"/>
              </a:rPr>
              <a:t>11-21/0865</a:t>
            </a:r>
            <a:r>
              <a:rPr lang="en-US" sz="2600" b="0" dirty="0"/>
              <a:t>)– “Draft Reply LS from 802.11 to WBA regarding the WBA 5G &amp; Wi-Fi RAN Convergence Paper” – Joseph Levy (InterDigital)</a:t>
            </a:r>
          </a:p>
          <a:p>
            <a:endParaRPr lang="en-US" dirty="0"/>
          </a:p>
        </p:txBody>
      </p:sp>
      <p:sp>
        <p:nvSpPr>
          <p:cNvPr id="4" name="Slide Number Placeholder 3">
            <a:extLst>
              <a:ext uri="{FF2B5EF4-FFF2-40B4-BE49-F238E27FC236}">
                <a16:creationId xmlns:a16="http://schemas.microsoft.com/office/drawing/2014/main" id="{D25539EE-91F2-409D-AEE6-CD31848B32BE}"/>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D3CE8E09-5606-4CFE-97B3-E5A1598A4D3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88114356-01D7-4EB7-8CDB-1CA8C82CD5A5}"/>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080627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685E5-CA14-486E-9D3D-B7DB9FE0F41C}"/>
              </a:ext>
            </a:extLst>
          </p:cNvPr>
          <p:cNvSpPr>
            <a:spLocks noGrp="1"/>
          </p:cNvSpPr>
          <p:nvPr>
            <p:ph type="title"/>
          </p:nvPr>
        </p:nvSpPr>
        <p:spPr/>
        <p:txBody>
          <a:bodyPr/>
          <a:lstStyle/>
          <a:p>
            <a:r>
              <a:rPr lang="en-US" dirty="0"/>
              <a:t>Motion	</a:t>
            </a:r>
          </a:p>
        </p:txBody>
      </p:sp>
      <p:sp>
        <p:nvSpPr>
          <p:cNvPr id="3" name="Content Placeholder 2">
            <a:extLst>
              <a:ext uri="{FF2B5EF4-FFF2-40B4-BE49-F238E27FC236}">
                <a16:creationId xmlns:a16="http://schemas.microsoft.com/office/drawing/2014/main" id="{1BBB7468-A33E-449A-9E11-6E9CDDF60BE5}"/>
              </a:ext>
            </a:extLst>
          </p:cNvPr>
          <p:cNvSpPr>
            <a:spLocks noGrp="1"/>
          </p:cNvSpPr>
          <p:nvPr>
            <p:ph idx="1"/>
          </p:nvPr>
        </p:nvSpPr>
        <p:spPr/>
        <p:txBody>
          <a:bodyPr/>
          <a:lstStyle/>
          <a:p>
            <a:pPr indent="0"/>
            <a:r>
              <a:rPr lang="en-US" dirty="0"/>
              <a:t>The AANI SC approves </a:t>
            </a:r>
            <a:r>
              <a:rPr lang="en-US" sz="2400" u="sng" dirty="0">
                <a:solidFill>
                  <a:srgbClr val="0000FF"/>
                </a:solidFill>
                <a:latin typeface="+mj-lt"/>
                <a:ea typeface="Calibri" panose="020F0502020204030204" pitchFamily="34" charset="0"/>
                <a:hlinkClick r:id="rId2"/>
              </a:rPr>
              <a:t>11-20/0013r14</a:t>
            </a:r>
            <a:r>
              <a:rPr lang="en-US" sz="2400" dirty="0">
                <a:ea typeface="Calibri" panose="020F0502020204030204" pitchFamily="34" charset="0"/>
              </a:rPr>
              <a:t> “</a:t>
            </a:r>
            <a:r>
              <a:rPr lang="en-US" sz="2400" dirty="0"/>
              <a:t>Draft technical report on interworking between 3GPP 5G network and WLAN“ for </a:t>
            </a:r>
            <a:r>
              <a:rPr lang="en-US" dirty="0"/>
              <a:t>inclusion as an attachment of the reply LS from 802.11 to WBA regarding the WBA 5G &amp; Wi-Fi RAN Convergence Paper. </a:t>
            </a:r>
            <a:endParaRPr lang="en-US" dirty="0">
              <a:solidFill>
                <a:schemeClr val="tx1"/>
              </a:solidFill>
            </a:endParaRPr>
          </a:p>
          <a:p>
            <a:r>
              <a:rPr lang="en-US" dirty="0">
                <a:solidFill>
                  <a:schemeClr val="tx1"/>
                </a:solidFill>
              </a:rPr>
              <a:t>Moved: Hyun Seo OH</a:t>
            </a:r>
          </a:p>
          <a:p>
            <a:r>
              <a:rPr lang="en-US" dirty="0">
                <a:solidFill>
                  <a:schemeClr val="tx1"/>
                </a:solidFill>
              </a:rPr>
              <a:t>Second: Motion died for lack of a second</a:t>
            </a:r>
          </a:p>
          <a:p>
            <a:r>
              <a:rPr lang="en-US" dirty="0">
                <a:solidFill>
                  <a:schemeClr val="tx1"/>
                </a:solidFill>
              </a:rPr>
              <a:t>Y -</a:t>
            </a:r>
          </a:p>
          <a:p>
            <a:r>
              <a:rPr lang="en-US" dirty="0">
                <a:solidFill>
                  <a:schemeClr val="tx1"/>
                </a:solidFill>
              </a:rPr>
              <a:t>N -</a:t>
            </a:r>
          </a:p>
          <a:p>
            <a:r>
              <a:rPr lang="en-US" dirty="0">
                <a:solidFill>
                  <a:schemeClr val="tx1"/>
                </a:solidFill>
              </a:rPr>
              <a:t>A -</a:t>
            </a:r>
            <a:endParaRPr lang="en-US" dirty="0"/>
          </a:p>
        </p:txBody>
      </p:sp>
      <p:sp>
        <p:nvSpPr>
          <p:cNvPr id="4" name="Slide Number Placeholder 3">
            <a:extLst>
              <a:ext uri="{FF2B5EF4-FFF2-40B4-BE49-F238E27FC236}">
                <a16:creationId xmlns:a16="http://schemas.microsoft.com/office/drawing/2014/main" id="{65BDCF2F-901E-4E2F-9E41-F8BA2754580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D00F182F-4D8F-4C3F-A845-D2BD7D81B440}"/>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10BE54F4-E87A-41C9-9D15-87068D6664CC}"/>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5998798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371600"/>
            <a:ext cx="11582400" cy="5026765"/>
          </a:xfrm>
        </p:spPr>
        <p:txBody>
          <a:bodyPr/>
          <a:lstStyle/>
          <a:p>
            <a:pPr marL="0" lvl="1" indent="0">
              <a:spcBef>
                <a:spcPts val="200"/>
              </a:spcBef>
              <a:tabLst>
                <a:tab pos="457200" algn="l"/>
              </a:tabLst>
              <a:defRPr/>
            </a:pPr>
            <a:r>
              <a:rPr lang="en-US" sz="3200" b="1" dirty="0">
                <a:cs typeface="+mn-cs"/>
              </a:rPr>
              <a:t>Thursday 15 July 2021 11:15-13:15 h ET</a:t>
            </a:r>
          </a:p>
          <a:p>
            <a:pPr lvl="1" indent="-342900">
              <a:spcBef>
                <a:spcPts val="0"/>
              </a:spcBef>
              <a:spcAft>
                <a:spcPts val="0"/>
              </a:spcAft>
              <a:buSzPts val="1000"/>
              <a:buFont typeface="Symbol" panose="05050102010706020507" pitchFamily="18" charset="2"/>
              <a:buChar char=""/>
              <a:tabLst>
                <a:tab pos="457200" algn="l"/>
              </a:tabLst>
            </a:pPr>
            <a:endParaRPr lang="it-IT" altLang="en-US" sz="800" b="0" i="1" dirty="0">
              <a:cs typeface="+mn-cs"/>
            </a:endParaRPr>
          </a:p>
          <a:p>
            <a:pPr marL="857250" lvl="1" indent="-457200">
              <a:spcBef>
                <a:spcPts val="200"/>
              </a:spcBef>
              <a:buFont typeface="+mj-lt"/>
              <a:buAutoNum type="arabicPeriod"/>
              <a:defRPr/>
            </a:pPr>
            <a:r>
              <a:rPr lang="en-US" altLang="en-US" sz="3200" dirty="0"/>
              <a:t>Call for Secretary</a:t>
            </a:r>
          </a:p>
          <a:p>
            <a:pPr marL="857250" lvl="1" indent="-457200">
              <a:spcBef>
                <a:spcPts val="200"/>
              </a:spcBef>
              <a:buFont typeface="Times New Roman" panose="02020603050405020304" pitchFamily="18" charset="0"/>
              <a:buAutoNum type="arabicPeriod"/>
              <a:defRPr/>
            </a:pPr>
            <a:r>
              <a:rPr lang="en-US" altLang="en-US" sz="3200"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sz="3200" dirty="0"/>
              <a:t>Status  [5 min.]</a:t>
            </a:r>
          </a:p>
          <a:p>
            <a:pPr marL="857250" lvl="1" indent="-457200">
              <a:spcBef>
                <a:spcPts val="200"/>
              </a:spcBef>
              <a:buFont typeface="Times New Roman" panose="02020603050405020304" pitchFamily="18" charset="0"/>
              <a:buAutoNum type="arabicPeriod"/>
              <a:defRPr/>
            </a:pPr>
            <a:r>
              <a:rPr lang="en-US" altLang="en-US" sz="3200" dirty="0"/>
              <a:t>Contributions/Discussion:</a:t>
            </a:r>
          </a:p>
          <a:p>
            <a:pPr marL="1257300" lvl="2" indent="-457200">
              <a:spcBef>
                <a:spcPts val="200"/>
              </a:spcBef>
              <a:buFont typeface="+mj-lt"/>
              <a:buAutoNum type="alphaLcParenR"/>
              <a:defRPr/>
            </a:pPr>
            <a:r>
              <a:rPr lang="en-US" sz="2800" b="0" i="0" dirty="0">
                <a:solidFill>
                  <a:srgbClr val="000000"/>
                </a:solidFill>
                <a:effectLst/>
                <a:latin typeface="+mj-lt"/>
              </a:rPr>
              <a:t>Related to the WBA LS</a:t>
            </a:r>
          </a:p>
          <a:p>
            <a:pPr marL="1257300" lvl="2" indent="-457200">
              <a:spcBef>
                <a:spcPts val="200"/>
              </a:spcBef>
              <a:buFont typeface="+mj-lt"/>
              <a:buAutoNum type="alphaLcParenR"/>
              <a:defRPr/>
            </a:pPr>
            <a:r>
              <a:rPr lang="en-US" sz="2800" b="0" i="0" dirty="0">
                <a:solidFill>
                  <a:srgbClr val="000000"/>
                </a:solidFill>
                <a:effectLst/>
                <a:latin typeface="+mj-lt"/>
              </a:rPr>
              <a:t>Related to the technical report</a:t>
            </a:r>
          </a:p>
          <a:p>
            <a:pPr marL="1257300" lvl="2" indent="-457200">
              <a:spcBef>
                <a:spcPts val="200"/>
              </a:spcBef>
              <a:buFont typeface="+mj-lt"/>
              <a:buAutoNum type="alphaLcParenR"/>
              <a:defRPr/>
            </a:pPr>
            <a:endParaRPr lang="en-US" dirty="0"/>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09865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160464"/>
            <a:ext cx="10665885" cy="347400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13-19 July 2021</a:t>
            </a:r>
          </a:p>
          <a:p>
            <a:pPr algn="ctr"/>
            <a:r>
              <a:rPr lang="en-GB" dirty="0"/>
              <a:t>Interim Teleconferences</a:t>
            </a:r>
          </a:p>
          <a:p>
            <a:pPr algn="ctr"/>
            <a:r>
              <a:rPr lang="en-US" altLang="en-US" dirty="0"/>
              <a:t>Chair: Joseph Levy (InterDigital)</a:t>
            </a:r>
          </a:p>
          <a:p>
            <a:pPr algn="ctr"/>
            <a:r>
              <a:rPr lang="en-US" altLang="en-US" sz="2000" dirty="0"/>
              <a:t>Vice Chair: Open</a:t>
            </a:r>
          </a:p>
          <a:p>
            <a:pPr algn="ctr"/>
            <a:r>
              <a:rPr lang="en-US" altLang="en-US" sz="2000" dirty="0"/>
              <a:t>Secretary: Open</a:t>
            </a:r>
            <a:endParaRPr lang="en-US" alt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TextBox 2">
            <a:extLst>
              <a:ext uri="{FF2B5EF4-FFF2-40B4-BE49-F238E27FC236}">
                <a16:creationId xmlns:a16="http://schemas.microsoft.com/office/drawing/2014/main" id="{443B98C9-C847-4EA9-A208-0AE53C2FE4EA}"/>
              </a:ext>
            </a:extLst>
          </p:cNvPr>
          <p:cNvSpPr txBox="1"/>
          <p:nvPr/>
        </p:nvSpPr>
        <p:spPr>
          <a:xfrm>
            <a:off x="865717" y="4785964"/>
            <a:ext cx="10792883" cy="369332"/>
          </a:xfrm>
          <a:prstGeom prst="rect">
            <a:avLst/>
          </a:prstGeom>
          <a:noFill/>
        </p:spPr>
        <p:txBody>
          <a:bodyPr wrap="square" rtlCol="0">
            <a:spAutoFit/>
          </a:bodyPr>
          <a:lstStyle/>
          <a:p>
            <a:r>
              <a:rPr lang="en-US" sz="1800" dirty="0">
                <a:solidFill>
                  <a:schemeClr val="tx1"/>
                </a:solidFill>
              </a:rPr>
              <a:t>r0: First draft of the Agenda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8AFA-96CC-4862-AFC7-2BE3678EED82}"/>
              </a:ext>
            </a:extLst>
          </p:cNvPr>
          <p:cNvSpPr>
            <a:spLocks noGrp="1"/>
          </p:cNvSpPr>
          <p:nvPr>
            <p:ph type="title"/>
          </p:nvPr>
        </p:nvSpPr>
        <p:spPr>
          <a:xfrm>
            <a:off x="914401" y="685801"/>
            <a:ext cx="10361084" cy="380999"/>
          </a:xfrm>
        </p:spPr>
        <p:txBody>
          <a:bodyPr/>
          <a:lstStyle/>
          <a:p>
            <a:r>
              <a:rPr lang="en-US" dirty="0"/>
              <a:t>AANI SC Status/Activity</a:t>
            </a:r>
          </a:p>
        </p:txBody>
      </p:sp>
      <p:sp>
        <p:nvSpPr>
          <p:cNvPr id="3" name="Content Placeholder 2">
            <a:extLst>
              <a:ext uri="{FF2B5EF4-FFF2-40B4-BE49-F238E27FC236}">
                <a16:creationId xmlns:a16="http://schemas.microsoft.com/office/drawing/2014/main" id="{8D0E50DF-6144-4031-AB0C-F5E542DA4BA7}"/>
              </a:ext>
            </a:extLst>
          </p:cNvPr>
          <p:cNvSpPr>
            <a:spLocks noGrp="1"/>
          </p:cNvSpPr>
          <p:nvPr>
            <p:ph idx="1"/>
          </p:nvPr>
        </p:nvSpPr>
        <p:spPr>
          <a:xfrm>
            <a:off x="678127" y="838201"/>
            <a:ext cx="10935229" cy="5637214"/>
          </a:xfrm>
        </p:spPr>
        <p:txBody>
          <a:bodyPr/>
          <a:lstStyle/>
          <a:p>
            <a:pPr marL="0" marR="0" indent="0">
              <a:spcBef>
                <a:spcPts val="0"/>
              </a:spcBef>
              <a:spcAft>
                <a:spcPts val="0"/>
              </a:spcAft>
            </a:pPr>
            <a:r>
              <a:rPr lang="en-US" dirty="0">
                <a:effectLst/>
                <a:latin typeface="+mj-lt"/>
                <a:ea typeface="Calibri" panose="020F0502020204030204" pitchFamily="34" charset="0"/>
                <a:cs typeface="Times New Roman" panose="02020603050405020304" pitchFamily="18" charset="0"/>
              </a:rPr>
              <a:t>Topics:</a:t>
            </a:r>
          </a:p>
          <a:p>
            <a:pPr marL="0" marR="0">
              <a:spcBef>
                <a:spcPts val="0"/>
              </a:spcBef>
              <a:spcAft>
                <a:spcPts val="0"/>
              </a:spcAft>
              <a:buFont typeface="+mj-lt"/>
              <a:buAutoNum type="arabicPeriod"/>
            </a:pPr>
            <a:r>
              <a:rPr lang="en-US" dirty="0">
                <a:effectLst/>
                <a:latin typeface="+mj-lt"/>
                <a:ea typeface="Calibri" panose="020F0502020204030204" pitchFamily="34" charset="0"/>
                <a:cs typeface="Times New Roman" panose="02020603050405020304" pitchFamily="18" charset="0"/>
              </a:rPr>
              <a:t>The WBA L</a:t>
            </a:r>
            <a:r>
              <a:rPr lang="en-US" dirty="0">
                <a:effectLst/>
                <a:latin typeface="+mj-lt"/>
                <a:ea typeface="Calibri" panose="020F0502020204030204" pitchFamily="34" charset="0"/>
              </a:rPr>
              <a:t>S </a:t>
            </a:r>
            <a:r>
              <a:rPr lang="en-US" dirty="0">
                <a:solidFill>
                  <a:srgbClr val="000000"/>
                </a:solidFill>
                <a:effectLst/>
                <a:latin typeface="+mj-lt"/>
                <a:ea typeface="Calibri" panose="020F0502020204030204" pitchFamily="34" charset="0"/>
              </a:rPr>
              <a:t>(</a:t>
            </a:r>
            <a:r>
              <a:rPr lang="en-US" u="sng" dirty="0">
                <a:solidFill>
                  <a:srgbClr val="000000"/>
                </a:solidFill>
                <a:effectLst/>
                <a:latin typeface="+mj-lt"/>
                <a:ea typeface="Calibri" panose="020F0502020204030204" pitchFamily="34" charset="0"/>
                <a:hlinkClick r:id="rId2"/>
              </a:rPr>
              <a:t>11-21-0170r0</a:t>
            </a:r>
            <a:r>
              <a:rPr lang="en-US" dirty="0">
                <a:solidFill>
                  <a:srgbClr val="000000"/>
                </a:solidFill>
                <a:effectLst/>
                <a:latin typeface="+mj-lt"/>
                <a:ea typeface="Calibri" panose="020F0502020204030204" pitchFamily="34" charset="0"/>
              </a:rPr>
              <a:t>) - specifically, addressing 802.11ax or other 802.11-2020 capabilities that can be used to meet the use cases identified in the LS.  </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Contributions:</a:t>
            </a:r>
          </a:p>
          <a:p>
            <a:pPr lvl="1">
              <a:spcBef>
                <a:spcPts val="0"/>
              </a:spcBef>
              <a:spcAft>
                <a:spcPts val="0"/>
              </a:spcAft>
              <a:buFont typeface="+mj-lt"/>
              <a:buAutoNum type="arabicPeriod"/>
              <a:tabLst>
                <a:tab pos="914400" algn="l"/>
              </a:tabLst>
              <a:defRPr/>
            </a:pPr>
            <a:r>
              <a:rPr lang="en-US" altLang="en-US" dirty="0">
                <a:latin typeface="+mj-lt"/>
                <a:hlinkClick r:id="rId3"/>
              </a:rPr>
              <a:t>11-21/0616r0</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 presented 13 April 2021.  (additional input requested)</a:t>
            </a:r>
          </a:p>
          <a:p>
            <a:pPr lvl="1">
              <a:spcBef>
                <a:spcPts val="0"/>
              </a:spcBef>
              <a:spcAft>
                <a:spcPts val="0"/>
              </a:spcAft>
              <a:buFont typeface="+mj-lt"/>
              <a:buAutoNum type="arabicPeriod"/>
              <a:tabLst>
                <a:tab pos="914400" algn="l"/>
              </a:tabLst>
              <a:defRPr/>
            </a:pPr>
            <a:r>
              <a:rPr lang="en-US" altLang="en-US" dirty="0">
                <a:hlinkClick r:id="rId4"/>
              </a:rPr>
              <a:t>11-21/0865</a:t>
            </a:r>
            <a:r>
              <a:rPr lang="en-US" altLang="en-US" dirty="0"/>
              <a:t> </a:t>
            </a:r>
            <a:r>
              <a:rPr lang="en-US" dirty="0">
                <a:cs typeface="Times New Roman" panose="02020603050405020304" pitchFamily="18" charset="0"/>
              </a:rPr>
              <a:t>“</a:t>
            </a:r>
            <a:r>
              <a:rPr lang="en-US" b="0" i="0" dirty="0">
                <a:solidFill>
                  <a:srgbClr val="000000"/>
                </a:solidFill>
                <a:effectLst/>
              </a:rPr>
              <a:t>Draft Reply LS from 802.11 to WBA regarding the WBA 5G &amp; Wi-Fi RAN Convergence Paper</a:t>
            </a:r>
            <a:r>
              <a:rPr lang="en-US" b="0" i="0" dirty="0">
                <a:solidFill>
                  <a:srgbClr val="000000"/>
                </a:solidFill>
                <a:effectLst/>
                <a:cs typeface="Times New Roman" panose="02020603050405020304" pitchFamily="18" charset="0"/>
              </a:rPr>
              <a:t>” Joseph Levy</a:t>
            </a:r>
            <a:endParaRPr lang="en-US" dirty="0">
              <a:cs typeface="Times New Roman" panose="02020603050405020304" pitchFamily="18" charset="0"/>
            </a:endParaRPr>
          </a:p>
          <a:p>
            <a:pPr lvl="1">
              <a:spcBef>
                <a:spcPts val="0"/>
              </a:spcBef>
              <a:spcAft>
                <a:spcPts val="0"/>
              </a:spcAft>
              <a:buFont typeface="+mj-lt"/>
              <a:buAutoNum type="arabicPeriod"/>
              <a:tabLst>
                <a:tab pos="914400" algn="l"/>
              </a:tabLst>
            </a:pPr>
            <a:r>
              <a:rPr lang="en-US" altLang="en-US" sz="2000" dirty="0">
                <a:hlinkClick r:id="rId5"/>
              </a:rPr>
              <a:t>11-21/0953r0</a:t>
            </a:r>
            <a:r>
              <a:rPr lang="en-US" altLang="en-US" sz="2000" dirty="0"/>
              <a:t> - “</a:t>
            </a:r>
            <a:r>
              <a:rPr lang="en-US" sz="2000" b="0" i="0" dirty="0">
                <a:solidFill>
                  <a:srgbClr val="000000"/>
                </a:solidFill>
                <a:effectLst/>
              </a:rPr>
              <a:t>Proposed QoS response to WBA”, Thomas Derham (Broadcom)</a:t>
            </a:r>
            <a:endParaRPr lang="en-US" sz="1200" dirty="0">
              <a:effectLst/>
              <a:latin typeface="+mj-lt"/>
              <a:ea typeface="Calibri" panose="020F0502020204030204" pitchFamily="34" charset="0"/>
            </a:endParaRPr>
          </a:p>
          <a:p>
            <a:pPr marL="0" marR="0">
              <a:spcBef>
                <a:spcPts val="0"/>
              </a:spcBef>
              <a:spcAft>
                <a:spcPts val="0"/>
              </a:spcAft>
              <a:buFont typeface="+mj-lt"/>
              <a:buAutoNum type="arabicPeriod"/>
            </a:pPr>
            <a:r>
              <a:rPr lang="en-US" dirty="0">
                <a:solidFill>
                  <a:srgbClr val="000000"/>
                </a:solidFill>
                <a:effectLst/>
                <a:latin typeface="+mj-lt"/>
                <a:ea typeface="Calibri" panose="020F0502020204030204" pitchFamily="34" charset="0"/>
              </a:rPr>
              <a:t>Contributions related to the "Draft technical report on interworking between 3GPP 5G network and WLAN" (</a:t>
            </a:r>
            <a:r>
              <a:rPr lang="en-US" u="sng" dirty="0">
                <a:solidFill>
                  <a:srgbClr val="0000FF"/>
                </a:solidFill>
                <a:effectLst/>
                <a:latin typeface="+mj-lt"/>
                <a:ea typeface="Calibri" panose="020F0502020204030204" pitchFamily="34" charset="0"/>
                <a:hlinkClick r:id="rId6"/>
              </a:rPr>
              <a:t>11-20/0013</a:t>
            </a:r>
            <a:r>
              <a:rPr lang="en-US" dirty="0">
                <a:effectLst/>
                <a:latin typeface="+mj-lt"/>
                <a:ea typeface="Calibri" panose="020F0502020204030204" pitchFamily="34" charset="0"/>
              </a:rPr>
              <a:t>). </a:t>
            </a:r>
          </a:p>
          <a:p>
            <a:pPr marL="400050" lvl="1">
              <a:spcBef>
                <a:spcPts val="0"/>
              </a:spcBef>
              <a:spcAft>
                <a:spcPts val="0"/>
              </a:spcAft>
              <a:buFont typeface="+mj-lt"/>
              <a:buAutoNum type="arabicPeriod"/>
            </a:pPr>
            <a:r>
              <a:rPr lang="en-US" dirty="0">
                <a:latin typeface="+mj-lt"/>
              </a:rPr>
              <a:t>At the 8 June AANI SC Teleconference </a:t>
            </a:r>
            <a:r>
              <a:rPr lang="en-US" dirty="0">
                <a:latin typeface="+mj-lt"/>
                <a:hlinkClick r:id="rId7"/>
              </a:rPr>
              <a:t>11-21/0950r0</a:t>
            </a:r>
            <a:r>
              <a:rPr lang="en-US" dirty="0">
                <a:latin typeface="+mj-lt"/>
              </a:rPr>
              <a:t> was presented and discussed, it was agreed to integrate the agreed information in to the </a:t>
            </a:r>
            <a:r>
              <a:rPr lang="en-US" dirty="0">
                <a:latin typeface="+mj-lt"/>
                <a:hlinkClick r:id="rId8"/>
              </a:rPr>
              <a:t>11-20/0013r12</a:t>
            </a:r>
            <a:r>
              <a:rPr lang="en-US" dirty="0">
                <a:latin typeface="+mj-lt"/>
              </a:rPr>
              <a:t> </a:t>
            </a:r>
            <a:endParaRPr lang="en-US" dirty="0">
              <a:effectLst/>
              <a:latin typeface="+mj-lt"/>
              <a:ea typeface="Calibri" panose="020F0502020204030204" pitchFamily="34" charset="0"/>
            </a:endParaRPr>
          </a:p>
          <a:p>
            <a:pPr marL="400050" lvl="1">
              <a:spcBef>
                <a:spcPts val="0"/>
              </a:spcBef>
              <a:spcAft>
                <a:spcPts val="0"/>
              </a:spcAft>
              <a:buFont typeface="+mj-lt"/>
              <a:buAutoNum type="arabicPeriod"/>
            </a:pPr>
            <a:r>
              <a:rPr lang="en-US" dirty="0">
                <a:latin typeface="+mj-lt"/>
                <a:ea typeface="Calibri" panose="020F0502020204030204" pitchFamily="34" charset="0"/>
              </a:rPr>
              <a:t>The technical report was updated to </a:t>
            </a:r>
            <a:r>
              <a:rPr lang="en-US" u="sng" dirty="0">
                <a:solidFill>
                  <a:srgbClr val="0000FF"/>
                </a:solidFill>
                <a:effectLst/>
                <a:latin typeface="+mj-lt"/>
                <a:ea typeface="Calibri" panose="020F0502020204030204" pitchFamily="34" charset="0"/>
                <a:hlinkClick r:id="rId9"/>
              </a:rPr>
              <a:t>11-20/0013r13</a:t>
            </a:r>
            <a:r>
              <a:rPr lang="en-US" dirty="0">
                <a:latin typeface="+mj-lt"/>
                <a:ea typeface="Calibri" panose="020F0502020204030204" pitchFamily="34" charset="0"/>
              </a:rPr>
              <a:t>, with added content (see </a:t>
            </a:r>
            <a:r>
              <a:rPr lang="en-GB" u="sng" dirty="0">
                <a:solidFill>
                  <a:srgbClr val="0000FF"/>
                </a:solidFill>
                <a:effectLst/>
                <a:latin typeface="Times New Roman" panose="02020603050405020304" pitchFamily="18" charset="0"/>
                <a:ea typeface="Times New Roman" panose="02020603050405020304" pitchFamily="18" charset="0"/>
                <a:hlinkClick r:id="rId10"/>
              </a:rPr>
              <a:t>11-21/0859r1</a:t>
            </a:r>
            <a:r>
              <a:rPr lang="en-GB" sz="1800" u="sng" dirty="0">
                <a:solidFill>
                  <a:srgbClr val="0000FF"/>
                </a:solidFill>
                <a:effectLst/>
                <a:latin typeface="Times New Roman" panose="02020603050405020304" pitchFamily="18" charset="0"/>
                <a:ea typeface="Times New Roman" panose="02020603050405020304" pitchFamily="18" charset="0"/>
              </a:rPr>
              <a:t>)</a:t>
            </a:r>
          </a:p>
          <a:p>
            <a:pPr marL="400050" lvl="1">
              <a:spcBef>
                <a:spcPts val="0"/>
              </a:spcBef>
              <a:spcAft>
                <a:spcPts val="0"/>
              </a:spcAft>
              <a:buFont typeface="+mj-lt"/>
              <a:buAutoNum type="arabicPeriod"/>
            </a:pPr>
            <a:r>
              <a:rPr lang="en-US" altLang="en-US" sz="2000" b="0" dirty="0">
                <a:latin typeface="+mj-lt"/>
                <a:hlinkClick r:id="rId11"/>
              </a:rPr>
              <a:t>11-21/1102r0</a:t>
            </a:r>
            <a:r>
              <a:rPr lang="en-US" altLang="en-US" sz="2000" b="0" dirty="0">
                <a:latin typeface="+mj-lt"/>
              </a:rPr>
              <a:t> </a:t>
            </a:r>
            <a:r>
              <a:rPr lang="en-US" altLang="en-US" sz="2000" b="0" dirty="0"/>
              <a:t>“</a:t>
            </a:r>
            <a:r>
              <a:rPr lang="en-US" sz="2000" b="0" dirty="0"/>
              <a:t>Proposal to change in draft technical report (11-20/0013r13) regarding Clause 4 &amp; 5.”, Hyun Seo Oh (ETRI), was discussed 13 July resulting in (</a:t>
            </a:r>
            <a:r>
              <a:rPr lang="en-US" u="sng" dirty="0">
                <a:solidFill>
                  <a:srgbClr val="0000FF"/>
                </a:solidFill>
                <a:effectLst/>
                <a:latin typeface="+mj-lt"/>
                <a:ea typeface="Calibri" panose="020F0502020204030204" pitchFamily="34" charset="0"/>
                <a:hlinkClick r:id="rId12"/>
              </a:rPr>
              <a:t>11-20/0013r14</a:t>
            </a:r>
            <a:r>
              <a:rPr lang="en-US" u="sng" dirty="0">
                <a:solidFill>
                  <a:srgbClr val="0000FF"/>
                </a:solidFill>
                <a:effectLst/>
                <a:latin typeface="+mj-lt"/>
                <a:ea typeface="Calibri" panose="020F0502020204030204" pitchFamily="34" charset="0"/>
              </a:rPr>
              <a:t>)</a:t>
            </a:r>
            <a:r>
              <a:rPr lang="en-US" sz="2000" b="0" dirty="0"/>
              <a:t>.  </a:t>
            </a:r>
            <a:r>
              <a:rPr lang="en-US" dirty="0">
                <a:latin typeface="+mj-lt"/>
              </a:rPr>
              <a:t>  </a:t>
            </a:r>
          </a:p>
        </p:txBody>
      </p:sp>
      <p:sp>
        <p:nvSpPr>
          <p:cNvPr id="4" name="Slide Number Placeholder 3">
            <a:extLst>
              <a:ext uri="{FF2B5EF4-FFF2-40B4-BE49-F238E27FC236}">
                <a16:creationId xmlns:a16="http://schemas.microsoft.com/office/drawing/2014/main" id="{E13DE79F-99F0-4EFF-BFE7-EC7D9520AAC3}"/>
              </a:ext>
            </a:extLst>
          </p:cNvPr>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93F75A3C-91C3-465C-9C3F-1380744B98E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C4B6BC7-A56A-4E9B-BB7C-3594ABF51981}"/>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6291364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81211-6072-4F47-8D8D-AB4177AC8D53}"/>
              </a:ext>
            </a:extLst>
          </p:cNvPr>
          <p:cNvSpPr>
            <a:spLocks noGrp="1"/>
          </p:cNvSpPr>
          <p:nvPr>
            <p:ph type="title"/>
          </p:nvPr>
        </p:nvSpPr>
        <p:spPr/>
        <p:txBody>
          <a:bodyPr/>
          <a:lstStyle/>
          <a:p>
            <a:r>
              <a:rPr lang="en-US" dirty="0"/>
              <a:t>Contributions/Discussion</a:t>
            </a:r>
          </a:p>
        </p:txBody>
      </p:sp>
      <p:sp>
        <p:nvSpPr>
          <p:cNvPr id="3" name="Content Placeholder 2">
            <a:extLst>
              <a:ext uri="{FF2B5EF4-FFF2-40B4-BE49-F238E27FC236}">
                <a16:creationId xmlns:a16="http://schemas.microsoft.com/office/drawing/2014/main" id="{EA184438-C00B-4FCD-958A-B6E4A1CCC9A5}"/>
              </a:ext>
            </a:extLst>
          </p:cNvPr>
          <p:cNvSpPr>
            <a:spLocks noGrp="1"/>
          </p:cNvSpPr>
          <p:nvPr>
            <p:ph idx="1"/>
          </p:nvPr>
        </p:nvSpPr>
        <p:spPr>
          <a:xfrm>
            <a:off x="914400" y="1905001"/>
            <a:ext cx="10744199" cy="4189414"/>
          </a:xfrm>
        </p:spPr>
        <p:txBody>
          <a:bodyPr/>
          <a:lstStyle/>
          <a:p>
            <a:pPr marL="457200" indent="-457200">
              <a:spcBef>
                <a:spcPts val="200"/>
              </a:spcBef>
              <a:buFont typeface="+mj-lt"/>
              <a:buAutoNum type="arabicPeriod"/>
              <a:defRPr/>
            </a:pPr>
            <a:r>
              <a:rPr lang="en-US" altLang="en-US" sz="2600" b="0" dirty="0"/>
              <a:t>Discussion on way forward on</a:t>
            </a:r>
            <a:r>
              <a:rPr lang="en-US" sz="2600" b="0" u="sng" dirty="0">
                <a:solidFill>
                  <a:srgbClr val="0000FF"/>
                </a:solidFill>
                <a:latin typeface="+mj-lt"/>
                <a:ea typeface="Calibri" panose="020F0502020204030204" pitchFamily="34" charset="0"/>
                <a:hlinkClick r:id="rId2"/>
              </a:rPr>
              <a:t>11-20/0013r14</a:t>
            </a:r>
            <a:r>
              <a:rPr lang="en-US" sz="2600" b="0" dirty="0">
                <a:ea typeface="Calibri" panose="020F0502020204030204" pitchFamily="34" charset="0"/>
              </a:rPr>
              <a:t> “</a:t>
            </a:r>
            <a:r>
              <a:rPr lang="en-US" sz="2600" b="0" dirty="0"/>
              <a:t>Draft technical report on interworking between 3GPP 5G network and WLAN“, Hyun Seo Oh (ETRI) </a:t>
            </a:r>
          </a:p>
          <a:p>
            <a:pPr marL="457200" indent="-457200">
              <a:spcBef>
                <a:spcPts val="200"/>
              </a:spcBef>
              <a:buFont typeface="+mj-lt"/>
              <a:buAutoNum type="arabicPeriod"/>
              <a:defRPr/>
            </a:pPr>
            <a:r>
              <a:rPr lang="en-US" sz="2600" b="0" i="0" dirty="0">
                <a:solidFill>
                  <a:srgbClr val="000000"/>
                </a:solidFill>
                <a:effectLst/>
                <a:latin typeface="+mj-lt"/>
              </a:rPr>
              <a:t>Discussion on the 802.11 reply LS to WBA </a:t>
            </a:r>
            <a:br>
              <a:rPr lang="en-US" sz="2600" b="0" i="0" dirty="0">
                <a:solidFill>
                  <a:srgbClr val="000000"/>
                </a:solidFill>
                <a:effectLst/>
                <a:latin typeface="+mj-lt"/>
              </a:rPr>
            </a:br>
            <a:r>
              <a:rPr lang="en-US" sz="2600" b="0" dirty="0">
                <a:hlinkClick r:id="rId3"/>
              </a:rPr>
              <a:t>11-21/0865</a:t>
            </a:r>
            <a:r>
              <a:rPr lang="en-US" sz="2600" b="0" dirty="0"/>
              <a:t>  “Draft Reply LS from 802.11 to WBA regarding the WBA 5G &amp; Wi-Fi RAN Convergence Paper” – Joseph Levy (InterDigital)</a:t>
            </a:r>
          </a:p>
          <a:p>
            <a:endParaRPr lang="en-US" dirty="0"/>
          </a:p>
        </p:txBody>
      </p:sp>
      <p:sp>
        <p:nvSpPr>
          <p:cNvPr id="4" name="Slide Number Placeholder 3">
            <a:extLst>
              <a:ext uri="{FF2B5EF4-FFF2-40B4-BE49-F238E27FC236}">
                <a16:creationId xmlns:a16="http://schemas.microsoft.com/office/drawing/2014/main" id="{D25539EE-91F2-409D-AEE6-CD31848B32BE}"/>
              </a:ext>
            </a:extLst>
          </p:cNvPr>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D3CE8E09-5606-4CFE-97B3-E5A1598A4D3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88114356-01D7-4EB7-8CDB-1CA8C82CD5A5}"/>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7550943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81211-6072-4F47-8D8D-AB4177AC8D53}"/>
              </a:ext>
            </a:extLst>
          </p:cNvPr>
          <p:cNvSpPr>
            <a:spLocks noGrp="1"/>
          </p:cNvSpPr>
          <p:nvPr>
            <p:ph type="title"/>
          </p:nvPr>
        </p:nvSpPr>
        <p:spPr/>
        <p:txBody>
          <a:bodyPr/>
          <a:lstStyle/>
          <a:p>
            <a:r>
              <a:rPr lang="en-US" dirty="0"/>
              <a:t>Contributions/Discussion</a:t>
            </a:r>
          </a:p>
        </p:txBody>
      </p:sp>
      <p:sp>
        <p:nvSpPr>
          <p:cNvPr id="3" name="Content Placeholder 2">
            <a:extLst>
              <a:ext uri="{FF2B5EF4-FFF2-40B4-BE49-F238E27FC236}">
                <a16:creationId xmlns:a16="http://schemas.microsoft.com/office/drawing/2014/main" id="{EA184438-C00B-4FCD-958A-B6E4A1CCC9A5}"/>
              </a:ext>
            </a:extLst>
          </p:cNvPr>
          <p:cNvSpPr>
            <a:spLocks noGrp="1"/>
          </p:cNvSpPr>
          <p:nvPr>
            <p:ph idx="1"/>
          </p:nvPr>
        </p:nvSpPr>
        <p:spPr>
          <a:xfrm>
            <a:off x="914400" y="1905001"/>
            <a:ext cx="10744199" cy="4189414"/>
          </a:xfrm>
        </p:spPr>
        <p:txBody>
          <a:bodyPr/>
          <a:lstStyle/>
          <a:p>
            <a:pPr marL="457200" indent="-457200">
              <a:spcBef>
                <a:spcPts val="200"/>
              </a:spcBef>
              <a:buFont typeface="+mj-lt"/>
              <a:buAutoNum type="arabicPeriod"/>
              <a:defRPr/>
            </a:pPr>
            <a:r>
              <a:rPr lang="en-US" sz="2600" b="0" u="sng" dirty="0">
                <a:solidFill>
                  <a:srgbClr val="0000FF"/>
                </a:solidFill>
                <a:latin typeface="+mj-lt"/>
                <a:ea typeface="Calibri" panose="020F0502020204030204" pitchFamily="34" charset="0"/>
                <a:hlinkClick r:id="rId2"/>
              </a:rPr>
              <a:t>11-20/0013r14</a:t>
            </a:r>
            <a:r>
              <a:rPr lang="en-US" sz="2600" b="0" dirty="0">
                <a:ea typeface="Calibri" panose="020F0502020204030204" pitchFamily="34" charset="0"/>
              </a:rPr>
              <a:t> “</a:t>
            </a:r>
            <a:r>
              <a:rPr lang="en-US" sz="2600" b="0" dirty="0"/>
              <a:t>Draft technical report on interworking between 3GPP 5G network and WLAN“, Hyun Seo Oh (ETRI) </a:t>
            </a:r>
          </a:p>
          <a:p>
            <a:pPr marL="457200" indent="-457200">
              <a:spcBef>
                <a:spcPts val="200"/>
              </a:spcBef>
              <a:buFont typeface="+mj-lt"/>
              <a:buAutoNum type="arabicPeriod"/>
              <a:defRPr/>
            </a:pPr>
            <a:r>
              <a:rPr lang="en-US" altLang="en-US" sz="2600" b="0" dirty="0"/>
              <a:t>Discussion on way forward on the technical report</a:t>
            </a:r>
          </a:p>
          <a:p>
            <a:pPr marL="457200" indent="-457200">
              <a:spcBef>
                <a:spcPts val="200"/>
              </a:spcBef>
              <a:buFont typeface="+mj-lt"/>
              <a:buAutoNum type="arabicPeriod"/>
              <a:defRPr/>
            </a:pPr>
            <a:r>
              <a:rPr lang="en-US" altLang="en-US" sz="2600" b="0" dirty="0">
                <a:hlinkClick r:id="rId3"/>
              </a:rPr>
              <a:t>11-21/0953r0</a:t>
            </a:r>
            <a:r>
              <a:rPr lang="en-US" altLang="en-US" sz="2600" b="0" dirty="0"/>
              <a:t> - “</a:t>
            </a:r>
            <a:r>
              <a:rPr lang="en-US" sz="2600" b="0" i="0" dirty="0">
                <a:solidFill>
                  <a:srgbClr val="000000"/>
                </a:solidFill>
                <a:effectLst/>
              </a:rPr>
              <a:t>Proposed QoS response to WBA”, Thomas Derham (Broadcom) </a:t>
            </a:r>
          </a:p>
          <a:p>
            <a:pPr marL="457200" indent="-457200">
              <a:spcBef>
                <a:spcPts val="200"/>
              </a:spcBef>
              <a:buFont typeface="+mj-lt"/>
              <a:buAutoNum type="arabicPeriod"/>
              <a:defRPr/>
            </a:pPr>
            <a:r>
              <a:rPr lang="en-US" sz="2600" b="0" i="0" dirty="0">
                <a:solidFill>
                  <a:srgbClr val="000000"/>
                </a:solidFill>
                <a:effectLst/>
                <a:latin typeface="+mj-lt"/>
              </a:rPr>
              <a:t>Discussion on the 802.11 reply LS to WBA </a:t>
            </a:r>
            <a:br>
              <a:rPr lang="en-US" sz="2600" b="0" i="0" dirty="0">
                <a:solidFill>
                  <a:srgbClr val="000000"/>
                </a:solidFill>
                <a:effectLst/>
                <a:latin typeface="+mj-lt"/>
              </a:rPr>
            </a:br>
            <a:r>
              <a:rPr lang="en-US" sz="2600" b="0" i="0" dirty="0">
                <a:solidFill>
                  <a:srgbClr val="000000"/>
                </a:solidFill>
                <a:effectLst/>
                <a:latin typeface="+mj-lt"/>
              </a:rPr>
              <a:t>(</a:t>
            </a:r>
            <a:r>
              <a:rPr lang="en-US" sz="2600" b="0" dirty="0">
                <a:hlinkClick r:id="rId4"/>
              </a:rPr>
              <a:t>11-21/0865</a:t>
            </a:r>
            <a:r>
              <a:rPr lang="en-US" sz="2600" b="0" dirty="0"/>
              <a:t>)– “Draft Reply LS from 802.11 to WBA regarding the WBA 5G &amp; Wi-Fi RAN Convergence Paper” – Joseph Levy (InterDigital)</a:t>
            </a:r>
          </a:p>
          <a:p>
            <a:endParaRPr lang="en-US" dirty="0"/>
          </a:p>
        </p:txBody>
      </p:sp>
      <p:sp>
        <p:nvSpPr>
          <p:cNvPr id="4" name="Slide Number Placeholder 3">
            <a:extLst>
              <a:ext uri="{FF2B5EF4-FFF2-40B4-BE49-F238E27FC236}">
                <a16:creationId xmlns:a16="http://schemas.microsoft.com/office/drawing/2014/main" id="{D25539EE-91F2-409D-AEE6-CD31848B32BE}"/>
              </a:ext>
            </a:extLst>
          </p:cNvPr>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D3CE8E09-5606-4CFE-97B3-E5A1598A4D3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88114356-01D7-4EB7-8CDB-1CA8C82CD5A5}"/>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4814183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371600"/>
            <a:ext cx="11582400" cy="5026765"/>
          </a:xfrm>
        </p:spPr>
        <p:txBody>
          <a:bodyPr/>
          <a:lstStyle/>
          <a:p>
            <a:pPr marL="0" lvl="1" indent="0">
              <a:spcBef>
                <a:spcPts val="200"/>
              </a:spcBef>
              <a:tabLst>
                <a:tab pos="457200" algn="l"/>
              </a:tabLst>
              <a:defRPr/>
            </a:pPr>
            <a:r>
              <a:rPr lang="en-US" sz="3600" b="1" dirty="0">
                <a:cs typeface="+mn-cs"/>
              </a:rPr>
              <a:t>Monday 19 July 2021 19:00-21:00 h ET</a:t>
            </a:r>
          </a:p>
          <a:p>
            <a:pPr marL="857250" lvl="1" indent="-457200">
              <a:spcBef>
                <a:spcPts val="200"/>
              </a:spcBef>
              <a:buFont typeface="+mj-lt"/>
              <a:buAutoNum type="arabicPeriod"/>
              <a:defRPr/>
            </a:pPr>
            <a:r>
              <a:rPr lang="en-US" altLang="en-US" sz="3200" dirty="0"/>
              <a:t>Call for Secretary</a:t>
            </a:r>
          </a:p>
          <a:p>
            <a:pPr marL="857250" lvl="1" indent="-457200">
              <a:spcBef>
                <a:spcPts val="200"/>
              </a:spcBef>
              <a:buFont typeface="Times New Roman" panose="02020603050405020304" pitchFamily="18" charset="0"/>
              <a:buAutoNum type="arabicPeriod"/>
              <a:defRPr/>
            </a:pPr>
            <a:r>
              <a:rPr lang="en-US" altLang="en-US" sz="3200"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sz="3200" dirty="0"/>
              <a:t>Status  [5 min.]</a:t>
            </a:r>
          </a:p>
          <a:p>
            <a:pPr marL="857250" lvl="1" indent="-457200">
              <a:spcBef>
                <a:spcPts val="200"/>
              </a:spcBef>
              <a:buFont typeface="Times New Roman" panose="02020603050405020304" pitchFamily="18" charset="0"/>
              <a:buAutoNum type="arabicPeriod"/>
              <a:defRPr/>
            </a:pPr>
            <a:r>
              <a:rPr lang="en-US" altLang="en-US" sz="3200" dirty="0"/>
              <a:t>Contributions/Discussion</a:t>
            </a:r>
          </a:p>
          <a:p>
            <a:pPr marL="857250" lvl="1" indent="-457200">
              <a:spcBef>
                <a:spcPts val="200"/>
              </a:spcBef>
              <a:buFont typeface="Times New Roman" panose="02020603050405020304" pitchFamily="18" charset="0"/>
              <a:buAutoNum type="arabicPeriod"/>
              <a:defRPr/>
            </a:pPr>
            <a:r>
              <a:rPr lang="en-US" sz="3200" dirty="0"/>
              <a:t>Motions?/SPs?</a:t>
            </a:r>
          </a:p>
          <a:p>
            <a:pPr marL="857250" lvl="1" indent="-457200">
              <a:spcBef>
                <a:spcPts val="200"/>
              </a:spcBef>
              <a:buFont typeface="+mj-lt"/>
              <a:buAutoNum type="arabicPeriod"/>
              <a:defRPr/>
            </a:pPr>
            <a:r>
              <a:rPr lang="en-US" altLang="en-US" sz="3200" dirty="0"/>
              <a:t>Future Sessions Planning [10 min.]</a:t>
            </a:r>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573799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38274"/>
            <a:ext cx="10361084" cy="400050"/>
          </a:xfrm>
        </p:spPr>
        <p:txBody>
          <a:bodyPr/>
          <a:lstStyle/>
          <a:p>
            <a:r>
              <a:rPr lang="en-US" altLang="en-US" dirty="0"/>
              <a:t>Future Sessions Planning</a:t>
            </a:r>
          </a:p>
        </p:txBody>
      </p:sp>
      <p:sp>
        <p:nvSpPr>
          <p:cNvPr id="37891" name="Content Placeholder 2"/>
          <p:cNvSpPr>
            <a:spLocks noGrp="1"/>
          </p:cNvSpPr>
          <p:nvPr>
            <p:ph idx="1"/>
          </p:nvPr>
        </p:nvSpPr>
        <p:spPr>
          <a:xfrm>
            <a:off x="639763" y="1098443"/>
            <a:ext cx="11011957" cy="5389562"/>
          </a:xfrm>
        </p:spPr>
        <p:txBody>
          <a:bodyPr/>
          <a:lstStyle/>
          <a:p>
            <a:r>
              <a:rPr lang="it-IT" altLang="en-US" sz="2000" dirty="0"/>
              <a:t>802.11 WG September Interim Meeting:</a:t>
            </a:r>
            <a:br>
              <a:rPr lang="it-IT" altLang="en-US" sz="2000" dirty="0"/>
            </a:br>
            <a:r>
              <a:rPr lang="it-IT" altLang="en-US" sz="2000" b="0" i="1" dirty="0"/>
              <a:t>AANI SC -  ? meeting slot planned - TBC</a:t>
            </a:r>
          </a:p>
          <a:p>
            <a:pPr lvl="1" indent="-342900">
              <a:spcBef>
                <a:spcPts val="0"/>
              </a:spcBef>
              <a:spcAft>
                <a:spcPts val="0"/>
              </a:spcAft>
              <a:buSzPts val="1000"/>
              <a:buFont typeface="Symbol" panose="05050102010706020507" pitchFamily="18" charset="2"/>
              <a:buChar char=""/>
              <a:tabLst>
                <a:tab pos="457200" algn="l"/>
              </a:tabLst>
            </a:pPr>
            <a:r>
              <a:rPr lang="en-US" sz="1800" dirty="0">
                <a:solidFill>
                  <a:srgbClr val="000000"/>
                </a:solidFill>
                <a:effectLst/>
                <a:latin typeface="Times New Roman" panose="02020603050405020304" pitchFamily="18" charset="0"/>
                <a:ea typeface="Calibri" panose="020F0502020204030204" pitchFamily="34" charset="0"/>
              </a:rPr>
              <a:t>September – the Chair has a personal conflict on Wednesday 15 September and Thursday 16 September.</a:t>
            </a:r>
          </a:p>
          <a:p>
            <a:pPr lvl="1" indent="-342900">
              <a:spcBef>
                <a:spcPts val="0"/>
              </a:spcBef>
              <a:spcAft>
                <a:spcPts val="0"/>
              </a:spcAft>
              <a:buSzPts val="1000"/>
              <a:buFont typeface="Symbol" panose="05050102010706020507" pitchFamily="18" charset="2"/>
              <a:buChar char=""/>
              <a:tabLst>
                <a:tab pos="457200" algn="l"/>
              </a:tabLst>
            </a:pPr>
            <a:r>
              <a:rPr lang="en-US" sz="1800" dirty="0">
                <a:latin typeface="Times New Roman" panose="02020603050405020304" pitchFamily="18" charset="0"/>
                <a:ea typeface="Calibri" panose="020F0502020204030204" pitchFamily="34" charset="0"/>
              </a:rPr>
              <a:t>Propose 2 teleconferences:</a:t>
            </a:r>
          </a:p>
          <a:p>
            <a:pPr lvl="2" indent="-342900">
              <a:spcBef>
                <a:spcPts val="0"/>
              </a:spcBef>
              <a:spcAft>
                <a:spcPts val="0"/>
              </a:spcAft>
              <a:buSzPts val="1000"/>
              <a:buFont typeface="Symbol" panose="05050102010706020507" pitchFamily="18" charset="2"/>
              <a:buChar char=""/>
              <a:tabLst>
                <a:tab pos="457200" algn="l"/>
              </a:tabLst>
            </a:pPr>
            <a:r>
              <a:rPr lang="en-US" sz="1600" dirty="0">
                <a:latin typeface="Times New Roman" panose="02020603050405020304" pitchFamily="18" charset="0"/>
                <a:ea typeface="Calibri" panose="020F0502020204030204" pitchFamily="34" charset="0"/>
              </a:rPr>
              <a:t>Tuesday 11:15-13:15 ET</a:t>
            </a:r>
          </a:p>
          <a:p>
            <a:pPr lvl="2" indent="-342900">
              <a:spcBef>
                <a:spcPts val="0"/>
              </a:spcBef>
              <a:spcAft>
                <a:spcPts val="0"/>
              </a:spcAft>
              <a:buSzPts val="1000"/>
              <a:buFont typeface="Symbol" panose="05050102010706020507" pitchFamily="18" charset="2"/>
              <a:buChar char=""/>
              <a:tabLst>
                <a:tab pos="457200" algn="l"/>
              </a:tabLst>
            </a:pPr>
            <a:r>
              <a:rPr lang="en-US" sz="1600" dirty="0">
                <a:latin typeface="Times New Roman" panose="02020603050405020304" pitchFamily="18" charset="0"/>
                <a:ea typeface="Calibri" panose="020F0502020204030204" pitchFamily="34" charset="0"/>
              </a:rPr>
              <a:t>Monday 19:00-21:00 ET  </a:t>
            </a:r>
            <a:endParaRPr lang="en-US" sz="14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endParaRPr lang="it-IT" altLang="en-US" sz="500" b="0" i="1" dirty="0">
              <a:cs typeface="+mn-cs"/>
            </a:endParaRPr>
          </a:p>
          <a:p>
            <a:pPr marL="0" indent="0">
              <a:spcBef>
                <a:spcPts val="0"/>
              </a:spcBef>
              <a:spcAft>
                <a:spcPts val="0"/>
              </a:spcAft>
              <a:buSzPts val="1000"/>
              <a:tabLst>
                <a:tab pos="457200" algn="l"/>
              </a:tabLst>
            </a:pPr>
            <a:r>
              <a:rPr lang="en-US" sz="2000" dirty="0"/>
              <a:t>Teleconferences TBD:</a:t>
            </a:r>
          </a:p>
          <a:p>
            <a:pPr lvl="1" indent="-342900">
              <a:spcBef>
                <a:spcPts val="0"/>
              </a:spcBef>
              <a:spcAft>
                <a:spcPts val="0"/>
              </a:spcAft>
              <a:buSzPts val="1000"/>
              <a:buFont typeface="Symbol" panose="05050102010706020507" pitchFamily="18" charset="2"/>
              <a:buChar char=""/>
              <a:tabLst>
                <a:tab pos="457200" algn="l"/>
              </a:tabLst>
            </a:pPr>
            <a:r>
              <a:rPr lang="en-US" sz="1400" dirty="0">
                <a:latin typeface="Times New Roman" panose="02020603050405020304" pitchFamily="18" charset="0"/>
              </a:rPr>
              <a:t>Tuesday 10 August 9:00-10:00 ET</a:t>
            </a:r>
          </a:p>
          <a:p>
            <a:pPr lvl="1" indent="-342900">
              <a:spcBef>
                <a:spcPts val="0"/>
              </a:spcBef>
              <a:spcAft>
                <a:spcPts val="0"/>
              </a:spcAft>
              <a:buSzPts val="1000"/>
              <a:buFont typeface="Symbol" panose="05050102010706020507" pitchFamily="18" charset="2"/>
              <a:buChar char=""/>
              <a:tabLst>
                <a:tab pos="457200" algn="l"/>
              </a:tabLst>
            </a:pPr>
            <a:r>
              <a:rPr lang="en-US" sz="1400" dirty="0">
                <a:latin typeface="Times New Roman" panose="02020603050405020304" pitchFamily="18" charset="0"/>
              </a:rPr>
              <a:t>Tuesday 24 August 9:00-10:00 ET</a:t>
            </a:r>
          </a:p>
          <a:p>
            <a:pPr lvl="1" indent="-342900">
              <a:spcBef>
                <a:spcPts val="0"/>
              </a:spcBef>
              <a:spcAft>
                <a:spcPts val="0"/>
              </a:spcAft>
              <a:buSzPts val="1000"/>
              <a:buFont typeface="Symbol" panose="05050102010706020507" pitchFamily="18" charset="2"/>
              <a:buChar char=""/>
              <a:tabLst>
                <a:tab pos="457200" algn="l"/>
              </a:tabLst>
            </a:pPr>
            <a:r>
              <a:rPr lang="en-US" sz="1400" dirty="0">
                <a:latin typeface="Times New Roman" panose="02020603050405020304" pitchFamily="18" charset="0"/>
              </a:rPr>
              <a:t>Tuesday 31 August 9:00-10:00 ET</a:t>
            </a:r>
          </a:p>
          <a:p>
            <a:pPr marL="0" indent="0">
              <a:spcBef>
                <a:spcPts val="0"/>
              </a:spcBef>
              <a:spcAft>
                <a:spcPts val="0"/>
              </a:spcAft>
              <a:buSzPts val="1000"/>
              <a:tabLst>
                <a:tab pos="457200" algn="l"/>
              </a:tabLst>
            </a:pPr>
            <a:endParaRPr lang="en-US" sz="2000" dirty="0"/>
          </a:p>
          <a:p>
            <a:pPr marL="0" indent="0">
              <a:spcBef>
                <a:spcPts val="0"/>
              </a:spcBef>
              <a:spcAft>
                <a:spcPts val="0"/>
              </a:spcAft>
              <a:buSzPts val="1000"/>
              <a:tabLst>
                <a:tab pos="457200" algn="l"/>
              </a:tabLst>
            </a:pPr>
            <a:r>
              <a:rPr lang="en-US" sz="2000" dirty="0"/>
              <a:t>WBA Report/LS </a:t>
            </a:r>
            <a:r>
              <a:rPr lang="en-US" sz="2000" dirty="0">
                <a:hlinkClick r:id="rId3">
                  <a:extLst>
                    <a:ext uri="{A12FA001-AC4F-418D-AE19-62706E023703}">
                      <ahyp:hlinkClr xmlns:ahyp="http://schemas.microsoft.com/office/drawing/2018/hyperlinkcolor" val="tx"/>
                    </a:ext>
                  </a:extLst>
                </a:hlinkClick>
              </a:rPr>
              <a:t>11-21-0170r0</a:t>
            </a:r>
            <a:r>
              <a:rPr lang="en-US" sz="2000" dirty="0"/>
              <a:t> request – 802.11ax or 802.11-2020 related contributions  </a:t>
            </a:r>
          </a:p>
          <a:p>
            <a:pPr marL="971550" lvl="1" indent="-457200">
              <a:buFont typeface="+mj-lt"/>
              <a:buAutoNum type="arabicPeriod"/>
            </a:pPr>
            <a:r>
              <a:rPr lang="en-US" sz="1800" dirty="0"/>
              <a:t>Contributions on 802.11ax capabilities addressing specific challenges identified in the WBA Report/LS</a:t>
            </a:r>
          </a:p>
          <a:p>
            <a:pPr marL="971550" lvl="1" indent="-457200">
              <a:buFont typeface="+mj-lt"/>
              <a:buAutoNum type="arabicPeriod"/>
            </a:pPr>
            <a:r>
              <a:rPr lang="en-US" sz="1800" dirty="0"/>
              <a:t>Contribution on 802.11-2020 capabilities addressing specific challengers identified in the WBA Report/LS  </a:t>
            </a:r>
          </a:p>
          <a:p>
            <a:pPr marL="971550" lvl="1" indent="-457200">
              <a:buFont typeface="+mj-lt"/>
              <a:buAutoNum type="arabicPeriod"/>
            </a:pPr>
            <a:r>
              <a:rPr lang="en-US" sz="1800" dirty="0"/>
              <a:t>Discussion/contributions reply LS text proposals</a:t>
            </a:r>
          </a:p>
          <a:p>
            <a:pPr marL="0" indent="0">
              <a:spcBef>
                <a:spcPts val="0"/>
              </a:spcBef>
              <a:spcAft>
                <a:spcPts val="0"/>
              </a:spcAft>
              <a:buSzPts val="1000"/>
              <a:tabLst>
                <a:tab pos="457200" algn="l"/>
              </a:tabLst>
            </a:pPr>
            <a:r>
              <a:rPr lang="en-US" sz="2000" dirty="0"/>
              <a:t>Technical Report related contributions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613C9-E2ED-4D5E-B497-9C69832788AD}"/>
              </a:ext>
            </a:extLst>
          </p:cNvPr>
          <p:cNvSpPr>
            <a:spLocks noGrp="1"/>
          </p:cNvSpPr>
          <p:nvPr>
            <p:ph type="title"/>
          </p:nvPr>
        </p:nvSpPr>
        <p:spPr/>
        <p:txBody>
          <a:bodyPr/>
          <a:lstStyle/>
          <a:p>
            <a:r>
              <a:rPr lang="en-US" dirty="0"/>
              <a:t>Backup slides</a:t>
            </a:r>
          </a:p>
        </p:txBody>
      </p:sp>
      <p:sp>
        <p:nvSpPr>
          <p:cNvPr id="3" name="Text Placeholder 2">
            <a:extLst>
              <a:ext uri="{FF2B5EF4-FFF2-40B4-BE49-F238E27FC236}">
                <a16:creationId xmlns:a16="http://schemas.microsoft.com/office/drawing/2014/main" id="{5F214655-B287-448C-9369-438792A6333E}"/>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017C2D66-69F0-44C3-864C-FB6F4D7D7C5B}"/>
              </a:ext>
            </a:extLst>
          </p:cNvPr>
          <p:cNvSpPr>
            <a:spLocks noGrp="1"/>
          </p:cNvSpPr>
          <p:nvPr>
            <p:ph type="dt" idx="10"/>
          </p:nvPr>
        </p:nvSpPr>
        <p:spPr/>
        <p:txBody>
          <a:bodyPr/>
          <a:lstStyle/>
          <a:p>
            <a:r>
              <a:rPr lang="en-US" dirty="0"/>
              <a:t>July 2021</a:t>
            </a:r>
            <a:endParaRPr lang="en-GB" dirty="0"/>
          </a:p>
        </p:txBody>
      </p:sp>
      <p:sp>
        <p:nvSpPr>
          <p:cNvPr id="5" name="Footer Placeholder 4">
            <a:extLst>
              <a:ext uri="{FF2B5EF4-FFF2-40B4-BE49-F238E27FC236}">
                <a16:creationId xmlns:a16="http://schemas.microsoft.com/office/drawing/2014/main" id="{E629E23E-2838-42EB-B7C5-D496754FF19C}"/>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112FAFBE-C522-47F2-90C4-B36D77AABF55}"/>
              </a:ext>
            </a:extLst>
          </p:cNvPr>
          <p:cNvSpPr>
            <a:spLocks noGrp="1"/>
          </p:cNvSpPr>
          <p:nvPr>
            <p:ph type="sldNum" idx="12"/>
          </p:nvPr>
        </p:nvSpPr>
        <p:spPr/>
        <p:txBody>
          <a:bodyPr/>
          <a:lstStyle/>
          <a:p>
            <a:r>
              <a:rPr lang="en-GB" dirty="0"/>
              <a:t>Slide </a:t>
            </a:r>
            <a:fld id="{3ABCC52B-A3F7-440B-BBF2-55191E6E7773}" type="slidenum">
              <a:rPr lang="en-GB" smtClean="0"/>
              <a:pPr/>
              <a:t>25</a:t>
            </a:fld>
            <a:endParaRPr lang="en-GB" dirty="0"/>
          </a:p>
        </p:txBody>
      </p:sp>
    </p:spTree>
    <p:extLst>
      <p:ext uri="{BB962C8B-B14F-4D97-AF65-F5344CB8AC3E}">
        <p14:creationId xmlns:p14="http://schemas.microsoft.com/office/powerpoint/2010/main" val="36175708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DFFDA-ECDA-455B-A186-68FED4B386A3}"/>
              </a:ext>
            </a:extLst>
          </p:cNvPr>
          <p:cNvSpPr>
            <a:spLocks noGrp="1"/>
          </p:cNvSpPr>
          <p:nvPr>
            <p:ph type="title"/>
          </p:nvPr>
        </p:nvSpPr>
        <p:spPr>
          <a:xfrm>
            <a:off x="914401" y="685801"/>
            <a:ext cx="10361084" cy="609601"/>
          </a:xfrm>
        </p:spPr>
        <p:txBody>
          <a:bodyPr/>
          <a:lstStyle/>
          <a:p>
            <a:r>
              <a:rPr lang="en-US" dirty="0"/>
              <a:t>Review of the WFA LS - </a:t>
            </a:r>
            <a:r>
              <a:rPr lang="en-US" dirty="0">
                <a:hlinkClick r:id="rId2"/>
              </a:rPr>
              <a:t>11-21-0170r0</a:t>
            </a:r>
            <a:endParaRPr lang="en-US" dirty="0"/>
          </a:p>
        </p:txBody>
      </p:sp>
      <p:sp>
        <p:nvSpPr>
          <p:cNvPr id="3" name="Content Placeholder 2">
            <a:extLst>
              <a:ext uri="{FF2B5EF4-FFF2-40B4-BE49-F238E27FC236}">
                <a16:creationId xmlns:a16="http://schemas.microsoft.com/office/drawing/2014/main" id="{93431956-BDA3-4349-8DF6-C717FBA89E9E}"/>
              </a:ext>
            </a:extLst>
          </p:cNvPr>
          <p:cNvSpPr>
            <a:spLocks noGrp="1"/>
          </p:cNvSpPr>
          <p:nvPr>
            <p:ph idx="1"/>
          </p:nvPr>
        </p:nvSpPr>
        <p:spPr>
          <a:xfrm>
            <a:off x="914401" y="1295402"/>
            <a:ext cx="10361084" cy="5180012"/>
          </a:xfrm>
        </p:spPr>
        <p:txBody>
          <a:bodyPr/>
          <a:lstStyle/>
          <a:p>
            <a:pPr>
              <a:buFont typeface="Arial" panose="020B0604020202020204" pitchFamily="34" charset="0"/>
              <a:buChar char="•"/>
            </a:pPr>
            <a:r>
              <a:rPr lang="en-US" dirty="0"/>
              <a:t>802.11 Chair’s work plan for addressing the WFA LS</a:t>
            </a:r>
          </a:p>
          <a:p>
            <a:pPr lvl="1">
              <a:buFont typeface="Arial" panose="020B0604020202020204" pitchFamily="34" charset="0"/>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“AANI: Contributions related to the analysis of current 802.11ax capabilities and development of a description of how these capabilities can be used to meet the use cases identified in the liaison should be brought to AANI.”</a:t>
            </a:r>
          </a:p>
          <a:p>
            <a:pPr lvl="1">
              <a:buFont typeface="Arial" panose="020B0604020202020204" pitchFamily="34" charset="0"/>
              <a:buChar char="•"/>
            </a:pPr>
            <a:r>
              <a:rPr lang="en-US" dirty="0">
                <a:latin typeface="Calibri" panose="020F0502020204030204" pitchFamily="34" charset="0"/>
                <a:cs typeface="Times New Roman" panose="02020603050405020304" pitchFamily="18" charset="0"/>
              </a:rPr>
              <a:t>In addition, any baseline 802.11-2020 capabilities should be considered in AANI</a:t>
            </a:r>
          </a:p>
          <a:p>
            <a:pPr>
              <a:buFont typeface="Arial" panose="020B0604020202020204" pitchFamily="34" charset="0"/>
              <a:buChar char="•"/>
            </a:pPr>
            <a:r>
              <a:rPr lang="en-US" dirty="0"/>
              <a:t>Review of WBA Report/LS </a:t>
            </a:r>
            <a:r>
              <a:rPr lang="en-US" dirty="0">
                <a:hlinkClick r:id="rId2"/>
              </a:rPr>
              <a:t>11-21-0170r0</a:t>
            </a:r>
            <a:endParaRPr lang="en-US" altLang="en-US" dirty="0"/>
          </a:p>
          <a:p>
            <a:pPr marL="971550" lvl="1" indent="-457200">
              <a:buFont typeface="+mj-lt"/>
              <a:buAutoNum type="alphaLcPeriod"/>
            </a:pPr>
            <a:r>
              <a:rPr lang="en-US" dirty="0">
                <a:hlinkClick r:id="rId3"/>
              </a:rPr>
              <a:t>11-21/0408r0</a:t>
            </a:r>
            <a:r>
              <a:rPr lang="en-US" dirty="0"/>
              <a:t> - </a:t>
            </a:r>
            <a:r>
              <a:rPr lang="en-US" sz="2000" dirty="0"/>
              <a:t>“Wi-Fi and 5G RAN Convergence: Fine Grain and QoS differentiation in WLAN” – Binita Gupta (Intel), with Nigel Bird (Orange) and others from WBA – presented </a:t>
            </a:r>
            <a:r>
              <a:rPr lang="en-US" dirty="0"/>
              <a:t>Monday 2 March 2021 AM2 in WNG</a:t>
            </a:r>
            <a:br>
              <a:rPr lang="en-US" dirty="0"/>
            </a:br>
            <a:r>
              <a:rPr lang="en-US" dirty="0"/>
              <a:t>This is an invited WBA presentation/introduction to the WBA LS and Report</a:t>
            </a:r>
          </a:p>
          <a:p>
            <a:pPr marL="971550" lvl="1" indent="-457200">
              <a:buFont typeface="+mj-lt"/>
              <a:buAutoNum type="alphaLcPeriod"/>
            </a:pPr>
            <a:r>
              <a:rPr lang="en-US" dirty="0"/>
              <a:t>Contributions have been provided, discussed, and a draft reply LS is available, the draft is not complete.  </a:t>
            </a:r>
          </a:p>
        </p:txBody>
      </p:sp>
      <p:sp>
        <p:nvSpPr>
          <p:cNvPr id="4" name="Slide Number Placeholder 3">
            <a:extLst>
              <a:ext uri="{FF2B5EF4-FFF2-40B4-BE49-F238E27FC236}">
                <a16:creationId xmlns:a16="http://schemas.microsoft.com/office/drawing/2014/main" id="{89E208CC-FDB8-4510-909C-54607C41E1EF}"/>
              </a:ext>
            </a:extLst>
          </p:cNvPr>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4980767A-0378-41BA-A8AC-7D3C2E09F356}"/>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90A357AB-B781-4D46-99DB-B36848327A0C}"/>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8242245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3F19B-0AA7-4CCB-9240-C047349B4050}"/>
              </a:ext>
            </a:extLst>
          </p:cNvPr>
          <p:cNvSpPr>
            <a:spLocks noGrp="1"/>
          </p:cNvSpPr>
          <p:nvPr>
            <p:ph type="title"/>
          </p:nvPr>
        </p:nvSpPr>
        <p:spPr>
          <a:xfrm>
            <a:off x="685800" y="685801"/>
            <a:ext cx="10818285" cy="273051"/>
          </a:xfrm>
        </p:spPr>
        <p:txBody>
          <a:bodyPr/>
          <a:lstStyle/>
          <a:p>
            <a:r>
              <a:rPr lang="en-US" dirty="0"/>
              <a:t>Features that can be used to improve QoS </a:t>
            </a:r>
            <a:r>
              <a:rPr lang="en-US" sz="2400" b="0" dirty="0"/>
              <a:t>(from 11-21/0640r4)</a:t>
            </a:r>
            <a:endParaRPr lang="en-US" b="0" dirty="0"/>
          </a:p>
        </p:txBody>
      </p:sp>
      <p:sp>
        <p:nvSpPr>
          <p:cNvPr id="3" name="Content Placeholder 2">
            <a:extLst>
              <a:ext uri="{FF2B5EF4-FFF2-40B4-BE49-F238E27FC236}">
                <a16:creationId xmlns:a16="http://schemas.microsoft.com/office/drawing/2014/main" id="{5433F96D-E706-48FD-B27F-84ABA1BA08AA}"/>
              </a:ext>
            </a:extLst>
          </p:cNvPr>
          <p:cNvSpPr>
            <a:spLocks noGrp="1"/>
          </p:cNvSpPr>
          <p:nvPr>
            <p:ph idx="1"/>
          </p:nvPr>
        </p:nvSpPr>
        <p:spPr>
          <a:xfrm>
            <a:off x="457200" y="1038228"/>
            <a:ext cx="11201400" cy="5437186"/>
          </a:xfrm>
        </p:spPr>
        <p:txBody>
          <a:bodyPr/>
          <a:lstStyle/>
          <a:p>
            <a:pPr marL="0" indent="0">
              <a:lnSpc>
                <a:spcPts val="2000"/>
              </a:lnSpc>
            </a:pPr>
            <a:r>
              <a:rPr lang="en-US" sz="2000" dirty="0"/>
              <a:t>802.11ax Features:</a:t>
            </a:r>
          </a:p>
          <a:p>
            <a:pPr lvl="1">
              <a:lnSpc>
                <a:spcPts val="2000"/>
              </a:lnSpc>
              <a:buFont typeface="Arial" panose="020B0604020202020204" pitchFamily="34" charset="0"/>
              <a:buChar char="•"/>
            </a:pPr>
            <a:r>
              <a:rPr lang="en-US" sz="1800" dirty="0"/>
              <a:t>Features that support efficient allocation of resources to achieve traffic prioritization</a:t>
            </a:r>
          </a:p>
          <a:p>
            <a:pPr lvl="2">
              <a:lnSpc>
                <a:spcPts val="2000"/>
              </a:lnSpc>
              <a:buFont typeface="Arial" panose="020B0604020202020204" pitchFamily="34" charset="0"/>
              <a:buChar char="•"/>
            </a:pPr>
            <a:r>
              <a:rPr lang="en-US" dirty="0"/>
              <a:t>OFDMA (UL and DL) - RUs</a:t>
            </a:r>
          </a:p>
          <a:p>
            <a:pPr lvl="2">
              <a:lnSpc>
                <a:spcPts val="2000"/>
              </a:lnSpc>
              <a:buFont typeface="Arial" panose="020B0604020202020204" pitchFamily="34" charset="0"/>
              <a:buChar char="•"/>
            </a:pPr>
            <a:r>
              <a:rPr lang="en-US" dirty="0"/>
              <a:t>Trigger Frame</a:t>
            </a:r>
          </a:p>
          <a:p>
            <a:pPr lvl="3">
              <a:lnSpc>
                <a:spcPts val="2000"/>
              </a:lnSpc>
              <a:buFont typeface="Arial" panose="020B0604020202020204" pitchFamily="34" charset="0"/>
              <a:buChar char="•"/>
            </a:pPr>
            <a:r>
              <a:rPr lang="en-US" dirty="0"/>
              <a:t>basic trigger frame</a:t>
            </a:r>
          </a:p>
          <a:p>
            <a:pPr lvl="3">
              <a:lnSpc>
                <a:spcPts val="2000"/>
              </a:lnSpc>
              <a:buFont typeface="Arial" panose="020B0604020202020204" pitchFamily="34" charset="0"/>
              <a:buChar char="•"/>
            </a:pPr>
            <a:r>
              <a:rPr lang="en-US" dirty="0"/>
              <a:t>BSRP, BQRP, and NFPR are supporting features that can be used as an input to the scheduler</a:t>
            </a:r>
          </a:p>
          <a:p>
            <a:pPr lvl="2">
              <a:lnSpc>
                <a:spcPts val="2000"/>
              </a:lnSpc>
              <a:buFont typeface="Arial" panose="020B0604020202020204" pitchFamily="34" charset="0"/>
              <a:buChar char="•"/>
            </a:pPr>
            <a:r>
              <a:rPr lang="en-US" dirty="0"/>
              <a:t>TWT (Both types – individual and broadcast)</a:t>
            </a:r>
          </a:p>
          <a:p>
            <a:pPr lvl="2">
              <a:lnSpc>
                <a:spcPts val="2000"/>
              </a:lnSpc>
              <a:buFont typeface="Arial" panose="020B0604020202020204" pitchFamily="34" charset="0"/>
              <a:buChar char="•"/>
            </a:pPr>
            <a:r>
              <a:rPr lang="en-US" dirty="0"/>
              <a:t> MU-EDCA</a:t>
            </a:r>
          </a:p>
          <a:p>
            <a:pPr lvl="1">
              <a:lnSpc>
                <a:spcPts val="2000"/>
              </a:lnSpc>
              <a:buFont typeface="Arial" panose="020B0604020202020204" pitchFamily="34" charset="0"/>
              <a:buChar char="•"/>
            </a:pPr>
            <a:r>
              <a:rPr lang="en-US" sz="1800" dirty="0"/>
              <a:t>Features that support increasing available resources</a:t>
            </a:r>
          </a:p>
          <a:p>
            <a:pPr lvl="2">
              <a:lnSpc>
                <a:spcPts val="2000"/>
              </a:lnSpc>
              <a:buFont typeface="Arial" panose="020B0604020202020204" pitchFamily="34" charset="0"/>
              <a:buChar char="•"/>
            </a:pPr>
            <a:r>
              <a:rPr lang="en-US" dirty="0"/>
              <a:t>Spatial Reuse (distributing power in space for user connectivity)</a:t>
            </a:r>
          </a:p>
          <a:p>
            <a:pPr lvl="2">
              <a:lnSpc>
                <a:spcPts val="2000"/>
              </a:lnSpc>
              <a:buFont typeface="Arial" panose="020B0604020202020204" pitchFamily="34" charset="0"/>
              <a:buChar char="•"/>
            </a:pPr>
            <a:r>
              <a:rPr lang="en-US" dirty="0"/>
              <a:t>MCS 10 and MCS 11 (1024 QAM)</a:t>
            </a:r>
          </a:p>
          <a:p>
            <a:pPr lvl="2">
              <a:lnSpc>
                <a:spcPts val="2000"/>
              </a:lnSpc>
              <a:buFont typeface="Arial" panose="020B0604020202020204" pitchFamily="34" charset="0"/>
              <a:buChar char="•"/>
            </a:pPr>
            <a:r>
              <a:rPr lang="en-US" dirty="0"/>
              <a:t>MU MIMO (distributing power in space for user connectivity)</a:t>
            </a:r>
          </a:p>
          <a:p>
            <a:pPr marL="0" indent="0">
              <a:lnSpc>
                <a:spcPts val="2000"/>
              </a:lnSpc>
            </a:pPr>
            <a:r>
              <a:rPr lang="en-US" sz="2000" dirty="0"/>
              <a:t>802.11-2020 Features:</a:t>
            </a:r>
          </a:p>
          <a:p>
            <a:pPr lvl="1">
              <a:lnSpc>
                <a:spcPts val="2000"/>
              </a:lnSpc>
              <a:buFont typeface="Arial" panose="020B0604020202020204" pitchFamily="34" charset="0"/>
              <a:buChar char="•"/>
            </a:pPr>
            <a:r>
              <a:rPr lang="en-US" sz="1800" dirty="0"/>
              <a:t>Features that support efficient allocation of resources to achieve traffic prioritization</a:t>
            </a:r>
          </a:p>
          <a:p>
            <a:pPr lvl="2">
              <a:lnSpc>
                <a:spcPts val="2000"/>
              </a:lnSpc>
              <a:buFont typeface="Arial" panose="020B0604020202020204" pitchFamily="34" charset="0"/>
              <a:buChar char="•"/>
            </a:pPr>
            <a:r>
              <a:rPr lang="en-US" sz="1600" dirty="0"/>
              <a:t>TCLAS; TSPEC; HCCA (not widely implemented, not supported by 802.11ax)?; EDCA</a:t>
            </a:r>
            <a:r>
              <a:rPr lang="en-US" sz="1600" strike="sngStrike" dirty="0"/>
              <a:t> </a:t>
            </a:r>
          </a:p>
          <a:p>
            <a:pPr lvl="1">
              <a:lnSpc>
                <a:spcPts val="2000"/>
              </a:lnSpc>
              <a:buFont typeface="Arial" panose="020B0604020202020204" pitchFamily="34" charset="0"/>
              <a:buChar char="•"/>
            </a:pPr>
            <a:r>
              <a:rPr lang="en-US" sz="1800" dirty="0"/>
              <a:t>Features that support increasing available resources</a:t>
            </a:r>
          </a:p>
          <a:p>
            <a:pPr lvl="2">
              <a:lnSpc>
                <a:spcPts val="2000"/>
              </a:lnSpc>
              <a:buFont typeface="Arial" panose="020B0604020202020204" pitchFamily="34" charset="0"/>
              <a:buChar char="•"/>
            </a:pPr>
            <a:r>
              <a:rPr lang="en-US" sz="1600" dirty="0"/>
              <a:t>Multi Band Operation; Fast Session Transfer; Fast BSS Transition; (IMT-2020 performance should be noted)</a:t>
            </a:r>
            <a:endParaRPr lang="en-US" sz="2400" dirty="0"/>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1607FA22-1E59-4FD0-8628-DC407BC2CC40}"/>
              </a:ext>
            </a:extLst>
          </p:cNvPr>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B5CD19C4-5A6B-4B95-B1FE-A0EDFB0C8D18}"/>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DCEEC72-8BD2-4C3D-ABE6-53B13DD0D46E}"/>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5982654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CD647-884E-4177-B180-3477DA9EDBA2}"/>
              </a:ext>
            </a:extLst>
          </p:cNvPr>
          <p:cNvSpPr>
            <a:spLocks noGrp="1"/>
          </p:cNvSpPr>
          <p:nvPr>
            <p:ph type="title"/>
          </p:nvPr>
        </p:nvSpPr>
        <p:spPr/>
        <p:txBody>
          <a:bodyPr/>
          <a:lstStyle/>
          <a:p>
            <a:r>
              <a:rPr lang="en-US" dirty="0"/>
              <a:t>QoS – Scope </a:t>
            </a:r>
            <a:r>
              <a:rPr lang="en-US" sz="2400" b="0" dirty="0"/>
              <a:t>(from 11-21/0640r4)</a:t>
            </a:r>
            <a:endParaRPr lang="en-US" sz="2400" dirty="0"/>
          </a:p>
        </p:txBody>
      </p:sp>
      <p:sp>
        <p:nvSpPr>
          <p:cNvPr id="3" name="Content Placeholder 2">
            <a:extLst>
              <a:ext uri="{FF2B5EF4-FFF2-40B4-BE49-F238E27FC236}">
                <a16:creationId xmlns:a16="http://schemas.microsoft.com/office/drawing/2014/main" id="{B33D2867-665C-4C2F-AAB0-FC528ED3F217}"/>
              </a:ext>
            </a:extLst>
          </p:cNvPr>
          <p:cNvSpPr>
            <a:spLocks noGrp="1"/>
          </p:cNvSpPr>
          <p:nvPr>
            <p:ph idx="1"/>
          </p:nvPr>
        </p:nvSpPr>
        <p:spPr>
          <a:xfrm>
            <a:off x="914401" y="1524001"/>
            <a:ext cx="10361084" cy="4570414"/>
          </a:xfrm>
        </p:spPr>
        <p:txBody>
          <a:bodyPr/>
          <a:lstStyle/>
          <a:p>
            <a:r>
              <a:rPr lang="en-US" dirty="0"/>
              <a:t>Context of QoS:</a:t>
            </a:r>
          </a:p>
          <a:p>
            <a:r>
              <a:rPr lang="en-US" dirty="0"/>
              <a:t>“Real Time”</a:t>
            </a:r>
          </a:p>
          <a:p>
            <a:pPr>
              <a:buFont typeface="Arial" panose="020B0604020202020204" pitchFamily="34" charset="0"/>
              <a:buChar char="•"/>
            </a:pPr>
            <a:r>
              <a:rPr lang="en-US" dirty="0"/>
              <a:t>Voice – minimum bit rate, latency</a:t>
            </a:r>
          </a:p>
          <a:p>
            <a:pPr>
              <a:buFont typeface="Arial" panose="020B0604020202020204" pitchFamily="34" charset="0"/>
              <a:buChar char="•"/>
            </a:pPr>
            <a:r>
              <a:rPr lang="en-US" dirty="0"/>
              <a:t>Real time/Interactive Streaming (e.g. Gaming) – latency, higher minimum bit rate (than voice)</a:t>
            </a:r>
          </a:p>
          <a:p>
            <a:r>
              <a:rPr lang="en-US" dirty="0"/>
              <a:t>“Data Rate Dependent”</a:t>
            </a:r>
          </a:p>
          <a:p>
            <a:pPr>
              <a:buFont typeface="Arial" panose="020B0604020202020204" pitchFamily="34" charset="0"/>
              <a:buChar char="•"/>
            </a:pPr>
            <a:r>
              <a:rPr lang="en-US" dirty="0"/>
              <a:t>Video Streaming – minimum bit rate, latency (can use buffering)</a:t>
            </a:r>
          </a:p>
          <a:p>
            <a:r>
              <a:rPr lang="en-US" dirty="0"/>
              <a:t> (align with WBA use cases)</a:t>
            </a:r>
          </a:p>
          <a:p>
            <a:r>
              <a:rPr lang="en-US" dirty="0"/>
              <a:t> </a:t>
            </a:r>
          </a:p>
        </p:txBody>
      </p:sp>
      <p:sp>
        <p:nvSpPr>
          <p:cNvPr id="4" name="Slide Number Placeholder 3">
            <a:extLst>
              <a:ext uri="{FF2B5EF4-FFF2-40B4-BE49-F238E27FC236}">
                <a16:creationId xmlns:a16="http://schemas.microsoft.com/office/drawing/2014/main" id="{A9AFD1D9-5C01-479B-B7F6-146C149D7669}"/>
              </a:ext>
            </a:extLst>
          </p:cNvPr>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40A96968-2FEC-4082-8A70-22C4DA391AFC}"/>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F0543981-0B81-4073-88E2-55A0C55BB16B}"/>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5631567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273051"/>
          </a:xfrm>
        </p:spPr>
        <p:txBody>
          <a:bodyPr/>
          <a:lstStyle/>
          <a:p>
            <a:r>
              <a:rPr lang="en-US" dirty="0"/>
              <a:t>Status on the Proposal on Interworking</a:t>
            </a:r>
          </a:p>
        </p:txBody>
      </p:sp>
      <p:sp>
        <p:nvSpPr>
          <p:cNvPr id="3" name="Content Placeholder 2"/>
          <p:cNvSpPr>
            <a:spLocks noGrp="1"/>
          </p:cNvSpPr>
          <p:nvPr>
            <p:ph idx="1"/>
          </p:nvPr>
        </p:nvSpPr>
        <p:spPr>
          <a:xfrm>
            <a:off x="152400" y="1143000"/>
            <a:ext cx="11860742" cy="5292726"/>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July 2019 a proposal was made: </a:t>
            </a:r>
            <a:r>
              <a:rPr lang="en-US" altLang="en-US" sz="1600" b="0" dirty="0">
                <a:solidFill>
                  <a:schemeClr val="tx1"/>
                </a:solidFill>
                <a:hlinkClick r:id="rId2"/>
              </a:rPr>
              <a:t>11-19/1160r1</a:t>
            </a:r>
            <a:r>
              <a:rPr lang="en-US" altLang="en-US" sz="1600" b="0" dirty="0">
                <a:solidFill>
                  <a:schemeClr val="tx1"/>
                </a:solidFill>
              </a:rPr>
              <a:t> Proposal on Interworking between IEEE 802.11 WLAN and 3GPP 5G Core Network</a:t>
            </a:r>
          </a:p>
          <a:p>
            <a:pPr marL="571500" indent="-457200">
              <a:spcAft>
                <a:spcPts val="0"/>
              </a:spcAft>
              <a:buFont typeface="Arial" panose="020B0604020202020204" pitchFamily="34" charset="0"/>
              <a:buChar char="•"/>
            </a:pPr>
            <a:r>
              <a:rPr lang="en-US" altLang="en-US" sz="1600" b="0" dirty="0">
                <a:solidFill>
                  <a:schemeClr val="tx1"/>
                </a:solidFill>
              </a:rPr>
              <a:t>Sept 2019 more details: </a:t>
            </a:r>
            <a:r>
              <a:rPr lang="en-US" altLang="en-US" sz="1600" b="0" dirty="0">
                <a:solidFill>
                  <a:schemeClr val="tx1"/>
                </a:solidFill>
                <a:hlinkClick r:id="rId3"/>
              </a:rPr>
              <a:t>11-19/1529r1</a:t>
            </a:r>
            <a:r>
              <a:rPr lang="en-US" altLang="en-US" sz="1600" b="0" dirty="0">
                <a:solidFill>
                  <a:schemeClr val="tx1"/>
                </a:solidFill>
              </a:rPr>
              <a:t>, “</a:t>
            </a:r>
            <a:r>
              <a:rPr lang="en-US" sz="1600" b="0" dirty="0"/>
              <a:t>Objective and scope of technical report on interworking between 5G core network and WLAN”</a:t>
            </a:r>
          </a:p>
          <a:p>
            <a:pPr marL="571500" indent="-457200">
              <a:spcAft>
                <a:spcPts val="0"/>
              </a:spcAft>
              <a:buFont typeface="Arial" panose="020B0604020202020204" pitchFamily="34" charset="0"/>
              <a:buChar char="•"/>
            </a:pPr>
            <a:r>
              <a:rPr lang="en-US" altLang="en-US" sz="1600" b="0" dirty="0">
                <a:solidFill>
                  <a:schemeClr val="tx1"/>
                </a:solidFill>
              </a:rPr>
              <a:t>November 2019 two contributions were discussed:</a:t>
            </a:r>
          </a:p>
          <a:p>
            <a:pPr marL="857250" lvl="1" indent="-457200">
              <a:spcBef>
                <a:spcPts val="200"/>
              </a:spcBef>
              <a:spcAft>
                <a:spcPts val="0"/>
              </a:spcAft>
              <a:buFont typeface="Arial" panose="020B0604020202020204" pitchFamily="34" charset="0"/>
              <a:buChar char="•"/>
              <a:defRPr/>
            </a:pPr>
            <a:r>
              <a:rPr lang="en-US" sz="1400" dirty="0">
                <a:hlinkClick r:id="rId4"/>
              </a:rPr>
              <a:t>11-19/2046r0</a:t>
            </a:r>
            <a:r>
              <a:rPr lang="en-US" sz="1400" dirty="0"/>
              <a:t> The Initial Technical Draft Report on Interworking between 3GPP 5G Network &amp; WLAN - </a:t>
            </a:r>
            <a:r>
              <a:rPr lang="en-GB" sz="1400" dirty="0"/>
              <a:t>Hyun Seo OH (ETRI)</a:t>
            </a:r>
          </a:p>
          <a:p>
            <a:pPr marL="857250" lvl="1" indent="-457200">
              <a:spcBef>
                <a:spcPts val="200"/>
              </a:spcBef>
              <a:spcAft>
                <a:spcPts val="0"/>
              </a:spcAft>
              <a:buFont typeface="Arial" panose="020B0604020202020204" pitchFamily="34" charset="0"/>
              <a:buChar char="•"/>
              <a:defRPr/>
            </a:pPr>
            <a:r>
              <a:rPr lang="en-GB" sz="1400" dirty="0">
                <a:hlinkClick r:id="rId5"/>
              </a:rPr>
              <a:t>11-19/1843</a:t>
            </a:r>
            <a:r>
              <a:rPr lang="en-GB" sz="1400" dirty="0"/>
              <a:t> - Initial technical draft report on interworking between 3GPP 5G network &amp; WLAN  - Hyun Seo OH (ETRI)</a:t>
            </a:r>
          </a:p>
          <a:p>
            <a:pPr marL="457200" indent="-457200">
              <a:spcBef>
                <a:spcPts val="200"/>
              </a:spcBef>
              <a:spcAft>
                <a:spcPts val="0"/>
              </a:spcAft>
              <a:buFont typeface="Arial" panose="020B0604020202020204" pitchFamily="34" charset="0"/>
              <a:buChar char="•"/>
              <a:defRPr/>
            </a:pPr>
            <a:r>
              <a:rPr lang="en-GB" sz="1600" b="0" dirty="0">
                <a:solidFill>
                  <a:schemeClr val="tx1"/>
                </a:solidFill>
              </a:rPr>
              <a:t>January 2020 a contribution was discussed:</a:t>
            </a:r>
          </a:p>
          <a:p>
            <a:pPr marL="857250" lvl="1" indent="-457200">
              <a:spcBef>
                <a:spcPts val="200"/>
              </a:spcBef>
              <a:spcAft>
                <a:spcPts val="0"/>
              </a:spcAft>
              <a:buFont typeface="Arial" panose="020B0604020202020204" pitchFamily="34" charset="0"/>
              <a:buChar char="•"/>
              <a:defRPr/>
            </a:pPr>
            <a:r>
              <a:rPr lang="en-US" sz="1400" dirty="0">
                <a:hlinkClick r:id="rId6"/>
              </a:rPr>
              <a:t>11-20/0013r0</a:t>
            </a:r>
            <a:r>
              <a:rPr lang="en-US" sz="1400" dirty="0"/>
              <a:t> “Draft technical report on interworking between 3GPP 5G network &amp; WLAN” - Hyun Seo OH(ETRI)</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April 2020 two contributions were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7">
                  <a:extLst>
                    <a:ext uri="{A12FA001-AC4F-418D-AE19-62706E023703}">
                      <ahyp:hlinkClr xmlns:ahyp="http://schemas.microsoft.com/office/drawing/2018/hyperlinkcolor" val="tx"/>
                    </a:ext>
                  </a:extLst>
                </a:hlinkClick>
              </a:rPr>
              <a:t>11-20/o013r1</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 - Hyun Seo OH(ETRI)</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8">
                  <a:extLst>
                    <a:ext uri="{A12FA001-AC4F-418D-AE19-62706E023703}">
                      <ahyp:hlinkClr xmlns:ahyp="http://schemas.microsoft.com/office/drawing/2018/hyperlinkcolor" val="tx"/>
                    </a:ext>
                  </a:extLst>
                </a:hlinkClick>
              </a:rPr>
              <a:t>11-20/0580r0</a:t>
            </a:r>
            <a:r>
              <a:rPr lang="en-US" altLang="en-US" sz="1400" dirty="0">
                <a:solidFill>
                  <a:schemeClr val="tx1"/>
                </a:solidFill>
                <a:cs typeface="+mn-cs"/>
              </a:rPr>
              <a:t> “Consideration of interworking between 3GPP 5G core and IEEE 802.11” - Max Riegel (Nokia)</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June 2020 report was discussed: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11-20/0013r2</a:t>
            </a:r>
            <a:r>
              <a:rPr lang="en-US" altLang="en-US" sz="1600" b="0" dirty="0">
                <a:solidFill>
                  <a:schemeClr val="tx1"/>
                </a:solidFill>
              </a:rPr>
              <a:t> “</a:t>
            </a:r>
            <a:r>
              <a:rPr lang="en-US" sz="1600" b="0" dirty="0">
                <a:solidFill>
                  <a:schemeClr val="tx1"/>
                </a:solidFill>
              </a:rPr>
              <a:t>Draft technical report on interworking between 3GPP 5G network &amp; WLAN”</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6 July 2020 an updated version of the report was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10">
                  <a:extLst>
                    <a:ext uri="{A12FA001-AC4F-418D-AE19-62706E023703}">
                      <ahyp:hlinkClr xmlns:ahyp="http://schemas.microsoft.com/office/drawing/2018/hyperlinkcolor" val="tx"/>
                    </a:ext>
                  </a:extLst>
                </a:hlinkClick>
              </a:rPr>
              <a:t>11-20/0013r3</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a:t>
            </a:r>
            <a:br>
              <a:rPr lang="en-US" sz="1400" dirty="0">
                <a:solidFill>
                  <a:schemeClr val="tx1"/>
                </a:solidFill>
                <a:cs typeface="+mn-cs"/>
              </a:rPr>
            </a:br>
            <a:r>
              <a:rPr lang="en-US" sz="1400" dirty="0">
                <a:solidFill>
                  <a:schemeClr val="tx1"/>
                </a:solidFill>
                <a:cs typeface="+mn-cs"/>
              </a:rPr>
              <a:t>Hyun Seo OH (ETRI) was reviewed and changes were discussed</a:t>
            </a:r>
            <a:endParaRPr lang="en-US" altLang="en-US" sz="1600" dirty="0">
              <a:solidFill>
                <a:schemeClr val="tx1"/>
              </a:solidFill>
              <a:cs typeface="+mn-cs"/>
            </a:endParaRPr>
          </a:p>
          <a:p>
            <a:pPr marL="457200" indent="-457200">
              <a:spcBef>
                <a:spcPts val="200"/>
              </a:spcBef>
              <a:buFont typeface="Arial" panose="020B0604020202020204" pitchFamily="34" charset="0"/>
              <a:buChar char="•"/>
              <a:defRPr/>
            </a:pPr>
            <a:r>
              <a:rPr lang="en-US" altLang="en-US" sz="1600" b="0" dirty="0">
                <a:solidFill>
                  <a:schemeClr val="tx1"/>
                </a:solidFill>
              </a:rPr>
              <a:t>14 July 2020 – </a:t>
            </a:r>
          </a:p>
          <a:p>
            <a:pPr marL="857250" lvl="1" indent="-457200">
              <a:spcBef>
                <a:spcPts val="200"/>
              </a:spcBef>
              <a:buFont typeface="Arial" panose="020B0604020202020204" pitchFamily="34" charset="0"/>
              <a:buChar char="•"/>
              <a:defRPr/>
            </a:pPr>
            <a:r>
              <a:rPr lang="en-US" sz="1400" dirty="0">
                <a:hlinkClick r:id="rId10"/>
              </a:rPr>
              <a:t>11-20/0013r3</a:t>
            </a:r>
            <a:r>
              <a:rPr lang="en-US" sz="1400" dirty="0"/>
              <a:t> </a:t>
            </a:r>
            <a:r>
              <a:rPr lang="en-US" sz="1400" b="0" dirty="0"/>
              <a:t>“Draft technical report on interworking between 3GPP 5G network &amp; WLAN”, Hyun Seo OH (ETRI), et al.</a:t>
            </a:r>
          </a:p>
          <a:p>
            <a:pPr marL="857250" lvl="1" indent="-457200">
              <a:spcBef>
                <a:spcPts val="200"/>
              </a:spcBef>
              <a:buFont typeface="Arial" panose="020B0604020202020204" pitchFamily="34" charset="0"/>
              <a:buChar char="•"/>
              <a:defRPr/>
            </a:pPr>
            <a:r>
              <a:rPr lang="en-US" sz="1400" dirty="0">
                <a:hlinkClick r:id="rId11"/>
              </a:rPr>
              <a:t>11-20/1031r0</a:t>
            </a:r>
            <a:r>
              <a:rPr lang="en-US" sz="1400" dirty="0"/>
              <a:t> </a:t>
            </a:r>
            <a:r>
              <a:rPr lang="en-US" sz="1400" b="0" dirty="0"/>
              <a:t>“11-20-0013-03-AANI-draft-technical-report-on-interworking-between-3gpp-5g-network-wlan-Intel-comments”, Binita Gupta (Intel), Necati Canpolat (Intel), </a:t>
            </a:r>
            <a:r>
              <a:rPr lang="en-US" sz="1400" dirty="0"/>
              <a:t>Carlos Cordeiro (Intel) </a:t>
            </a:r>
            <a:endParaRPr lang="en-US" sz="1600" dirty="0"/>
          </a:p>
          <a:p>
            <a:pPr marL="457200" indent="-457200">
              <a:spcBef>
                <a:spcPts val="200"/>
              </a:spcBef>
              <a:buFont typeface="Arial" panose="020B0604020202020204" pitchFamily="34" charset="0"/>
              <a:buChar char="•"/>
              <a:defRPr/>
            </a:pPr>
            <a:r>
              <a:rPr lang="en-US" altLang="en-US" sz="1600" b="0" dirty="0">
                <a:solidFill>
                  <a:schemeClr val="tx1"/>
                </a:solidFill>
              </a:rPr>
              <a:t>29 July 2020 – </a:t>
            </a:r>
          </a:p>
          <a:p>
            <a:pPr marL="857250" lvl="1" indent="-457200">
              <a:spcBef>
                <a:spcPts val="200"/>
              </a:spcBef>
              <a:buFont typeface="Arial" panose="020B0604020202020204" pitchFamily="34" charset="0"/>
              <a:buChar char="•"/>
              <a:defRPr/>
            </a:pPr>
            <a:r>
              <a:rPr lang="en-US" sz="1400" dirty="0">
                <a:solidFill>
                  <a:schemeClr val="tx1"/>
                </a:solidFill>
                <a:cs typeface="+mn-cs"/>
              </a:rPr>
              <a:t>A Straw Poll: </a:t>
            </a:r>
            <a:r>
              <a:rPr lang="en-US" sz="1400" b="0" dirty="0">
                <a:solidFill>
                  <a:schemeClr val="tx1"/>
                </a:solidFill>
              </a:rPr>
              <a:t>Should the AANI SC request a 20 day 802.11 WG comment collection on the “Draft technical report on interworking between 3GPP 5G network &amp; WLAN" 11-20/0013R4? </a:t>
            </a:r>
            <a:r>
              <a:rPr lang="en-US" altLang="en-US" sz="1400" b="0" dirty="0">
                <a:solidFill>
                  <a:schemeClr val="tx1"/>
                </a:solidFill>
              </a:rPr>
              <a:t>Yes:15, No:0, Abstain:1, No Answer: 2</a:t>
            </a:r>
          </a:p>
          <a:p>
            <a:pPr marL="857250" lvl="1" indent="-457200">
              <a:spcBef>
                <a:spcPts val="200"/>
              </a:spcBef>
              <a:buFont typeface="Arial" panose="020B0604020202020204" pitchFamily="34" charset="0"/>
              <a:buChar char="•"/>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341275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295400"/>
            <a:ext cx="11151658" cy="5180014"/>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2400" dirty="0">
                <a:hlinkClick r:id="rId3"/>
              </a:rPr>
              <a:t>https://imat.ieee.org/sp7200043/attendance-log?d=07/13/2021&amp;p=3543200005&amp;t=47200043</a:t>
            </a:r>
            <a:endParaRPr lang="en-US" sz="2400" dirty="0"/>
          </a:p>
          <a:p>
            <a:pPr lvl="1"/>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dirty="0"/>
              <a:t>Anyone present can:</a:t>
            </a:r>
          </a:p>
          <a:p>
            <a:pPr marL="800100" lvl="1" indent="-342900" eaLnBrk="1" hangingPunct="1">
              <a:buFont typeface="Arial" panose="020B0604020202020204" pitchFamily="34" charset="0"/>
              <a:buChar char="•"/>
            </a:pPr>
            <a:r>
              <a:rPr lang="en-US" altLang="en-US" dirty="0"/>
              <a:t>Participate in discussions</a:t>
            </a:r>
          </a:p>
          <a:p>
            <a:pPr marL="800100" lvl="1" indent="-342900" eaLnBrk="1" hangingPunct="1">
              <a:buFont typeface="Arial" panose="020B0604020202020204" pitchFamily="34" charset="0"/>
              <a:buChar char="•"/>
            </a:pPr>
            <a:r>
              <a:rPr lang="en-US" altLang="en-US" dirty="0"/>
              <a:t>Provide and present contributions (please notify the Chair)</a:t>
            </a:r>
          </a:p>
          <a:p>
            <a:pPr marL="800100" lvl="1" indent="-342900" eaLnBrk="1" hangingPunct="1">
              <a:buFont typeface="Arial" panose="020B0604020202020204" pitchFamily="34" charset="0"/>
              <a:buChar char="•"/>
            </a:pPr>
            <a:r>
              <a:rPr lang="en-US" altLang="en-US" dirty="0"/>
              <a:t>Vote on straw polls and motions</a:t>
            </a:r>
          </a:p>
          <a:p>
            <a:pPr marL="457200" lvl="1" indent="0" eaLnBrk="1" hangingPunct="1"/>
            <a:r>
              <a:rPr lang="en-US" altLang="en-US" dirty="0"/>
              <a:t>This meeting is taking place during an 802.11 Plenary meeting, therefore Motions are in order</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 (cont.)</a:t>
            </a:r>
          </a:p>
        </p:txBody>
      </p:sp>
      <p:sp>
        <p:nvSpPr>
          <p:cNvPr id="3" name="Content Placeholder 2"/>
          <p:cNvSpPr>
            <a:spLocks noGrp="1"/>
          </p:cNvSpPr>
          <p:nvPr>
            <p:ph idx="1"/>
          </p:nvPr>
        </p:nvSpPr>
        <p:spPr>
          <a:xfrm>
            <a:off x="94986" y="1074734"/>
            <a:ext cx="11999913" cy="5479102"/>
          </a:xfrm>
        </p:spPr>
        <p:txBody>
          <a:bodyPr/>
          <a:lstStyle/>
          <a:p>
            <a:pPr>
              <a:spcBef>
                <a:spcPts val="200"/>
              </a:spcBef>
              <a:buFont typeface="Arial" panose="020B0604020202020204" pitchFamily="34" charset="0"/>
              <a:buChar char="•"/>
              <a:defRPr/>
            </a:pPr>
            <a:r>
              <a:rPr lang="en-US" altLang="en-US" sz="1200" b="0" dirty="0">
                <a:solidFill>
                  <a:schemeClr val="tx1"/>
                </a:solidFill>
              </a:rPr>
              <a:t>30 July 2020 – a 20 day 802.11 WG Comment Collection (CC32) on </a:t>
            </a:r>
            <a:r>
              <a:rPr lang="en-US" sz="1200" b="0" dirty="0">
                <a:solidFill>
                  <a:schemeClr val="tx1"/>
                </a:solidFill>
                <a:hlinkClick r:id="rId2">
                  <a:extLst>
                    <a:ext uri="{A12FA001-AC4F-418D-AE19-62706E023703}">
                      <ahyp:hlinkClr xmlns:ahyp="http://schemas.microsoft.com/office/drawing/2018/hyperlinkcolor" val="tx"/>
                    </a:ext>
                  </a:extLst>
                </a:hlinkClick>
              </a:rPr>
              <a:t>11-20/0013r5</a:t>
            </a:r>
            <a:r>
              <a:rPr lang="en-US" altLang="en-US" sz="1200" b="0" dirty="0">
                <a:solidFill>
                  <a:schemeClr val="tx1"/>
                </a:solidFill>
              </a:rPr>
              <a:t> was launched, completed on 19 August 2020</a:t>
            </a:r>
          </a:p>
          <a:p>
            <a:pPr lvl="1">
              <a:spcBef>
                <a:spcPts val="200"/>
              </a:spcBef>
              <a:buFont typeface="Arial" panose="020B0604020202020204" pitchFamily="34" charset="0"/>
              <a:buChar char="•"/>
              <a:defRPr/>
            </a:pPr>
            <a:r>
              <a:rPr lang="en-US" altLang="en-US" sz="1200" dirty="0">
                <a:solidFill>
                  <a:schemeClr val="tx1"/>
                </a:solidFill>
                <a:cs typeface="+mn-cs"/>
              </a:rPr>
              <a:t>111 Comments received:  60 technical, 43 editorial, 8 general</a:t>
            </a:r>
          </a:p>
          <a:p>
            <a:pPr>
              <a:spcBef>
                <a:spcPts val="200"/>
              </a:spcBef>
              <a:buFont typeface="Arial" panose="020B0604020202020204" pitchFamily="34" charset="0"/>
              <a:buChar char="•"/>
              <a:defRPr/>
            </a:pPr>
            <a:r>
              <a:rPr lang="en-US" altLang="en-US" sz="1200" b="0" dirty="0">
                <a:solidFill>
                  <a:schemeClr val="tx1"/>
                </a:solidFill>
              </a:rPr>
              <a:t>25 August 2020 – Comment Resolution kicked off -  104 of 111 Comments Assigned – </a:t>
            </a:r>
            <a:r>
              <a:rPr lang="en-US" altLang="en-US" sz="1200" b="0" dirty="0">
                <a:solidFill>
                  <a:schemeClr val="tx1"/>
                </a:solidFill>
                <a:hlinkClick r:id="rId3">
                  <a:extLst>
                    <a:ext uri="{A12FA001-AC4F-418D-AE19-62706E023703}">
                      <ahyp:hlinkClr xmlns:ahyp="http://schemas.microsoft.com/office/drawing/2018/hyperlinkcolor" val="tx"/>
                    </a:ext>
                  </a:extLst>
                </a:hlinkClick>
              </a:rPr>
              <a:t>11-20/1262r2</a:t>
            </a:r>
            <a:endParaRPr lang="en-US" altLang="en-US" sz="1200" b="0" dirty="0">
              <a:solidFill>
                <a:schemeClr val="tx1"/>
              </a:solidFill>
            </a:endParaRPr>
          </a:p>
          <a:p>
            <a:pPr>
              <a:spcBef>
                <a:spcPts val="200"/>
              </a:spcBef>
              <a:buFont typeface="Arial" panose="020B0604020202020204" pitchFamily="34" charset="0"/>
              <a:buChar char="•"/>
              <a:defRPr/>
            </a:pPr>
            <a:r>
              <a:rPr lang="en-US" sz="1200" b="0" dirty="0">
                <a:solidFill>
                  <a:schemeClr val="tx1"/>
                </a:solidFill>
              </a:rPr>
              <a:t>1 September 2020 – Comment Resolution: </a:t>
            </a:r>
          </a:p>
          <a:p>
            <a:pPr lvl="1">
              <a:spcBef>
                <a:spcPts val="200"/>
              </a:spcBef>
              <a:buFont typeface="Arial" panose="020B0604020202020204" pitchFamily="34" charset="0"/>
              <a:buChar char="•"/>
              <a:defRPr/>
            </a:pPr>
            <a:r>
              <a:rPr lang="en-US" sz="1200" dirty="0">
                <a:solidFill>
                  <a:schemeClr val="tx1"/>
                </a:solidFill>
                <a:cs typeface="+mn-cs"/>
              </a:rPr>
              <a:t>Reviewed proposed comment resolutions in </a:t>
            </a:r>
            <a:r>
              <a:rPr lang="en-US" altLang="en-US" sz="1200" dirty="0">
                <a:solidFill>
                  <a:schemeClr val="tx1"/>
                </a:solidFill>
                <a:cs typeface="+mn-cs"/>
                <a:hlinkClick r:id="rId4">
                  <a:extLst>
                    <a:ext uri="{A12FA001-AC4F-418D-AE19-62706E023703}">
                      <ahyp:hlinkClr xmlns:ahyp="http://schemas.microsoft.com/office/drawing/2018/hyperlinkcolor" val="tx"/>
                    </a:ext>
                  </a:extLst>
                </a:hlinkClick>
              </a:rPr>
              <a:t>11-20/1262r3</a:t>
            </a:r>
            <a:r>
              <a:rPr lang="en-US" altLang="en-US" sz="1200" dirty="0">
                <a:solidFill>
                  <a:schemeClr val="tx1"/>
                </a:solidFill>
                <a:cs typeface="+mn-cs"/>
              </a:rPr>
              <a:t> on technical report: </a:t>
            </a:r>
            <a:r>
              <a:rPr lang="en-US" altLang="en-US" sz="1200" dirty="0">
                <a:solidFill>
                  <a:schemeClr val="tx1"/>
                </a:solidFill>
                <a:cs typeface="+mn-cs"/>
                <a:hlinkClick r:id="rId5">
                  <a:extLst>
                    <a:ext uri="{A12FA001-AC4F-418D-AE19-62706E023703}">
                      <ahyp:hlinkClr xmlns:ahyp="http://schemas.microsoft.com/office/drawing/2018/hyperlinkcolor" val="tx"/>
                    </a:ext>
                  </a:extLst>
                </a:hlinkClick>
              </a:rPr>
              <a:t>11-20/0013r5</a:t>
            </a:r>
            <a:endParaRPr lang="en-US" altLang="en-US" sz="1200" dirty="0">
              <a:solidFill>
                <a:schemeClr val="tx1"/>
              </a:solidFill>
              <a:cs typeface="+mn-cs"/>
            </a:endParaRPr>
          </a:p>
          <a:p>
            <a:pPr lvl="1">
              <a:spcBef>
                <a:spcPts val="200"/>
              </a:spcBef>
              <a:buFont typeface="Arial" panose="020B0604020202020204" pitchFamily="34" charset="0"/>
              <a:buChar char="•"/>
              <a:defRPr/>
            </a:pPr>
            <a:r>
              <a:rPr lang="en-US" altLang="en-US" sz="1200" dirty="0">
                <a:solidFill>
                  <a:schemeClr val="tx1"/>
                </a:solidFill>
                <a:cs typeface="+mn-cs"/>
              </a:rPr>
              <a:t>Reviewed </a:t>
            </a:r>
            <a:r>
              <a:rPr lang="en-US" sz="1200" dirty="0">
                <a:solidFill>
                  <a:schemeClr val="tx1"/>
                </a:solidFill>
                <a:cs typeface="+mn-cs"/>
                <a:hlinkClick r:id="rId6">
                  <a:extLst>
                    <a:ext uri="{A12FA001-AC4F-418D-AE19-62706E023703}">
                      <ahyp:hlinkClr xmlns:ahyp="http://schemas.microsoft.com/office/drawing/2018/hyperlinkcolor" val="tx"/>
                    </a:ext>
                  </a:extLst>
                </a:hlinkClick>
              </a:rPr>
              <a:t>11-20/1356r0</a:t>
            </a:r>
            <a:r>
              <a:rPr lang="en-US" sz="1200" dirty="0">
                <a:solidFill>
                  <a:schemeClr val="tx1"/>
                </a:solidFill>
                <a:cs typeface="+mn-cs"/>
              </a:rPr>
              <a:t> Proposed comment resolution for CID 10,11, 12, 105</a:t>
            </a:r>
            <a:endParaRPr lang="en-US" altLang="en-US" sz="1200" dirty="0">
              <a:solidFill>
                <a:schemeClr val="tx1"/>
              </a:solidFill>
              <a:cs typeface="+mn-cs"/>
            </a:endParaRPr>
          </a:p>
          <a:p>
            <a:pPr lvl="1">
              <a:spcBef>
                <a:spcPts val="200"/>
              </a:spcBef>
              <a:buFont typeface="Arial" panose="020B0604020202020204" pitchFamily="34" charset="0"/>
              <a:buChar char="•"/>
              <a:defRPr/>
            </a:pPr>
            <a:r>
              <a:rPr lang="en-US" altLang="en-US" sz="1200" dirty="0">
                <a:solidFill>
                  <a:schemeClr val="tx1"/>
                </a:solidFill>
                <a:cs typeface="+mn-cs"/>
              </a:rPr>
              <a:t>Alternate technical report was briefly reviewed: </a:t>
            </a:r>
            <a:r>
              <a:rPr lang="en-US" altLang="en-US" sz="1200" dirty="0">
                <a:solidFill>
                  <a:schemeClr val="tx1"/>
                </a:solidFill>
                <a:cs typeface="+mn-cs"/>
                <a:hlinkClick r:id="rId7">
                  <a:extLst>
                    <a:ext uri="{A12FA001-AC4F-418D-AE19-62706E023703}">
                      <ahyp:hlinkClr xmlns:ahyp="http://schemas.microsoft.com/office/drawing/2018/hyperlinkcolor" val="tx"/>
                    </a:ext>
                  </a:extLst>
                </a:hlinkClick>
              </a:rPr>
              <a:t>11-20/1376r0</a:t>
            </a:r>
            <a:endParaRPr lang="en-US" altLang="en-US" sz="1200" dirty="0">
              <a:solidFill>
                <a:schemeClr val="tx1"/>
              </a:solidFill>
              <a:cs typeface="+mn-cs"/>
            </a:endParaRPr>
          </a:p>
          <a:p>
            <a:pPr>
              <a:spcBef>
                <a:spcPts val="200"/>
              </a:spcBef>
              <a:buFont typeface="Arial" panose="020B0604020202020204" pitchFamily="34" charset="0"/>
              <a:buChar char="•"/>
              <a:defRPr/>
            </a:pPr>
            <a:r>
              <a:rPr lang="en-US" altLang="en-US" sz="1200" b="0" dirty="0">
                <a:solidFill>
                  <a:schemeClr val="tx1"/>
                </a:solidFill>
              </a:rPr>
              <a:t>15 September 2020 – Comment Resolution (see minutes: </a:t>
            </a:r>
            <a:r>
              <a:rPr lang="en-US" altLang="en-US" sz="1200" b="0" dirty="0">
                <a:solidFill>
                  <a:schemeClr val="tx1"/>
                </a:solidFill>
                <a:hlinkClick r:id="rId8">
                  <a:extLst>
                    <a:ext uri="{A12FA001-AC4F-418D-AE19-62706E023703}">
                      <ahyp:hlinkClr xmlns:ahyp="http://schemas.microsoft.com/office/drawing/2018/hyperlinkcolor" val="tx"/>
                    </a:ext>
                  </a:extLst>
                </a:hlinkClick>
              </a:rPr>
              <a:t>11-20/1512r1</a:t>
            </a:r>
            <a:r>
              <a:rPr lang="en-US" altLang="en-US" sz="1200" b="0" dirty="0">
                <a:solidFill>
                  <a:schemeClr val="tx1"/>
                </a:solidFill>
              </a:rPr>
              <a:t>) – one Motion passed (Motion 1)</a:t>
            </a:r>
          </a:p>
          <a:p>
            <a:pPr>
              <a:spcBef>
                <a:spcPts val="200"/>
              </a:spcBef>
              <a:buFont typeface="Arial" panose="020B0604020202020204" pitchFamily="34" charset="0"/>
              <a:buChar char="•"/>
              <a:defRPr/>
            </a:pPr>
            <a:r>
              <a:rPr lang="en-US" altLang="en-US" sz="1200" b="0" dirty="0">
                <a:solidFill>
                  <a:schemeClr val="tx1"/>
                </a:solidFill>
              </a:rPr>
              <a:t>1 October 2020 – (see minutes: </a:t>
            </a:r>
            <a:r>
              <a:rPr lang="en-US" altLang="en-US" sz="1200" b="0" dirty="0">
                <a:solidFill>
                  <a:schemeClr val="tx1"/>
                </a:solidFill>
                <a:hlinkClick r:id="rId9">
                  <a:extLst>
                    <a:ext uri="{A12FA001-AC4F-418D-AE19-62706E023703}">
                      <ahyp:hlinkClr xmlns:ahyp="http://schemas.microsoft.com/office/drawing/2018/hyperlinkcolor" val="tx"/>
                    </a:ext>
                  </a:extLst>
                </a:hlinkClick>
              </a:rPr>
              <a:t>11-20/1567</a:t>
            </a:r>
            <a:r>
              <a:rPr lang="en-US" altLang="en-US" sz="1200" b="0" dirty="0">
                <a:solidFill>
                  <a:schemeClr val="tx1"/>
                </a:solidFill>
              </a:rPr>
              <a:t>) – one Straw Poll agreed</a:t>
            </a:r>
          </a:p>
          <a:p>
            <a:pPr>
              <a:spcBef>
                <a:spcPts val="200"/>
              </a:spcBef>
              <a:buFont typeface="Arial" panose="020B0604020202020204" pitchFamily="34" charset="0"/>
              <a:buChar char="•"/>
              <a:defRPr/>
            </a:pPr>
            <a:r>
              <a:rPr lang="en-US" altLang="en-US" sz="1200" b="0" dirty="0">
                <a:solidFill>
                  <a:schemeClr val="tx1"/>
                </a:solidFill>
              </a:rPr>
              <a:t>8 October 2020 – (see minutes: </a:t>
            </a:r>
            <a:r>
              <a:rPr lang="en-US" altLang="en-US" sz="1200" b="0" dirty="0">
                <a:solidFill>
                  <a:schemeClr val="tx1"/>
                </a:solidFill>
                <a:hlinkClick r:id="rId10">
                  <a:extLst>
                    <a:ext uri="{A12FA001-AC4F-418D-AE19-62706E023703}">
                      <ahyp:hlinkClr xmlns:ahyp="http://schemas.microsoft.com/office/drawing/2018/hyperlinkcolor" val="tx"/>
                    </a:ext>
                  </a:extLst>
                </a:hlinkClick>
              </a:rPr>
              <a:t>11-20/1600</a:t>
            </a:r>
            <a:r>
              <a:rPr lang="en-US" altLang="en-US" sz="1200" b="0" dirty="0">
                <a:solidFill>
                  <a:schemeClr val="tx1"/>
                </a:solidFill>
              </a:rPr>
              <a:t>) – two Straw Polls agreed</a:t>
            </a:r>
          </a:p>
          <a:p>
            <a:pPr>
              <a:spcBef>
                <a:spcPts val="200"/>
              </a:spcBef>
              <a:buFont typeface="Arial" panose="020B0604020202020204" pitchFamily="34" charset="0"/>
              <a:buChar char="•"/>
              <a:defRPr/>
            </a:pPr>
            <a:r>
              <a:rPr lang="en-US" altLang="en-US" sz="1200" b="0" dirty="0">
                <a:solidFill>
                  <a:schemeClr val="tx1"/>
                </a:solidFill>
              </a:rPr>
              <a:t>13 October 2020 – (see minutes: </a:t>
            </a:r>
            <a:r>
              <a:rPr lang="en-US" altLang="en-US" sz="1200" b="0" dirty="0">
                <a:solidFill>
                  <a:schemeClr val="tx1"/>
                </a:solidFill>
                <a:hlinkClick r:id="rId11">
                  <a:extLst>
                    <a:ext uri="{A12FA001-AC4F-418D-AE19-62706E023703}">
                      <ahyp:hlinkClr xmlns:ahyp="http://schemas.microsoft.com/office/drawing/2018/hyperlinkcolor" val="tx"/>
                    </a:ext>
                  </a:extLst>
                </a:hlinkClick>
              </a:rPr>
              <a:t>11-20/1668</a:t>
            </a:r>
            <a:r>
              <a:rPr lang="en-US" altLang="en-US" sz="1200" b="0" dirty="0">
                <a:solidFill>
                  <a:schemeClr val="tx1"/>
                </a:solidFill>
              </a:rPr>
              <a:t>) – no Straw Polls  - 802 Tutorial (</a:t>
            </a:r>
            <a:r>
              <a:rPr lang="en-US" sz="1200" b="0" u="sng" dirty="0">
                <a:solidFill>
                  <a:schemeClr val="tx1"/>
                </a:solidFill>
                <a:hlinkClick r:id="rId12">
                  <a:extLst>
                    <a:ext uri="{A12FA001-AC4F-418D-AE19-62706E023703}">
                      <ahyp:hlinkClr xmlns:ahyp="http://schemas.microsoft.com/office/drawing/2018/hyperlinkcolor" val="tx"/>
                    </a:ext>
                  </a:extLst>
                </a:hlinkClick>
              </a:rPr>
              <a:t>11-20/1601</a:t>
            </a:r>
            <a:r>
              <a:rPr lang="en-US" altLang="en-US" sz="1200" b="0" dirty="0">
                <a:solidFill>
                  <a:schemeClr val="tx1"/>
                </a:solidFill>
              </a:rPr>
              <a:t>)</a:t>
            </a:r>
          </a:p>
          <a:p>
            <a:pPr>
              <a:spcBef>
                <a:spcPts val="200"/>
              </a:spcBef>
              <a:buFont typeface="Arial" panose="020B0604020202020204" pitchFamily="34" charset="0"/>
              <a:buChar char="•"/>
              <a:defRPr/>
            </a:pPr>
            <a:r>
              <a:rPr lang="en-US" altLang="en-US" sz="1200" b="0" dirty="0">
                <a:solidFill>
                  <a:schemeClr val="tx1"/>
                </a:solidFill>
              </a:rPr>
              <a:t>20 October 2020 – (see minutes: </a:t>
            </a:r>
            <a:r>
              <a:rPr lang="en-US" altLang="en-US" sz="1200" b="0" dirty="0">
                <a:solidFill>
                  <a:schemeClr val="tx1"/>
                </a:solidFill>
                <a:hlinkClick r:id="rId13">
                  <a:extLst>
                    <a:ext uri="{A12FA001-AC4F-418D-AE19-62706E023703}">
                      <ahyp:hlinkClr xmlns:ahyp="http://schemas.microsoft.com/office/drawing/2018/hyperlinkcolor" val="tx"/>
                    </a:ext>
                  </a:extLst>
                </a:hlinkClick>
              </a:rPr>
              <a:t>11-20/1689</a:t>
            </a:r>
            <a:r>
              <a:rPr lang="en-US" altLang="en-US" sz="1200" b="0" dirty="0">
                <a:solidFill>
                  <a:schemeClr val="tx1"/>
                </a:solidFill>
              </a:rPr>
              <a:t>) – no Straw Polls </a:t>
            </a:r>
          </a:p>
          <a:p>
            <a:pPr>
              <a:spcBef>
                <a:spcPts val="200"/>
              </a:spcBef>
              <a:buFont typeface="Arial" panose="020B0604020202020204" pitchFamily="34" charset="0"/>
              <a:buChar char="•"/>
              <a:defRPr/>
            </a:pPr>
            <a:r>
              <a:rPr lang="en-US" altLang="en-US" sz="1200" b="0" dirty="0">
                <a:solidFill>
                  <a:schemeClr val="tx1"/>
                </a:solidFill>
              </a:rPr>
              <a:t>27 October 2020 – (see minutes: </a:t>
            </a:r>
            <a:r>
              <a:rPr lang="en-US" altLang="en-US" sz="1200" b="0" dirty="0">
                <a:solidFill>
                  <a:schemeClr val="tx1"/>
                </a:solidFill>
                <a:hlinkClick r:id="rId14">
                  <a:extLst>
                    <a:ext uri="{A12FA001-AC4F-418D-AE19-62706E023703}">
                      <ahyp:hlinkClr xmlns:ahyp="http://schemas.microsoft.com/office/drawing/2018/hyperlinkcolor" val="tx"/>
                    </a:ext>
                  </a:extLst>
                </a:hlinkClick>
              </a:rPr>
              <a:t>11-20/1748</a:t>
            </a:r>
            <a:r>
              <a:rPr lang="en-US" altLang="en-US" sz="1200" b="0" dirty="0">
                <a:solidFill>
                  <a:schemeClr val="tx1"/>
                </a:solidFill>
              </a:rPr>
              <a:t>) – no Straw Polls</a:t>
            </a:r>
          </a:p>
          <a:p>
            <a:pPr>
              <a:spcBef>
                <a:spcPts val="200"/>
              </a:spcBef>
              <a:buFont typeface="Arial" panose="020B0604020202020204" pitchFamily="34" charset="0"/>
              <a:buChar char="•"/>
              <a:defRPr/>
            </a:pPr>
            <a:r>
              <a:rPr lang="en-US" altLang="en-US" sz="1200" b="0" dirty="0">
                <a:solidFill>
                  <a:schemeClr val="tx1"/>
                </a:solidFill>
              </a:rPr>
              <a:t>3/4 November 2020 – (see minutes: </a:t>
            </a:r>
            <a:r>
              <a:rPr lang="en-US" altLang="en-US" sz="1200" b="0" dirty="0">
                <a:solidFill>
                  <a:schemeClr val="tx1"/>
                </a:solidFill>
                <a:hlinkClick r:id="rId15">
                  <a:extLst>
                    <a:ext uri="{A12FA001-AC4F-418D-AE19-62706E023703}">
                      <ahyp:hlinkClr xmlns:ahyp="http://schemas.microsoft.com/office/drawing/2018/hyperlinkcolor" val="tx"/>
                    </a:ext>
                  </a:extLst>
                </a:hlinkClick>
              </a:rPr>
              <a:t>11-20/1926</a:t>
            </a:r>
            <a:r>
              <a:rPr lang="en-US" altLang="en-US" sz="1200" b="0" dirty="0">
                <a:solidFill>
                  <a:schemeClr val="tx1"/>
                </a:solidFill>
              </a:rPr>
              <a:t>) – several motions passed resolving most of the open comments (Motions 2-6)</a:t>
            </a:r>
          </a:p>
          <a:p>
            <a:pPr>
              <a:spcBef>
                <a:spcPts val="200"/>
              </a:spcBef>
              <a:buFont typeface="Arial" panose="020B0604020202020204" pitchFamily="34" charset="0"/>
              <a:buChar char="•"/>
              <a:defRPr/>
            </a:pPr>
            <a:r>
              <a:rPr lang="en-US" altLang="en-US" sz="1200" b="0" dirty="0">
                <a:solidFill>
                  <a:schemeClr val="tx1"/>
                </a:solidFill>
              </a:rPr>
              <a:t>15 December 2020 – (see minutes: </a:t>
            </a:r>
            <a:r>
              <a:rPr lang="en-US" altLang="en-US" sz="1200" b="0" dirty="0">
                <a:solidFill>
                  <a:schemeClr val="tx1"/>
                </a:solidFill>
                <a:hlinkClick r:id="rId16">
                  <a:extLst>
                    <a:ext uri="{A12FA001-AC4F-418D-AE19-62706E023703}">
                      <ahyp:hlinkClr xmlns:ahyp="http://schemas.microsoft.com/office/drawing/2018/hyperlinkcolor" val="tx"/>
                    </a:ext>
                  </a:extLst>
                </a:hlinkClick>
              </a:rPr>
              <a:t>11-20/1977r0</a:t>
            </a:r>
            <a:r>
              <a:rPr lang="en-US" altLang="en-US" sz="1200" b="0" dirty="0">
                <a:solidFill>
                  <a:schemeClr val="tx1"/>
                </a:solidFill>
              </a:rPr>
              <a:t>) – reviewed open comments and proposed resolutions</a:t>
            </a:r>
          </a:p>
          <a:p>
            <a:pPr>
              <a:spcBef>
                <a:spcPts val="200"/>
              </a:spcBef>
              <a:buFont typeface="Arial" panose="020B0604020202020204" pitchFamily="34" charset="0"/>
              <a:buChar char="•"/>
              <a:defRPr/>
            </a:pPr>
            <a:r>
              <a:rPr lang="en-US" altLang="en-US" sz="1200" b="0" dirty="0">
                <a:solidFill>
                  <a:schemeClr val="tx1"/>
                </a:solidFill>
              </a:rPr>
              <a:t>05 January 2021 – (see minutes: </a:t>
            </a:r>
            <a:r>
              <a:rPr lang="en-US" altLang="en-US" sz="1200" b="0" dirty="0">
                <a:solidFill>
                  <a:schemeClr val="tx1"/>
                </a:solidFill>
                <a:hlinkClick r:id="rId17">
                  <a:extLst>
                    <a:ext uri="{A12FA001-AC4F-418D-AE19-62706E023703}">
                      <ahyp:hlinkClr xmlns:ahyp="http://schemas.microsoft.com/office/drawing/2018/hyperlinkcolor" val="tx"/>
                    </a:ext>
                  </a:extLst>
                </a:hlinkClick>
              </a:rPr>
              <a:t>11-21/0058r0</a:t>
            </a:r>
            <a:r>
              <a:rPr lang="en-US" altLang="en-US" sz="1200" b="0" dirty="0">
                <a:solidFill>
                  <a:schemeClr val="tx1"/>
                </a:solidFill>
              </a:rPr>
              <a:t>) – reviewed editorial review status, report updates, and proposed motions.  </a:t>
            </a:r>
          </a:p>
          <a:p>
            <a:pPr>
              <a:spcBef>
                <a:spcPts val="200"/>
              </a:spcBef>
              <a:buFont typeface="Arial" panose="020B0604020202020204" pitchFamily="34" charset="0"/>
              <a:buChar char="•"/>
              <a:defRPr/>
            </a:pPr>
            <a:r>
              <a:rPr lang="en-US" altLang="en-US" sz="1200" b="0" dirty="0">
                <a:solidFill>
                  <a:schemeClr val="tx1"/>
                </a:solidFill>
              </a:rPr>
              <a:t>January 2021 Interim – (see minutes: </a:t>
            </a:r>
            <a:r>
              <a:rPr lang="en-US" altLang="en-US" sz="1200" b="0" dirty="0">
                <a:solidFill>
                  <a:schemeClr val="tx1"/>
                </a:solidFill>
                <a:hlinkClick r:id="rId18">
                  <a:extLst>
                    <a:ext uri="{A12FA001-AC4F-418D-AE19-62706E023703}">
                      <ahyp:hlinkClr xmlns:ahyp="http://schemas.microsoft.com/office/drawing/2018/hyperlinkcolor" val="tx"/>
                    </a:ext>
                  </a:extLst>
                </a:hlinkClick>
              </a:rPr>
              <a:t>11-21/0148r0</a:t>
            </a:r>
            <a:r>
              <a:rPr lang="en-US" altLang="en-US" sz="1200" b="0" dirty="0">
                <a:solidFill>
                  <a:schemeClr val="tx1"/>
                </a:solidFill>
              </a:rPr>
              <a:t>) – reviewed: report status, the report 11-20/0013r10, completed comment resolution, approved a motioned to send </a:t>
            </a:r>
            <a:r>
              <a:rPr lang="en-US" altLang="en-US" sz="1200" b="0" dirty="0">
                <a:solidFill>
                  <a:schemeClr val="tx1"/>
                </a:solidFill>
                <a:hlinkClick r:id="rId19">
                  <a:extLst>
                    <a:ext uri="{A12FA001-AC4F-418D-AE19-62706E023703}">
                      <ahyp:hlinkClr xmlns:ahyp="http://schemas.microsoft.com/office/drawing/2018/hyperlinkcolor" val="tx"/>
                    </a:ext>
                  </a:extLst>
                </a:hlinkClick>
              </a:rPr>
              <a:t>11-20/0013r10</a:t>
            </a:r>
            <a:r>
              <a:rPr lang="en-US" altLang="en-US" sz="1200" b="0" dirty="0">
                <a:solidFill>
                  <a:schemeClr val="tx1"/>
                </a:solidFill>
              </a:rPr>
              <a:t> to the 802.11 WG for approval. Discussed: the possibility of a Liaison Statement to 3GPP and other interested parties.  The WG did not approve the report. </a:t>
            </a:r>
            <a:endParaRPr lang="en-US" altLang="en-US" sz="1400" b="0" dirty="0">
              <a:solidFill>
                <a:schemeClr val="tx1"/>
              </a:solidFill>
            </a:endParaRPr>
          </a:p>
          <a:p>
            <a:pPr marL="457200" indent="-457200">
              <a:buFont typeface="Arial" panose="020B0604020202020204" pitchFamily="34" charset="0"/>
              <a:buChar char="•"/>
            </a:pPr>
            <a:r>
              <a:rPr lang="en-US" altLang="en-US" sz="2000" dirty="0">
                <a:solidFill>
                  <a:schemeClr val="tx1"/>
                </a:solidFill>
              </a:rPr>
              <a:t>March 2021 Plenary – (see minutes: 11-21/0521r0) – three discussion contributions were discussed: </a:t>
            </a:r>
            <a:br>
              <a:rPr lang="en-US" altLang="en-US" sz="2000" dirty="0">
                <a:solidFill>
                  <a:schemeClr val="tx1"/>
                </a:solidFill>
              </a:rPr>
            </a:br>
            <a:r>
              <a:rPr lang="en-US" sz="1200" b="0" dirty="0">
                <a:hlinkClick r:id="rId20"/>
              </a:rPr>
              <a:t>11-21/0413r0</a:t>
            </a:r>
            <a:r>
              <a:rPr lang="en-US" sz="1200" b="0" dirty="0"/>
              <a:t>, </a:t>
            </a:r>
            <a:r>
              <a:rPr lang="en-US" sz="1200" b="0" dirty="0">
                <a:hlinkClick r:id="rId21"/>
              </a:rPr>
              <a:t>11-21/0438r0</a:t>
            </a:r>
            <a:r>
              <a:rPr lang="en-US" sz="1200" b="0" dirty="0"/>
              <a:t>, and </a:t>
            </a:r>
            <a:r>
              <a:rPr lang="en-US" sz="1200" b="0" dirty="0">
                <a:hlinkClick r:id="rId22"/>
              </a:rPr>
              <a:t>11-21/0459r1</a:t>
            </a:r>
            <a:r>
              <a:rPr lang="en-US" sz="1200" b="0" dirty="0"/>
              <a:t> </a:t>
            </a:r>
            <a:r>
              <a:rPr lang="en-US" sz="1200" b="0" dirty="0">
                <a:solidFill>
                  <a:schemeClr val="tx1"/>
                </a:solidFill>
              </a:rPr>
              <a:t> and main 802.11 “uses” of the report were discussed: </a:t>
            </a:r>
          </a:p>
          <a:p>
            <a:pPr marL="1257300" lvl="2" indent="-457200">
              <a:buFont typeface="+mj-lt"/>
              <a:buAutoNum type="arabicPeriod"/>
            </a:pPr>
            <a:r>
              <a:rPr lang="en-US" sz="1200" dirty="0">
                <a:solidFill>
                  <a:schemeClr val="tx1"/>
                </a:solidFill>
                <a:cs typeface="+mn-cs"/>
              </a:rPr>
              <a:t>To clarify 802.11’s understanding of WLAN/5G interworking and how it relates to 802.11</a:t>
            </a:r>
          </a:p>
          <a:p>
            <a:pPr marL="1257300" lvl="2" indent="-457200">
              <a:buFont typeface="+mj-lt"/>
              <a:buAutoNum type="arabicPeriod"/>
            </a:pPr>
            <a:r>
              <a:rPr lang="en-US" sz="1200" dirty="0">
                <a:solidFill>
                  <a:schemeClr val="tx1"/>
                </a:solidFill>
                <a:cs typeface="+mn-cs"/>
              </a:rPr>
              <a:t>To provide recommendations to 802.11 identifying areas that may need work to improve WLAN/5G interworking</a:t>
            </a:r>
          </a:p>
          <a:p>
            <a:pPr marL="1257300" lvl="2" indent="-457200">
              <a:buFont typeface="+mj-lt"/>
              <a:buAutoNum type="arabicPeriod"/>
            </a:pPr>
            <a:r>
              <a:rPr lang="en-US" sz="1200" dirty="0">
                <a:solidFill>
                  <a:schemeClr val="tx1"/>
                </a:solidFill>
                <a:cs typeface="+mn-cs"/>
              </a:rPr>
              <a:t>To provide 802.11 questions and comments to 3GPP to improve 802.11 understanding WLAN/5G interworking and/or suggest possible 3GPP improvements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014535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 electronic plenary session</a:t>
            </a:r>
          </a:p>
        </p:txBody>
      </p:sp>
      <p:sp>
        <p:nvSpPr>
          <p:cNvPr id="3" name="Content Placeholder 2"/>
          <p:cNvSpPr>
            <a:spLocks noGrp="1"/>
          </p:cNvSpPr>
          <p:nvPr>
            <p:ph idx="1"/>
          </p:nvPr>
        </p:nvSpPr>
        <p:spPr>
          <a:xfrm>
            <a:off x="914401" y="1683241"/>
            <a:ext cx="10361084" cy="4494213"/>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Some name (affiliation)</a:t>
            </a:r>
          </a:p>
        </p:txBody>
      </p:sp>
      <p:sp>
        <p:nvSpPr>
          <p:cNvPr id="6" name="Date Placeholder 5"/>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066800"/>
            <a:ext cx="11582400" cy="5331565"/>
          </a:xfrm>
        </p:spPr>
        <p:txBody>
          <a:bodyPr/>
          <a:lstStyle/>
          <a:p>
            <a:pPr marL="0" lvl="1" indent="0">
              <a:spcBef>
                <a:spcPts val="200"/>
              </a:spcBef>
              <a:tabLst>
                <a:tab pos="457200" algn="l"/>
              </a:tabLst>
              <a:defRPr/>
            </a:pPr>
            <a:r>
              <a:rPr lang="en-US" b="1" dirty="0">
                <a:cs typeface="+mn-cs"/>
              </a:rPr>
              <a:t>Tuesday 13 July 2021 11:15-13:15 h ET</a:t>
            </a:r>
          </a:p>
          <a:p>
            <a:pPr marL="857250" lvl="1" indent="-457200">
              <a:spcBef>
                <a:spcPts val="200"/>
              </a:spcBef>
              <a:buFont typeface="+mj-lt"/>
              <a:buAutoNum type="arabicPeriod"/>
              <a:defRPr/>
            </a:pPr>
            <a:r>
              <a:rPr lang="en-US" altLang="en-US" sz="1800" dirty="0"/>
              <a:t>Call for Secretary</a:t>
            </a:r>
          </a:p>
          <a:p>
            <a:pPr marL="857250" lvl="1" indent="-457200">
              <a:spcBef>
                <a:spcPts val="200"/>
              </a:spcBef>
              <a:buFont typeface="Times New Roman" panose="02020603050405020304" pitchFamily="18" charset="0"/>
              <a:buAutoNum type="arabicPeriod"/>
              <a:defRPr/>
            </a:pPr>
            <a:r>
              <a:rPr lang="en-US" altLang="en-US" sz="1800" dirty="0"/>
              <a:t>Administrative: Reminders, Rules, Guidelines, Resources, Participation, Approval of Minutes [10 min]</a:t>
            </a:r>
          </a:p>
          <a:p>
            <a:pPr marL="857250" lvl="1" indent="-457200">
              <a:spcBef>
                <a:spcPts val="200"/>
              </a:spcBef>
              <a:buFont typeface="Times New Roman" panose="02020603050405020304" pitchFamily="18" charset="0"/>
              <a:buAutoNum type="arabicPeriod"/>
              <a:defRPr/>
            </a:pPr>
            <a:r>
              <a:rPr lang="en-US" altLang="en-US" sz="1800" dirty="0"/>
              <a:t>Status  [10 min.]</a:t>
            </a:r>
          </a:p>
          <a:p>
            <a:pPr marL="857250" lvl="1" indent="-457200">
              <a:spcBef>
                <a:spcPts val="200"/>
              </a:spcBef>
              <a:buFont typeface="Times New Roman" panose="02020603050405020304" pitchFamily="18" charset="0"/>
              <a:buAutoNum type="arabicPeriod"/>
              <a:defRPr/>
            </a:pPr>
            <a:r>
              <a:rPr lang="en-US" altLang="en-US" sz="1800" dirty="0"/>
              <a:t>Contributions/Discussion:</a:t>
            </a:r>
          </a:p>
          <a:p>
            <a:pPr marL="1257300" lvl="2" indent="-457200">
              <a:spcBef>
                <a:spcPts val="200"/>
              </a:spcBef>
              <a:buFont typeface="+mj-lt"/>
              <a:buAutoNum type="alphaLcParenR"/>
              <a:defRPr/>
            </a:pPr>
            <a:r>
              <a:rPr lang="en-US" altLang="en-US" sz="1600" dirty="0">
                <a:latin typeface="+mj-lt"/>
                <a:hlinkClick r:id="rId3"/>
              </a:rPr>
              <a:t>11-21/1102r0</a:t>
            </a:r>
            <a:r>
              <a:rPr lang="en-US" altLang="en-US" sz="1600" dirty="0">
                <a:latin typeface="+mj-lt"/>
              </a:rPr>
              <a:t> </a:t>
            </a:r>
            <a:r>
              <a:rPr lang="en-US" altLang="en-US" dirty="0"/>
              <a:t>“</a:t>
            </a:r>
            <a:r>
              <a:rPr lang="en-US" dirty="0"/>
              <a:t>Proposal to change in draft technical report </a:t>
            </a:r>
            <a:br>
              <a:rPr lang="en-US" dirty="0"/>
            </a:br>
            <a:r>
              <a:rPr lang="en-US" dirty="0"/>
              <a:t>(11-20/0013r13) regarding Clause 4 &amp; 5.”, Hyun Seo Oh (ETRI)</a:t>
            </a:r>
          </a:p>
          <a:p>
            <a:pPr marL="1257300" lvl="2" indent="-457200">
              <a:spcBef>
                <a:spcPts val="200"/>
              </a:spcBef>
              <a:buFont typeface="+mj-lt"/>
              <a:buAutoNum type="alphaLcParenR"/>
              <a:defRPr/>
            </a:pPr>
            <a:r>
              <a:rPr lang="en-US" altLang="en-US" dirty="0"/>
              <a:t>Discussion on way forward on the technical report</a:t>
            </a:r>
          </a:p>
          <a:p>
            <a:pPr marL="1257300" lvl="2" indent="-457200">
              <a:spcBef>
                <a:spcPts val="200"/>
              </a:spcBef>
              <a:buFont typeface="+mj-lt"/>
              <a:buAutoNum type="alphaLcParenR"/>
              <a:defRPr/>
            </a:pPr>
            <a:r>
              <a:rPr lang="en-US" sz="1600" b="0" i="0" dirty="0">
                <a:solidFill>
                  <a:srgbClr val="000000"/>
                </a:solidFill>
                <a:effectLst/>
                <a:latin typeface="+mj-lt"/>
              </a:rPr>
              <a:t>Discussion on the 802.11 reply LS to WBA (</a:t>
            </a:r>
            <a:r>
              <a:rPr lang="en-US" sz="1600" dirty="0">
                <a:hlinkClick r:id="rId4"/>
              </a:rPr>
              <a:t>11-21/1056</a:t>
            </a:r>
            <a:r>
              <a:rPr lang="en-US" sz="1600" dirty="0"/>
              <a:t> </a:t>
            </a:r>
            <a:r>
              <a:rPr lang="en-US" dirty="0"/>
              <a:t>– “Draft Reply LS from 802.11 to WBA regarding the WBA 5G &amp; Wi-Fi RAN Convergence Paper” – Joseph Levy (InterDigital</a:t>
            </a:r>
          </a:p>
          <a:p>
            <a:pPr marL="0" lvl="1" indent="0">
              <a:spcBef>
                <a:spcPts val="200"/>
              </a:spcBef>
              <a:tabLst>
                <a:tab pos="457200" algn="l"/>
              </a:tabLst>
              <a:defRPr/>
            </a:pPr>
            <a:r>
              <a:rPr lang="en-US" b="1" dirty="0">
                <a:cs typeface="+mn-cs"/>
              </a:rPr>
              <a:t>Wednesday 14 July 2021 19:00-21:00 h ET</a:t>
            </a:r>
          </a:p>
          <a:p>
            <a:pPr marL="857250" lvl="1" indent="-457200">
              <a:spcBef>
                <a:spcPts val="200"/>
              </a:spcBef>
              <a:buFont typeface="+mj-lt"/>
              <a:buAutoNum type="arabicPeriod"/>
              <a:defRPr/>
            </a:pPr>
            <a:r>
              <a:rPr lang="en-US" altLang="en-US" sz="1800" dirty="0"/>
              <a:t>Call for Secretary</a:t>
            </a:r>
          </a:p>
          <a:p>
            <a:pPr marL="857250" lvl="1" indent="-457200">
              <a:spcBef>
                <a:spcPts val="200"/>
              </a:spcBef>
              <a:buFont typeface="Times New Roman" panose="02020603050405020304" pitchFamily="18" charset="0"/>
              <a:buAutoNum type="arabicPeriod"/>
              <a:defRPr/>
            </a:pPr>
            <a:r>
              <a:rPr lang="en-US" altLang="en-US" sz="1800"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sz="1800" dirty="0"/>
              <a:t>Status  [5 min.]</a:t>
            </a:r>
          </a:p>
          <a:p>
            <a:pPr marL="857250" lvl="1" indent="-457200">
              <a:spcBef>
                <a:spcPts val="200"/>
              </a:spcBef>
              <a:buFont typeface="Times New Roman" panose="02020603050405020304" pitchFamily="18" charset="0"/>
              <a:buAutoNum type="arabicPeriod"/>
              <a:defRPr/>
            </a:pPr>
            <a:r>
              <a:rPr lang="en-US" altLang="en-US" sz="1800" dirty="0"/>
              <a:t>Contributions/Discussion:</a:t>
            </a:r>
            <a:r>
              <a:rPr lang="en-US" sz="1800" dirty="0"/>
              <a:t> </a:t>
            </a:r>
          </a:p>
          <a:p>
            <a:pPr marL="1257300" lvl="2" indent="-457200">
              <a:spcBef>
                <a:spcPts val="200"/>
              </a:spcBef>
              <a:buFont typeface="+mj-lt"/>
              <a:buAutoNum type="alphaLcParenR"/>
              <a:defRPr/>
            </a:pPr>
            <a:r>
              <a:rPr lang="en-US" altLang="en-US" sz="1600" dirty="0">
                <a:latin typeface="+mj-lt"/>
                <a:hlinkClick r:id="rId5"/>
              </a:rPr>
              <a:t>11-21/0953r0</a:t>
            </a:r>
            <a:r>
              <a:rPr lang="en-US" altLang="en-US" sz="1600" dirty="0">
                <a:latin typeface="+mj-lt"/>
              </a:rPr>
              <a:t> - “</a:t>
            </a:r>
            <a:r>
              <a:rPr lang="en-US" sz="1600" b="0" i="0" dirty="0">
                <a:solidFill>
                  <a:srgbClr val="000000"/>
                </a:solidFill>
                <a:effectLst/>
                <a:latin typeface="Verdana" panose="020B0604030504040204" pitchFamily="34" charset="0"/>
              </a:rPr>
              <a:t>Proposed QoS response to WBA”, Thomas Derham (Broadcom)</a:t>
            </a:r>
          </a:p>
          <a:p>
            <a:pPr marL="1257300" lvl="2" indent="-457200">
              <a:spcBef>
                <a:spcPts val="200"/>
              </a:spcBef>
              <a:buFont typeface="+mj-lt"/>
              <a:buAutoNum type="alphaLcParenR"/>
              <a:defRPr/>
            </a:pPr>
            <a:r>
              <a:rPr lang="en-US" altLang="en-US" sz="1600" dirty="0">
                <a:latin typeface="+mj-lt"/>
              </a:rPr>
              <a:t>Continue discussion on way forward on the technical report</a:t>
            </a:r>
            <a:endParaRPr lang="en-US" altLang="en-US" sz="1600" dirty="0"/>
          </a:p>
          <a:p>
            <a:pPr marL="1257300" lvl="2" indent="-457200">
              <a:spcBef>
                <a:spcPts val="200"/>
              </a:spcBef>
              <a:buFont typeface="+mj-lt"/>
              <a:buAutoNum type="alphaLcParenR"/>
              <a:defRPr/>
            </a:pPr>
            <a:r>
              <a:rPr lang="en-US" sz="1600" b="0" i="0" dirty="0">
                <a:solidFill>
                  <a:srgbClr val="000000"/>
                </a:solidFill>
                <a:effectLst/>
                <a:latin typeface="+mj-lt"/>
              </a:rPr>
              <a:t>Continue discussion related to the WBA LS</a:t>
            </a:r>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42127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143848"/>
            <a:ext cx="11394796" cy="5250818"/>
          </a:xfrm>
        </p:spPr>
        <p:txBody>
          <a:bodyPr/>
          <a:lstStyle/>
          <a:p>
            <a:pPr marL="0" lvl="1" indent="0">
              <a:spcBef>
                <a:spcPts val="200"/>
              </a:spcBef>
              <a:tabLst>
                <a:tab pos="457200" algn="l"/>
              </a:tabLst>
              <a:defRPr/>
            </a:pPr>
            <a:r>
              <a:rPr lang="en-US" sz="2400" b="1" dirty="0">
                <a:cs typeface="+mn-cs"/>
              </a:rPr>
              <a:t>Thursday 15 July 2021 11:15-13:15 h ET</a:t>
            </a:r>
          </a:p>
          <a:p>
            <a:pPr lvl="1" indent="-342900">
              <a:spcBef>
                <a:spcPts val="0"/>
              </a:spcBef>
              <a:spcAft>
                <a:spcPts val="0"/>
              </a:spcAft>
              <a:buSzPts val="1000"/>
              <a:buFont typeface="Symbol" panose="05050102010706020507" pitchFamily="18" charset="2"/>
              <a:buChar char=""/>
              <a:tabLst>
                <a:tab pos="457200" algn="l"/>
              </a:tabLst>
            </a:pPr>
            <a:endParaRPr lang="it-IT" altLang="en-US" sz="800" b="0" i="1" dirty="0">
              <a:cs typeface="+mn-cs"/>
            </a:endParaRP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dirty="0"/>
              <a:t>Status  [5 min.]</a:t>
            </a:r>
          </a:p>
          <a:p>
            <a:pPr marL="857250" lvl="1" indent="-457200">
              <a:spcBef>
                <a:spcPts val="200"/>
              </a:spcBef>
              <a:buFont typeface="Times New Roman" panose="02020603050405020304" pitchFamily="18" charset="0"/>
              <a:buAutoNum type="arabicPeriod"/>
              <a:defRPr/>
            </a:pPr>
            <a:r>
              <a:rPr lang="en-US" altLang="en-US" dirty="0"/>
              <a:t>Contributions/Discussion:</a:t>
            </a:r>
          </a:p>
          <a:p>
            <a:pPr marL="1257300" lvl="2" indent="-457200">
              <a:spcBef>
                <a:spcPts val="200"/>
              </a:spcBef>
              <a:buFont typeface="+mj-lt"/>
              <a:buAutoNum type="alphaLcParenR"/>
              <a:defRPr/>
            </a:pPr>
            <a:r>
              <a:rPr lang="en-US" b="0" i="0" dirty="0">
                <a:solidFill>
                  <a:srgbClr val="000000"/>
                </a:solidFill>
                <a:effectLst/>
                <a:latin typeface="+mj-lt"/>
              </a:rPr>
              <a:t>Related to the WBA LS</a:t>
            </a:r>
          </a:p>
          <a:p>
            <a:pPr marL="1257300" lvl="2" indent="-457200">
              <a:spcBef>
                <a:spcPts val="200"/>
              </a:spcBef>
              <a:buFont typeface="+mj-lt"/>
              <a:buAutoNum type="alphaLcParenR"/>
              <a:defRPr/>
            </a:pPr>
            <a:r>
              <a:rPr lang="en-US" b="0" i="0" dirty="0">
                <a:solidFill>
                  <a:srgbClr val="000000"/>
                </a:solidFill>
                <a:effectLst/>
                <a:latin typeface="+mj-lt"/>
              </a:rPr>
              <a:t>Related to the technical report</a:t>
            </a:r>
          </a:p>
          <a:p>
            <a:pPr marL="0" lvl="1" indent="0">
              <a:spcBef>
                <a:spcPts val="200"/>
              </a:spcBef>
              <a:tabLst>
                <a:tab pos="457200" algn="l"/>
              </a:tabLst>
              <a:defRPr/>
            </a:pPr>
            <a:r>
              <a:rPr lang="en-US" sz="2400" b="1" dirty="0">
                <a:cs typeface="+mn-cs"/>
              </a:rPr>
              <a:t>Monday 19 July 2021 19:00-21:00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dirty="0"/>
              <a:t>Status  [5 min.]</a:t>
            </a:r>
          </a:p>
          <a:p>
            <a:pPr marL="857250" lvl="1" indent="-457200">
              <a:spcBef>
                <a:spcPts val="200"/>
              </a:spcBef>
              <a:buFont typeface="Times New Roman" panose="02020603050405020304" pitchFamily="18" charset="0"/>
              <a:buAutoNum type="arabicPeriod"/>
              <a:defRPr/>
            </a:pPr>
            <a:r>
              <a:rPr lang="en-US" altLang="en-US" dirty="0"/>
              <a:t>Contributions/Discussion</a:t>
            </a:r>
            <a:endParaRPr lang="en-US" dirty="0"/>
          </a:p>
          <a:p>
            <a:pPr marL="857250" lvl="1" indent="-457200">
              <a:spcBef>
                <a:spcPts val="200"/>
              </a:spcBef>
              <a:buFont typeface="+mj-lt"/>
              <a:buAutoNum type="arabicPeriod"/>
              <a:defRPr/>
            </a:pPr>
            <a:r>
              <a:rPr lang="en-US" altLang="en-US" dirty="0"/>
              <a:t>Future Sessions Planning [10 min.]</a:t>
            </a:r>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67351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July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7</a:t>
            </a:fld>
            <a:endParaRPr lang="en-GB" dirty="0"/>
          </a:p>
        </p:txBody>
      </p:sp>
      <p:sp>
        <p:nvSpPr>
          <p:cNvPr id="7" name="Rectangle 1027">
            <a:extLst>
              <a:ext uri="{FF2B5EF4-FFF2-40B4-BE49-F238E27FC236}">
                <a16:creationId xmlns:a16="http://schemas.microsoft.com/office/drawing/2014/main" id="{E6F0309A-741C-491F-A148-47873DABF67D}"/>
              </a:ext>
            </a:extLst>
          </p:cNvPr>
          <p:cNvSpPr txBox="1">
            <a:spLocks noChangeArrowheads="1"/>
          </p:cNvSpPr>
          <p:nvPr/>
        </p:nvSpPr>
        <p:spPr>
          <a:xfrm>
            <a:off x="914401" y="1447800"/>
            <a:ext cx="10361084" cy="4646615"/>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spcAft>
                <a:spcPct val="40000"/>
              </a:spcAft>
              <a:buSzPct val="150000"/>
              <a:buFont typeface="Arial" panose="020B0604020202020204" pitchFamily="34" charset="0"/>
              <a:buChar char="•"/>
              <a:defRPr/>
            </a:pPr>
            <a:r>
              <a:rPr lang="en-US" altLang="en-US" sz="2000" kern="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kern="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kern="0"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kern="0"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kern="0" dirty="0">
                <a:solidFill>
                  <a:schemeClr val="tx1"/>
                </a:solidFill>
                <a:latin typeface="Calibri" panose="020F0502020204030204" pitchFamily="34" charset="0"/>
                <a:cs typeface="Calibri" panose="020F0502020204030204" pitchFamily="34" charset="0"/>
              </a:rPr>
              <a:t>---------------------------------------------------------------   </a:t>
            </a:r>
            <a:endParaRPr lang="en-US" altLang="en-US" sz="1400" kern="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kern="0" dirty="0">
                <a:solidFill>
                  <a:schemeClr val="tx1"/>
                </a:solidFill>
                <a:latin typeface="Calibri" panose="020F0502020204030204" pitchFamily="34" charset="0"/>
                <a:cs typeface="Calibri" panose="020F0502020204030204" pitchFamily="34" charset="0"/>
              </a:rPr>
              <a:t>For more details, see </a:t>
            </a:r>
            <a:r>
              <a:rPr lang="en-US" altLang="en-US" sz="1400" i="1" kern="0"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a:solidFill>
                  <a:schemeClr val="tx1"/>
                </a:solidFill>
                <a:latin typeface="Calibri" panose="020F0502020204030204" pitchFamily="34" charset="0"/>
                <a:cs typeface="Calibri" panose="020F0502020204030204" pitchFamily="34" charset="0"/>
              </a:rPr>
              <a:t>, clause 5.3.10 and </a:t>
            </a:r>
            <a:br>
              <a:rPr lang="en-US" altLang="en-US" sz="1400" kern="0" dirty="0">
                <a:solidFill>
                  <a:schemeClr val="tx1"/>
                </a:solidFill>
                <a:latin typeface="Calibri" panose="020F0502020204030204" pitchFamily="34" charset="0"/>
                <a:cs typeface="Calibri" panose="020F0502020204030204" pitchFamily="34" charset="0"/>
              </a:rPr>
            </a:br>
            <a:r>
              <a:rPr lang="en-US" altLang="en-US" sz="1400" i="1" kern="0"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kern="0" dirty="0">
                <a:solidFill>
                  <a:schemeClr val="tx1"/>
                </a:solidFill>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8803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a:xfrm>
            <a:off x="1087967" y="1672750"/>
            <a:ext cx="10820400" cy="4494214"/>
          </a:xfrm>
        </p:spPr>
        <p:txBody>
          <a:bodyPr/>
          <a:lstStyle/>
          <a:p>
            <a:pPr>
              <a:lnSpc>
                <a:spcPct val="90000"/>
              </a:lnSpc>
            </a:pPr>
            <a:r>
              <a:rPr lang="en-US" altLang="en-US" sz="2800" dirty="0"/>
              <a:t>Link to IEEE Disclosure of Affiliation </a:t>
            </a:r>
          </a:p>
          <a:p>
            <a:pPr lvl="1">
              <a:lnSpc>
                <a:spcPct val="90000"/>
              </a:lnSpc>
            </a:pPr>
            <a:r>
              <a:rPr lang="en-US" altLang="en-US" sz="1800" dirty="0">
                <a:solidFill>
                  <a:srgbClr val="0070C0"/>
                </a:solidFill>
                <a:hlinkClick r:id="rId3">
                  <a:extLst>
                    <a:ext uri="{A12FA001-AC4F-418D-AE19-62706E023703}">
                      <ahyp:hlinkClr xmlns:ahyp="http://schemas.microsoft.com/office/drawing/2018/hyperlinkcolor" val="tx"/>
                    </a:ext>
                  </a:extLst>
                </a:hlinkClick>
              </a:rPr>
              <a:t>https://standards.ieee.org/faqs/affiliation.html</a:t>
            </a:r>
            <a:endParaRPr lang="en-US" altLang="en-US" sz="1800" dirty="0">
              <a:solidFill>
                <a:srgbClr val="0070C0"/>
              </a:solidFill>
            </a:endParaRPr>
          </a:p>
          <a:p>
            <a:pPr>
              <a:lnSpc>
                <a:spcPct val="90000"/>
              </a:lnSpc>
            </a:pPr>
            <a:r>
              <a:rPr lang="en-US" altLang="en-US" sz="2800" dirty="0"/>
              <a:t>Links to IEEE Antitrust Guidelines</a:t>
            </a:r>
          </a:p>
          <a:p>
            <a:pPr lvl="1">
              <a:lnSpc>
                <a:spcPct val="90000"/>
              </a:lnSpc>
            </a:pPr>
            <a:r>
              <a:rPr lang="en-US" altLang="en-US" sz="1800" dirty="0">
                <a:solidFill>
                  <a:srgbClr val="0070C0"/>
                </a:solidFill>
                <a:hlinkClick r:id="rId4">
                  <a:extLst>
                    <a:ext uri="{A12FA001-AC4F-418D-AE19-62706E023703}">
                      <ahyp:hlinkClr xmlns:ahyp="http://schemas.microsoft.com/office/drawing/2018/hyperlinkcolor" val="tx"/>
                    </a:ext>
                  </a:extLst>
                </a:hlinkClick>
              </a:rPr>
              <a:t>https://standards.ieee.org/content/dam/ieee-standards/standards/web/documents/other/antitrust.pdf</a:t>
            </a:r>
            <a:r>
              <a:rPr lang="en-US" altLang="en-US" sz="1800" dirty="0">
                <a:solidFill>
                  <a:srgbClr val="0070C0"/>
                </a:solidFill>
              </a:rPr>
              <a:t>  </a:t>
            </a:r>
          </a:p>
          <a:p>
            <a:pPr>
              <a:lnSpc>
                <a:spcPct val="90000"/>
              </a:lnSpc>
            </a:pPr>
            <a:r>
              <a:rPr lang="en-US" altLang="en-US" sz="2800" dirty="0"/>
              <a:t>Link to IEEE Code of Ethics</a:t>
            </a:r>
          </a:p>
          <a:p>
            <a:pPr lvl="1">
              <a:lnSpc>
                <a:spcPct val="90000"/>
              </a:lnSpc>
            </a:pPr>
            <a:r>
              <a:rPr lang="en-US" altLang="en-US" sz="1800" dirty="0">
                <a:solidFill>
                  <a:srgbClr val="0070C0"/>
                </a:solidFill>
                <a:hlinkClick r:id="rId5">
                  <a:extLst>
                    <a:ext uri="{A12FA001-AC4F-418D-AE19-62706E023703}">
                      <ahyp:hlinkClr xmlns:ahyp="http://schemas.microsoft.com/office/drawing/2018/hyperlinkcolor" val="tx"/>
                    </a:ext>
                  </a:extLst>
                </a:hlinkClick>
              </a:rPr>
              <a:t>https://www.ieee.org/about/corporate/governance/p7-8.html</a:t>
            </a:r>
            <a:r>
              <a:rPr lang="en-US" altLang="en-US" sz="1800" dirty="0">
                <a:solidFill>
                  <a:srgbClr val="0070C0"/>
                </a:solidFill>
              </a:rPr>
              <a:t> </a:t>
            </a:r>
          </a:p>
          <a:p>
            <a:pPr>
              <a:lnSpc>
                <a:spcPct val="90000"/>
              </a:lnSpc>
            </a:pPr>
            <a:r>
              <a:rPr lang="en-US" altLang="en-US" sz="2800" dirty="0"/>
              <a:t>Link to IEEE Code of Conduct</a:t>
            </a:r>
          </a:p>
          <a:p>
            <a:pPr lvl="1">
              <a:lnSpc>
                <a:spcPct val="90000"/>
              </a:lnSpc>
            </a:pPr>
            <a:r>
              <a:rPr lang="en-US" altLang="en-US" sz="1800" dirty="0">
                <a:solidFill>
                  <a:srgbClr val="0070C0"/>
                </a:solidFill>
                <a:hlinkClick r:id="rId6">
                  <a:extLst>
                    <a:ext uri="{A12FA001-AC4F-418D-AE19-62706E023703}">
                      <ahyp:hlinkClr xmlns:ahyp="http://schemas.microsoft.com/office/drawing/2018/hyperlinkcolor" val="tx"/>
                    </a:ext>
                  </a:extLst>
                </a:hlinkClick>
              </a:rPr>
              <a:t>https://www.ieee.org/content/dam/ieee-org/ieee/web/org/about/ieee_code_of_conduct.pdf</a:t>
            </a:r>
            <a:endParaRPr lang="en-US" altLang="en-US" sz="1800" dirty="0">
              <a:solidFill>
                <a:srgbClr val="0070C0"/>
              </a:solidFill>
            </a:endParaRPr>
          </a:p>
          <a:p>
            <a:pPr>
              <a:lnSpc>
                <a:spcPct val="90000"/>
              </a:lnSpc>
            </a:pPr>
            <a:r>
              <a:rPr lang="en-US" altLang="en-US" sz="2800" dirty="0"/>
              <a:t>Link to IEEE Patent Policy</a:t>
            </a:r>
            <a:endParaRPr lang="en-US" altLang="en-US" sz="2400" dirty="0"/>
          </a:p>
          <a:p>
            <a:pPr lvl="1">
              <a:lnSpc>
                <a:spcPct val="90000"/>
              </a:lnSpc>
            </a:pPr>
            <a:r>
              <a:rPr lang="en-US" altLang="en-US" sz="1800" dirty="0">
                <a:solidFill>
                  <a:srgbClr val="0070C0"/>
                </a:solidFill>
                <a:hlinkClick r:id="rId7">
                  <a:extLst>
                    <a:ext uri="{A12FA001-AC4F-418D-AE19-62706E023703}">
                      <ahyp:hlinkClr xmlns:ahyp="http://schemas.microsoft.com/office/drawing/2018/hyperlinkcolor" val="tx"/>
                    </a:ext>
                  </a:extLst>
                </a:hlinkClick>
              </a:rPr>
              <a:t>http://standards.ieee.org/develop/policies/bylaws/sect6-7.html#6</a:t>
            </a:r>
            <a:endParaRPr lang="en-US" altLang="en-US" sz="1800" dirty="0">
              <a:solidFill>
                <a:srgbClr val="0070C0"/>
              </a:solidFill>
            </a:endParaRPr>
          </a:p>
          <a:p>
            <a:pPr lvl="1">
              <a:lnSpc>
                <a:spcPct val="90000"/>
              </a:lnSpc>
            </a:pP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828800"/>
            <a:ext cx="10361084" cy="4113213"/>
          </a:xfrm>
        </p:spPr>
        <p:txBody>
          <a:bodyPr>
            <a:normAutofit lnSpcReduction="10000"/>
          </a:bodyPr>
          <a:lstStyle/>
          <a:p>
            <a:pPr>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
        <p:nvSpPr>
          <p:cNvPr id="4" name="Date Placeholder 3">
            <a:extLst>
              <a:ext uri="{FF2B5EF4-FFF2-40B4-BE49-F238E27FC236}">
                <a16:creationId xmlns:a16="http://schemas.microsoft.com/office/drawing/2014/main" id="{2F69097F-9064-40C0-8B81-F01991023C50}"/>
              </a:ext>
            </a:extLst>
          </p:cNvPr>
          <p:cNvSpPr>
            <a:spLocks noGrp="1"/>
          </p:cNvSpPr>
          <p:nvPr>
            <p:ph type="dt" idx="15"/>
          </p:nvPr>
        </p:nvSpPr>
        <p:spPr/>
        <p:txBody>
          <a:bodyPr/>
          <a:lstStyle/>
          <a:p>
            <a:r>
              <a:rPr lang="en-US" dirty="0"/>
              <a:t>July 2021</a:t>
            </a:r>
            <a:endParaRPr lang="en-GB" dirty="0"/>
          </a:p>
        </p:txBody>
      </p:sp>
      <p:sp>
        <p:nvSpPr>
          <p:cNvPr id="5" name="Footer Placeholder 4">
            <a:extLst>
              <a:ext uri="{FF2B5EF4-FFF2-40B4-BE49-F238E27FC236}">
                <a16:creationId xmlns:a16="http://schemas.microsoft.com/office/drawing/2014/main" id="{14A708BA-F43E-4827-905C-C32D9DB2BA0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88B4D9D1-698D-41FC-BD93-4E2702B81DDD}"/>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2.xml><?xml version="1.0" encoding="utf-8"?>
<ds:datastoreItem xmlns:ds="http://schemas.openxmlformats.org/officeDocument/2006/customXml" ds:itemID="{C1B35010-95F5-442D-8F5B-357EDA6B4347}">
  <ds:schemaRefs>
    <ds:schemaRef ds:uri="http://schemas.microsoft.com/office/2006/documentManagement/types"/>
    <ds:schemaRef ds:uri="http://purl.org/dc/elements/1.1/"/>
    <ds:schemaRef ds:uri="http://schemas.microsoft.com/office/2006/metadata/properties"/>
    <ds:schemaRef ds:uri="60873816-0101-4504-946e-6fdefec58fb5"/>
    <ds:schemaRef ds:uri="http://purl.org/dc/terms/"/>
    <ds:schemaRef ds:uri="http://schemas.openxmlformats.org/package/2006/metadata/core-properties"/>
    <ds:schemaRef ds:uri="http://purl.org/dc/dcmitype/"/>
    <ds:schemaRef ds:uri="http://schemas.microsoft.com/office/infopath/2007/PartnerControls"/>
    <ds:schemaRef ds:uri="4e36d776-f4f9-4739-bb28-fcc060563e14"/>
    <ds:schemaRef ds:uri="http://www.w3.org/XML/1998/namespace"/>
  </ds:schemaRefs>
</ds:datastoreItem>
</file>

<file path=customXml/itemProps3.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20566</TotalTime>
  <Words>4175</Words>
  <Application>Microsoft Office PowerPoint</Application>
  <PresentationFormat>Widescreen</PresentationFormat>
  <Paragraphs>433</Paragraphs>
  <Slides>30</Slides>
  <Notes>10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8" baseType="lpstr">
      <vt:lpstr>Arial</vt:lpstr>
      <vt:lpstr>Calibri</vt:lpstr>
      <vt:lpstr>Monotype Sorts</vt:lpstr>
      <vt:lpstr>Symbol</vt:lpstr>
      <vt:lpstr>Times New Roman</vt:lpstr>
      <vt:lpstr>Verdana</vt:lpstr>
      <vt:lpstr>Office Theme</vt:lpstr>
      <vt:lpstr>Document</vt:lpstr>
      <vt:lpstr>AANI SC July Plenary Agenda</vt:lpstr>
      <vt:lpstr>Abstract</vt:lpstr>
      <vt:lpstr>Reminders and Rules</vt:lpstr>
      <vt:lpstr>Registration for the July 802 electronic plenary session</vt:lpstr>
      <vt:lpstr>Agenda</vt:lpstr>
      <vt:lpstr>Agenda</vt:lpstr>
      <vt:lpstr>Guidelines for IEEE-SA Meetings</vt:lpstr>
      <vt:lpstr>Resources – URLs</vt:lpstr>
      <vt:lpstr>IEEE SA Copyright Policy</vt:lpstr>
      <vt:lpstr>IEEE SA Copyright Policy</vt:lpstr>
      <vt:lpstr>Participants in the IEEE-SA “individual process” shall act independently of others, including employers</vt:lpstr>
      <vt:lpstr>Approval of Minutes</vt:lpstr>
      <vt:lpstr>AANI SC Status/Activity</vt:lpstr>
      <vt:lpstr>Contributions/Discussion</vt:lpstr>
      <vt:lpstr>Agenda</vt:lpstr>
      <vt:lpstr>AANI SC Status/Activity</vt:lpstr>
      <vt:lpstr>Contributions/Discussion</vt:lpstr>
      <vt:lpstr>Motion </vt:lpstr>
      <vt:lpstr>Agenda</vt:lpstr>
      <vt:lpstr>AANI SC Status/Activity</vt:lpstr>
      <vt:lpstr>Contributions/Discussion</vt:lpstr>
      <vt:lpstr>Contributions/Discussion</vt:lpstr>
      <vt:lpstr>Agenda</vt:lpstr>
      <vt:lpstr>Future Sessions Planning</vt:lpstr>
      <vt:lpstr>Backup slides</vt:lpstr>
      <vt:lpstr>Review of the WFA LS - 11-21-0170r0</vt:lpstr>
      <vt:lpstr>Features that can be used to improve QoS (from 11-21/0640r4)</vt:lpstr>
      <vt:lpstr>QoS – Scope (from 11-21/0640r4)</vt:lpstr>
      <vt:lpstr>Status on the Proposal on Interworking</vt:lpstr>
      <vt:lpstr>Status on the Proposal on Interworking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 SC Teleconference Agenda</dc:title>
  <dc:creator>Joseph Levy</dc:creator>
  <cp:lastModifiedBy>Joseph Levy</cp:lastModifiedBy>
  <cp:revision>14</cp:revision>
  <dcterms:created xsi:type="dcterms:W3CDTF">2021-01-13T08:32:13Z</dcterms:created>
  <dcterms:modified xsi:type="dcterms:W3CDTF">2021-07-15T01:22:11Z</dcterms:modified>
</cp:coreProperties>
</file>