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71"/>
  </p:notesMasterIdLst>
  <p:handoutMasterIdLst>
    <p:handoutMasterId r:id="rId172"/>
  </p:handoutMasterIdLst>
  <p:sldIdLst>
    <p:sldId id="269" r:id="rId2"/>
    <p:sldId id="278" r:id="rId3"/>
    <p:sldId id="1454" r:id="rId4"/>
    <p:sldId id="2346" r:id="rId5"/>
    <p:sldId id="2347" r:id="rId6"/>
    <p:sldId id="2348" r:id="rId7"/>
    <p:sldId id="2349" r:id="rId8"/>
    <p:sldId id="2350" r:id="rId9"/>
    <p:sldId id="287" r:id="rId10"/>
    <p:sldId id="1620" r:id="rId11"/>
    <p:sldId id="344" r:id="rId12"/>
    <p:sldId id="345" r:id="rId13"/>
    <p:sldId id="1378" r:id="rId14"/>
    <p:sldId id="1423" r:id="rId15"/>
    <p:sldId id="1164" r:id="rId16"/>
    <p:sldId id="1562" r:id="rId17"/>
    <p:sldId id="2073" r:id="rId18"/>
    <p:sldId id="1101" r:id="rId19"/>
    <p:sldId id="1581" r:id="rId20"/>
    <p:sldId id="2279" r:id="rId21"/>
    <p:sldId id="2062" r:id="rId22"/>
    <p:sldId id="2280" r:id="rId23"/>
    <p:sldId id="1981" r:id="rId24"/>
    <p:sldId id="2074" r:id="rId25"/>
    <p:sldId id="2102" r:id="rId26"/>
    <p:sldId id="2465" r:id="rId27"/>
    <p:sldId id="2471" r:id="rId28"/>
    <p:sldId id="2107" r:id="rId29"/>
    <p:sldId id="2075" r:id="rId30"/>
    <p:sldId id="1657" r:id="rId31"/>
    <p:sldId id="2439" r:id="rId32"/>
    <p:sldId id="2292" r:id="rId33"/>
    <p:sldId id="1967" r:id="rId34"/>
    <p:sldId id="1968" r:id="rId35"/>
    <p:sldId id="2104" r:id="rId36"/>
    <p:sldId id="2167" r:id="rId37"/>
    <p:sldId id="2317" r:id="rId38"/>
    <p:sldId id="2331" r:id="rId39"/>
    <p:sldId id="2429" r:id="rId40"/>
    <p:sldId id="2332" r:id="rId41"/>
    <p:sldId id="2351" r:id="rId42"/>
    <p:sldId id="2431" r:id="rId43"/>
    <p:sldId id="2436" r:id="rId44"/>
    <p:sldId id="2437" r:id="rId45"/>
    <p:sldId id="2438" r:id="rId46"/>
    <p:sldId id="2464" r:id="rId47"/>
    <p:sldId id="2008" r:id="rId48"/>
    <p:sldId id="2462" r:id="rId49"/>
    <p:sldId id="2291" r:id="rId50"/>
    <p:sldId id="1945" r:id="rId51"/>
    <p:sldId id="2071" r:id="rId52"/>
    <p:sldId id="2036" r:id="rId53"/>
    <p:sldId id="2333" r:id="rId54"/>
    <p:sldId id="2323" r:id="rId55"/>
    <p:sldId id="2335" r:id="rId56"/>
    <p:sldId id="2334" r:id="rId57"/>
    <p:sldId id="2352" r:id="rId58"/>
    <p:sldId id="2353" r:id="rId59"/>
    <p:sldId id="2218" r:id="rId60"/>
    <p:sldId id="2426" r:id="rId61"/>
    <p:sldId id="2427" r:id="rId62"/>
    <p:sldId id="2460" r:id="rId63"/>
    <p:sldId id="2461" r:id="rId64"/>
    <p:sldId id="2463" r:id="rId65"/>
    <p:sldId id="1688" r:id="rId66"/>
    <p:sldId id="2293" r:id="rId67"/>
    <p:sldId id="1708" r:id="rId68"/>
    <p:sldId id="1709" r:id="rId69"/>
    <p:sldId id="1710" r:id="rId70"/>
    <p:sldId id="1790" r:id="rId71"/>
    <p:sldId id="2199" r:id="rId72"/>
    <p:sldId id="2319" r:id="rId73"/>
    <p:sldId id="2320" r:id="rId74"/>
    <p:sldId id="2321" r:id="rId75"/>
    <p:sldId id="2355" r:id="rId76"/>
    <p:sldId id="2354" r:id="rId77"/>
    <p:sldId id="2294" r:id="rId78"/>
    <p:sldId id="2470" r:id="rId79"/>
    <p:sldId id="2466" r:id="rId80"/>
    <p:sldId id="2467" r:id="rId81"/>
    <p:sldId id="2468" r:id="rId82"/>
    <p:sldId id="1679" r:id="rId83"/>
    <p:sldId id="2336" r:id="rId84"/>
    <p:sldId id="2328" r:id="rId85"/>
    <p:sldId id="2459" r:id="rId86"/>
    <p:sldId id="2469" r:id="rId87"/>
    <p:sldId id="2324" r:id="rId88"/>
    <p:sldId id="1375" r:id="rId89"/>
    <p:sldId id="1376" r:id="rId90"/>
    <p:sldId id="1400" r:id="rId91"/>
    <p:sldId id="2004" r:id="rId92"/>
    <p:sldId id="619" r:id="rId93"/>
    <p:sldId id="621" r:id="rId94"/>
    <p:sldId id="1561" r:id="rId95"/>
    <p:sldId id="1555" r:id="rId96"/>
    <p:sldId id="1601" r:id="rId97"/>
    <p:sldId id="1585" r:id="rId98"/>
    <p:sldId id="1586" r:id="rId99"/>
    <p:sldId id="1587" r:id="rId100"/>
    <p:sldId id="1588" r:id="rId101"/>
    <p:sldId id="1589" r:id="rId102"/>
    <p:sldId id="1590" r:id="rId103"/>
    <p:sldId id="1771" r:id="rId104"/>
    <p:sldId id="1772" r:id="rId105"/>
    <p:sldId id="1591" r:id="rId106"/>
    <p:sldId id="1592" r:id="rId107"/>
    <p:sldId id="1593" r:id="rId108"/>
    <p:sldId id="1594" r:id="rId109"/>
    <p:sldId id="1595" r:id="rId110"/>
    <p:sldId id="1596" r:id="rId111"/>
    <p:sldId id="1597" r:id="rId112"/>
    <p:sldId id="1598" r:id="rId113"/>
    <p:sldId id="1599" r:id="rId114"/>
    <p:sldId id="1600" r:id="rId115"/>
    <p:sldId id="1628" r:id="rId116"/>
    <p:sldId id="1638" r:id="rId117"/>
    <p:sldId id="1725" r:id="rId118"/>
    <p:sldId id="1726" r:id="rId119"/>
    <p:sldId id="1947" r:id="rId120"/>
    <p:sldId id="1975" r:id="rId121"/>
    <p:sldId id="1976" r:id="rId122"/>
    <p:sldId id="1977" r:id="rId123"/>
    <p:sldId id="2039" r:id="rId124"/>
    <p:sldId id="2060" r:id="rId125"/>
    <p:sldId id="2061" r:id="rId126"/>
    <p:sldId id="2097" r:id="rId127"/>
    <p:sldId id="2103" r:id="rId128"/>
    <p:sldId id="2063" r:id="rId129"/>
    <p:sldId id="2064" r:id="rId130"/>
    <p:sldId id="2065" r:id="rId131"/>
    <p:sldId id="2066" r:id="rId132"/>
    <p:sldId id="2067" r:id="rId133"/>
    <p:sldId id="2068" r:id="rId134"/>
    <p:sldId id="2069" r:id="rId135"/>
    <p:sldId id="2146" r:id="rId136"/>
    <p:sldId id="2147" r:id="rId137"/>
    <p:sldId id="2148" r:id="rId138"/>
    <p:sldId id="2158" r:id="rId139"/>
    <p:sldId id="2159" r:id="rId140"/>
    <p:sldId id="2157" r:id="rId141"/>
    <p:sldId id="2160" r:id="rId142"/>
    <p:sldId id="2216" r:id="rId143"/>
    <p:sldId id="2217" r:id="rId144"/>
    <p:sldId id="2219" r:id="rId145"/>
    <p:sldId id="2238" r:id="rId146"/>
    <p:sldId id="2239" r:id="rId147"/>
    <p:sldId id="2240" r:id="rId148"/>
    <p:sldId id="2242" r:id="rId149"/>
    <p:sldId id="2263" r:id="rId150"/>
    <p:sldId id="2276" r:id="rId151"/>
    <p:sldId id="2277" r:id="rId152"/>
    <p:sldId id="2278" r:id="rId153"/>
    <p:sldId id="2281" r:id="rId154"/>
    <p:sldId id="2282" r:id="rId155"/>
    <p:sldId id="2283" r:id="rId156"/>
    <p:sldId id="2284" r:id="rId157"/>
    <p:sldId id="2318" r:id="rId158"/>
    <p:sldId id="2329" r:id="rId159"/>
    <p:sldId id="2356" r:id="rId160"/>
    <p:sldId id="1701" r:id="rId161"/>
    <p:sldId id="1969" r:id="rId162"/>
    <p:sldId id="2112" r:id="rId163"/>
    <p:sldId id="1965" r:id="rId164"/>
    <p:sldId id="2114" r:id="rId165"/>
    <p:sldId id="1705" r:id="rId166"/>
    <p:sldId id="1706" r:id="rId167"/>
    <p:sldId id="1707" r:id="rId168"/>
    <p:sldId id="2113" r:id="rId169"/>
    <p:sldId id="2037" r:id="rId170"/>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43434"/>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98" autoAdjust="0"/>
    <p:restoredTop sz="94660" autoAdjust="0"/>
  </p:normalViewPr>
  <p:slideViewPr>
    <p:cSldViewPr>
      <p:cViewPr varScale="1">
        <p:scale>
          <a:sx n="80" d="100"/>
          <a:sy n="80" d="100"/>
        </p:scale>
        <p:origin x="1107" y="51"/>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notesMaster" Target="notesMasters/notesMaster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2" Type="http://schemas.openxmlformats.org/officeDocument/2006/relationships/handoutMaster" Target="handoutMasters/handout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theme" Target="theme/theme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tableStyles" Target="tableStyle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9</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92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93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802.11-21/0952r0</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0951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Jul 2021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2.bin"/><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3.bin"/><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mentor.ieee.org/802-ec/dcn/21/ec-21-0104-00-00EC-communication-to-jtc1-sc6-new-study-groups.pdf" TargetMode="Externa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4.bin"/><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package" Target="../embeddings/Microsoft_Word_Document.docx"/><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8" Type="http://schemas.openxmlformats.org/officeDocument/2006/relationships/hyperlink" Target="mailto:paul.nikolich@att.net" TargetMode="External"/><Relationship Id="rId3" Type="http://schemas.openxmlformats.org/officeDocument/2006/relationships/hyperlink" Target="mailto:dorothy.stanley@hpe.com" TargetMode="External"/><Relationship Id="rId7" Type="http://schemas.openxmlformats.org/officeDocument/2006/relationships/hyperlink" Target="mailto:paul_congdon@ieee.org"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Jul 2021 agenda virtually</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8 June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May 2021</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r>
              <a:rPr lang="en-AU" dirty="0"/>
              <a:t>Review SC6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10</a:t>
            </a:fld>
            <a:endParaRPr lang="en-US"/>
          </a:p>
        </p:txBody>
      </p:sp>
    </p:spTree>
    <p:extLst>
      <p:ext uri="{BB962C8B-B14F-4D97-AF65-F5344CB8AC3E}">
        <p14:creationId xmlns:p14="http://schemas.microsoft.com/office/powerpoint/2010/main" val="25442543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100</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101</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102</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11</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a:t>
            </a:r>
            <a:br>
              <a:rPr lang="en-AU" i="1" dirty="0"/>
            </a:br>
            <a:r>
              <a:rPr lang="en-AU" i="1" dirty="0">
                <a:solidFill>
                  <a:srgbClr val="FF0000"/>
                </a:solidFill>
              </a:rPr>
              <a:t>xx</a:t>
            </a:r>
            <a:r>
              <a:rPr lang="en-AU" i="1" dirty="0"/>
              <a:t> Jul 2021, as documented on slide 10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110</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111</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name="Packager Shell Object" showAsIcon="1" r:id="rId2" imgW="914400" imgH="771480" progId="Package">
                  <p:embed/>
                </p:oleObj>
              </mc:Choice>
              <mc:Fallback>
                <p:oleObj name="Packager Shell Object" showAsIcon="1" r:id="rId2" imgW="914400" imgH="771480" progId="Package">
                  <p:embed/>
                  <p:pic>
                    <p:nvPicPr>
                      <p:cNvPr id="0" name=""/>
                      <p:cNvPicPr/>
                      <p:nvPr/>
                    </p:nvPicPr>
                    <p:blipFill>
                      <a:blip r:embed="rId3"/>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0" name=""/>
                      <p:cNvPicPr/>
                      <p:nvPr/>
                    </p:nvPicPr>
                    <p:blipFill>
                      <a:blip r:embed="rId3"/>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Mar 2021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virtual meeting in May 2021, as documented in </a:t>
            </a:r>
            <a:r>
              <a:rPr lang="en-AU" i="1" dirty="0">
                <a:solidFill>
                  <a:srgbClr val="FF0000"/>
                </a:solidFill>
              </a:rPr>
              <a:t>11-21-0xxx-yy</a:t>
            </a: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12</a:t>
            </a:fld>
            <a:endParaRPr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126</a:t>
            </a:fld>
            <a:endParaRPr lang="en-US"/>
          </a:p>
        </p:txBody>
      </p:sp>
    </p:spTree>
    <p:extLst>
      <p:ext uri="{BB962C8B-B14F-4D97-AF65-F5344CB8AC3E}">
        <p14:creationId xmlns:p14="http://schemas.microsoft.com/office/powerpoint/2010/main" val="183927055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127</a:t>
            </a:fld>
            <a:endParaRPr lang="en-US"/>
          </a:p>
        </p:txBody>
      </p:sp>
    </p:spTree>
    <p:extLst>
      <p:ext uri="{BB962C8B-B14F-4D97-AF65-F5344CB8AC3E}">
        <p14:creationId xmlns:p14="http://schemas.microsoft.com/office/powerpoint/2010/main" val="366322165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13</a:t>
            </a:fld>
            <a:endParaRPr lang="en-US"/>
          </a:p>
        </p:txBody>
      </p:sp>
    </p:spTree>
    <p:extLst>
      <p:ext uri="{BB962C8B-B14F-4D97-AF65-F5344CB8AC3E}">
        <p14:creationId xmlns:p14="http://schemas.microsoft.com/office/powerpoint/2010/main" val="305840939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133</a:t>
            </a:fld>
            <a:endParaRPr lang="en-US"/>
          </a:p>
        </p:txBody>
      </p:sp>
    </p:spTree>
    <p:extLst>
      <p:ext uri="{BB962C8B-B14F-4D97-AF65-F5344CB8AC3E}">
        <p14:creationId xmlns:p14="http://schemas.microsoft.com/office/powerpoint/2010/main" val="116893043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134</a:t>
            </a:fld>
            <a:endParaRPr lang="en-US"/>
          </a:p>
        </p:txBody>
      </p:sp>
    </p:spTree>
    <p:extLst>
      <p:ext uri="{BB962C8B-B14F-4D97-AF65-F5344CB8AC3E}">
        <p14:creationId xmlns:p14="http://schemas.microsoft.com/office/powerpoint/2010/main" val="237395555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135</a:t>
            </a:fld>
            <a:endParaRPr lang="en-US"/>
          </a:p>
        </p:txBody>
      </p:sp>
    </p:spTree>
    <p:extLst>
      <p:ext uri="{BB962C8B-B14F-4D97-AF65-F5344CB8AC3E}">
        <p14:creationId xmlns:p14="http://schemas.microsoft.com/office/powerpoint/2010/main" val="228463028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136</a:t>
            </a:fld>
            <a:endParaRPr lang="en-US"/>
          </a:p>
        </p:txBody>
      </p:sp>
    </p:spTree>
    <p:extLst>
      <p:ext uri="{BB962C8B-B14F-4D97-AF65-F5344CB8AC3E}">
        <p14:creationId xmlns:p14="http://schemas.microsoft.com/office/powerpoint/2010/main" val="167686202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138</a:t>
            </a:fld>
            <a:endParaRPr lang="en-US"/>
          </a:p>
        </p:txBody>
      </p:sp>
    </p:spTree>
    <p:extLst>
      <p:ext uri="{BB962C8B-B14F-4D97-AF65-F5344CB8AC3E}">
        <p14:creationId xmlns:p14="http://schemas.microsoft.com/office/powerpoint/2010/main" val="83684516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139</a:t>
            </a:fld>
            <a:endParaRPr lang="en-US"/>
          </a:p>
        </p:txBody>
      </p:sp>
    </p:spTree>
    <p:extLst>
      <p:ext uri="{BB962C8B-B14F-4D97-AF65-F5344CB8AC3E}">
        <p14:creationId xmlns:p14="http://schemas.microsoft.com/office/powerpoint/2010/main" val="2879473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a:t>
            </a:fld>
            <a:endParaRPr lang="en-US"/>
          </a:p>
        </p:txBody>
      </p:sp>
      <p:graphicFrame>
        <p:nvGraphicFramePr>
          <p:cNvPr id="13" name="Object 12"/>
          <p:cNvGraphicFramePr>
            <a:graphicFrameLocks noChangeAspect="1"/>
          </p:cNvGraphicFramePr>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DC">
                  <p:embed/>
                </p:oleObj>
              </mc:Choice>
              <mc:Fallback>
                <p:oleObj name="Acrobat Document" showAsIcon="1" r:id="rId2" imgW="914400" imgH="771480" progId="AcroExch.Document.DC">
                  <p:embed/>
                  <p:pic>
                    <p:nvPicPr>
                      <p:cNvPr id="13" name="Object 12"/>
                      <p:cNvPicPr>
                        <a:picLocks noChangeAspect="1" noChangeArrowheads="1"/>
                      </p:cNvPicPr>
                      <p:nvPr/>
                    </p:nvPicPr>
                    <p:blipFill>
                      <a:blip r:embed="rId3"/>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140</a:t>
            </a:fld>
            <a:endParaRPr lang="en-US"/>
          </a:p>
        </p:txBody>
      </p:sp>
    </p:spTree>
    <p:extLst>
      <p:ext uri="{BB962C8B-B14F-4D97-AF65-F5344CB8AC3E}">
        <p14:creationId xmlns:p14="http://schemas.microsoft.com/office/powerpoint/2010/main" val="242685064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141</a:t>
            </a:fld>
            <a:endParaRPr lang="en-US"/>
          </a:p>
        </p:txBody>
      </p:sp>
    </p:spTree>
    <p:extLst>
      <p:ext uri="{BB962C8B-B14F-4D97-AF65-F5344CB8AC3E}">
        <p14:creationId xmlns:p14="http://schemas.microsoft.com/office/powerpoint/2010/main" val="142018839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142</a:t>
            </a:fld>
            <a:endParaRPr lang="en-US"/>
          </a:p>
        </p:txBody>
      </p:sp>
    </p:spTree>
    <p:extLst>
      <p:ext uri="{BB962C8B-B14F-4D97-AF65-F5344CB8AC3E}">
        <p14:creationId xmlns:p14="http://schemas.microsoft.com/office/powerpoint/2010/main" val="242516791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144</a:t>
            </a:fld>
            <a:endParaRPr lang="en-US"/>
          </a:p>
        </p:txBody>
      </p:sp>
    </p:spTree>
    <p:extLst>
      <p:ext uri="{BB962C8B-B14F-4D97-AF65-F5344CB8AC3E}">
        <p14:creationId xmlns:p14="http://schemas.microsoft.com/office/powerpoint/2010/main" val="336761449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148</a:t>
            </a:fld>
            <a:endParaRPr lang="en-US"/>
          </a:p>
        </p:txBody>
      </p:sp>
    </p:spTree>
    <p:extLst>
      <p:ext uri="{BB962C8B-B14F-4D97-AF65-F5344CB8AC3E}">
        <p14:creationId xmlns:p14="http://schemas.microsoft.com/office/powerpoint/2010/main" val="277085799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4223200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The liaison </a:t>
            </a:r>
            <a:r>
              <a:rPr lang="en-AU"/>
              <a:t>(</a:t>
            </a:r>
            <a:r>
              <a:rPr lang="en-AU">
                <a:hlinkClick r:id="rId2"/>
              </a:rPr>
              <a:t>ec-20-104-00</a:t>
            </a:r>
            <a:r>
              <a:rPr lang="en-AU"/>
              <a:t> / N17504) </a:t>
            </a:r>
            <a:r>
              <a:rPr lang="en-AU" dirty="0"/>
              <a:t>after Mar 2021 plenary</a:t>
            </a:r>
            <a:r>
              <a:rPr lang="en-AU" b="0" dirty="0"/>
              <a:t> included:</a:t>
            </a:r>
          </a:p>
          <a:p>
            <a:pPr lvl="2"/>
            <a:r>
              <a:rPr lang="en-AU" b="0" i="1" u="none" strike="noStrike" baseline="0" dirty="0">
                <a:solidFill>
                  <a:srgbClr val="000000"/>
                </a:solidFill>
                <a:latin typeface="Arial" panose="020B0604020202020204" pitchFamily="34" charset="0"/>
              </a:rPr>
              <a:t>IEEE 802.3 Enhancements to point-to-point Single Pair Ethernet Study Group </a:t>
            </a:r>
          </a:p>
          <a:p>
            <a:pPr lvl="2"/>
            <a:r>
              <a:rPr lang="en-AU" b="0" i="1" u="none" strike="noStrike" baseline="0" dirty="0">
                <a:solidFill>
                  <a:srgbClr val="000000"/>
                </a:solidFill>
                <a:latin typeface="Arial" panose="020B0604020202020204" pitchFamily="34" charset="0"/>
              </a:rPr>
              <a:t>IEEE 802.15 Study Group DEP (SG 6a) BAN Enhanced Dependability </a:t>
            </a:r>
          </a:p>
          <a:p>
            <a:pPr lvl="2"/>
            <a:r>
              <a:rPr lang="en-AU" b="0" i="1" u="none" strike="noStrike" baseline="0" dirty="0">
                <a:solidFill>
                  <a:srgbClr val="000000"/>
                </a:solidFill>
                <a:latin typeface="Arial" panose="020B0604020202020204" pitchFamily="34" charset="0"/>
              </a:rPr>
              <a:t>IEEE 802.15 Study Group NS-UWB (SG 14) Ultra Wide-Band </a:t>
            </a:r>
          </a:p>
          <a:p>
            <a:pPr lvl="2"/>
            <a:r>
              <a:rPr lang="en-AU" b="0" i="1" u="none" strike="noStrike" baseline="0" dirty="0">
                <a:solidFill>
                  <a:srgbClr val="000000"/>
                </a:solidFill>
                <a:latin typeface="Arial" panose="020B0604020202020204" pitchFamily="34" charset="0"/>
              </a:rPr>
              <a:t>IEEE 802.15 Study Group NGUWB (SG 4ab) Enhanced UWB Features </a:t>
            </a:r>
          </a:p>
          <a:p>
            <a:pPr lvl="2"/>
            <a:r>
              <a:rPr lang="en-AU" b="0" i="1" u="none" strike="noStrike" baseline="0" dirty="0">
                <a:solidFill>
                  <a:srgbClr val="000000"/>
                </a:solidFill>
                <a:latin typeface="Arial" panose="020B0604020202020204" pitchFamily="34" charset="0"/>
              </a:rPr>
              <a:t>IEEE 802.15 Study Group NS-NB (SG 15) Narrow Band </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15</a:t>
            </a:fld>
            <a:endParaRPr lang="en-US"/>
          </a:p>
        </p:txBody>
      </p:sp>
    </p:spTree>
    <p:extLst>
      <p:ext uri="{BB962C8B-B14F-4D97-AF65-F5344CB8AC3E}">
        <p14:creationId xmlns:p14="http://schemas.microsoft.com/office/powerpoint/2010/main" val="254495324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234058752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151</a:t>
            </a:fld>
            <a:endParaRPr lang="en-US"/>
          </a:p>
        </p:txBody>
      </p:sp>
    </p:spTree>
    <p:extLst>
      <p:ext uri="{BB962C8B-B14F-4D97-AF65-F5344CB8AC3E}">
        <p14:creationId xmlns:p14="http://schemas.microsoft.com/office/powerpoint/2010/main" val="240066286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202925854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11530012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413894898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277131772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140662244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187047836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159</a:t>
            </a:fld>
            <a:endParaRPr lang="en-US"/>
          </a:p>
        </p:txBody>
      </p:sp>
    </p:spTree>
    <p:extLst>
      <p:ext uri="{BB962C8B-B14F-4D97-AF65-F5344CB8AC3E}">
        <p14:creationId xmlns:p14="http://schemas.microsoft.com/office/powerpoint/2010/main" val="3575313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29 Apr 2021</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149004287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22365210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48260552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425217684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3"/>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287490177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16329326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3270652297"/>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214556396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4204837070"/>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254983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72 standards through the PSDO adoption process, with 39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7857078"/>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34</a:t>
                      </a:r>
                    </a:p>
                  </a:txBody>
                  <a:tcPr/>
                </a:tc>
                <a:tc>
                  <a:txBody>
                    <a:bodyPr/>
                    <a:lstStyle/>
                    <a:p>
                      <a:pPr algn="ctr"/>
                      <a:r>
                        <a:rPr lang="en-AU" dirty="0"/>
                        <a:t>14</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17</a:t>
                      </a:r>
                    </a:p>
                  </a:txBody>
                  <a:tcPr/>
                </a:tc>
                <a:tc>
                  <a:txBody>
                    <a:bodyPr/>
                    <a:lstStyle/>
                    <a:p>
                      <a:pPr algn="ctr"/>
                      <a:r>
                        <a:rPr lang="en-AU" dirty="0"/>
                        <a:t>15</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72</a:t>
                      </a:r>
                    </a:p>
                  </a:txBody>
                  <a:tcPr>
                    <a:lnT w="12700" cap="flat" cmpd="sng" algn="ctr">
                      <a:solidFill>
                        <a:schemeClr val="tx1"/>
                      </a:solidFill>
                      <a:prstDash val="solid"/>
                      <a:round/>
                      <a:headEnd type="none" w="med" len="med"/>
                      <a:tailEnd type="none" w="med" len="med"/>
                    </a:lnT>
                  </a:tcPr>
                </a:tc>
                <a:tc>
                  <a:txBody>
                    <a:bodyPr/>
                    <a:lstStyle/>
                    <a:p>
                      <a:pPr algn="ctr"/>
                      <a:r>
                        <a:rPr lang="en-AU" b="1" dirty="0"/>
                        <a:t>39</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3976921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34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34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Jul 2021</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34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81715786"/>
              </p:ext>
            </p:extLst>
          </p:nvPr>
        </p:nvGraphicFramePr>
        <p:xfrm>
          <a:off x="761999" y="1712149"/>
          <a:ext cx="7696200" cy="393192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16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81295651"/>
              </p:ext>
            </p:extLst>
          </p:nvPr>
        </p:nvGraphicFramePr>
        <p:xfrm>
          <a:off x="761999" y="1828800"/>
          <a:ext cx="7696200" cy="2718741"/>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dirty="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71723301"/>
              </p:ext>
            </p:extLst>
          </p:nvPr>
        </p:nvGraphicFramePr>
        <p:xfrm>
          <a:off x="761999" y="1571037"/>
          <a:ext cx="7696200" cy="482976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80379155"/>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1786702"/>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baseline="0" dirty="0">
                        <a:solidFill>
                          <a:srgbClr val="00B050"/>
                        </a:solidFill>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C9D65-9D13-4FC3-8852-B2B8F404DE7C}"/>
              </a:ext>
            </a:extLst>
          </p:cNvPr>
          <p:cNvSpPr>
            <a:spLocks noGrp="1"/>
          </p:cNvSpPr>
          <p:nvPr>
            <p:ph type="title"/>
          </p:nvPr>
        </p:nvSpPr>
        <p:spPr/>
        <p:txBody>
          <a:bodyPr/>
          <a:lstStyle/>
          <a:p>
            <a:r>
              <a:rPr lang="en-AU" dirty="0"/>
              <a:t>There is a good explanation in the delay in opening some </a:t>
            </a:r>
            <a:r>
              <a:rPr lang="en-AU"/>
              <a:t>FDIS ballots</a:t>
            </a:r>
          </a:p>
        </p:txBody>
      </p:sp>
      <p:sp>
        <p:nvSpPr>
          <p:cNvPr id="3" name="Content Placeholder 2">
            <a:extLst>
              <a:ext uri="{FF2B5EF4-FFF2-40B4-BE49-F238E27FC236}">
                <a16:creationId xmlns:a16="http://schemas.microsoft.com/office/drawing/2014/main" id="{6DB80D73-C4EC-409F-B31F-F7CCA2C7B23D}"/>
              </a:ext>
            </a:extLst>
          </p:cNvPr>
          <p:cNvSpPr>
            <a:spLocks noGrp="1"/>
          </p:cNvSpPr>
          <p:nvPr>
            <p:ph idx="1"/>
          </p:nvPr>
        </p:nvSpPr>
        <p:spPr/>
        <p:txBody>
          <a:bodyPr/>
          <a:lstStyle/>
          <a:p>
            <a:r>
              <a:rPr lang="en-AU" dirty="0"/>
              <a:t>Jodi Haasz notes:</a:t>
            </a:r>
          </a:p>
          <a:p>
            <a:pPr lvl="1"/>
            <a:r>
              <a:rPr lang="en-AU" i="1" dirty="0">
                <a:effectLst/>
                <a:latin typeface="Calibri" panose="020F0502020204030204" pitchFamily="34" charset="0"/>
                <a:ea typeface="Calibri" panose="020F0502020204030204" pitchFamily="34" charset="0"/>
              </a:rPr>
              <a:t>For the FDIS ballots that we are waiting to open for the IEEE 802 Adoptions by JTC 1/SC 6 6, the only update I have is that they are working on them</a:t>
            </a:r>
          </a:p>
          <a:p>
            <a:pPr lvl="1"/>
            <a:r>
              <a:rPr lang="en-AU" i="1" dirty="0">
                <a:effectLst/>
                <a:latin typeface="Calibri" panose="020F0502020204030204" pitchFamily="34" charset="0"/>
                <a:ea typeface="Calibri" panose="020F0502020204030204" pitchFamily="34" charset="0"/>
              </a:rPr>
              <a:t>Please note that much of ISO's publication process takes place prior to the release of the FDIS ballot (whereas the IEEE SA editorial process takes place after standard approval)</a:t>
            </a:r>
          </a:p>
          <a:p>
            <a:endParaRPr lang="en-AU" dirty="0"/>
          </a:p>
        </p:txBody>
      </p:sp>
      <p:sp>
        <p:nvSpPr>
          <p:cNvPr id="4" name="Footer Placeholder 3">
            <a:extLst>
              <a:ext uri="{FF2B5EF4-FFF2-40B4-BE49-F238E27FC236}">
                <a16:creationId xmlns:a16="http://schemas.microsoft.com/office/drawing/2014/main" id="{721899A4-774B-4934-8F71-D80805C34553}"/>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23E1269-7A74-4B5D-9E7E-2BB63A525F1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27</a:t>
            </a:fld>
            <a:endParaRPr lang="en-US"/>
          </a:p>
        </p:txBody>
      </p:sp>
    </p:spTree>
    <p:extLst>
      <p:ext uri="{BB962C8B-B14F-4D97-AF65-F5344CB8AC3E}">
        <p14:creationId xmlns:p14="http://schemas.microsoft.com/office/powerpoint/2010/main" val="30051781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14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905697794"/>
              </p:ext>
            </p:extLst>
          </p:nvPr>
        </p:nvGraphicFramePr>
        <p:xfrm>
          <a:off x="152399" y="18288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.1Qcc</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20</a:t>
                      </a:r>
                      <a:endParaRPr lang="en-AU" sz="1600" b="0" dirty="0">
                        <a:solidFill>
                          <a:srgbClr val="00B050"/>
                        </a:solidFill>
                        <a:latin typeface="+mj-lt"/>
                      </a:endParaRP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.1Qcp</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29 Jul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endParaRPr lang="en-AU" sz="1600" b="0" dirty="0">
                        <a:solidFill>
                          <a:schemeClr val="tx1"/>
                        </a:solidFill>
                        <a:latin typeface="+mj-lt"/>
                      </a:endParaRP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.1Qcy</a:t>
                      </a:r>
                    </a:p>
                  </a:txBody>
                  <a:tcPr marL="115147" marR="0"/>
                </a:tc>
                <a:tc>
                  <a:txBody>
                    <a:bodyPr/>
                    <a:lstStyle/>
                    <a:p>
                      <a:pPr algn="ctr"/>
                      <a:r>
                        <a:rPr lang="en-AU" sz="1600" b="0" dirty="0">
                          <a:solidFill>
                            <a:schemeClr val="tx1"/>
                          </a:solidFill>
                          <a:latin typeface="+mj-lt"/>
                          <a:cs typeface="Arial" panose="020B0604020202020204" pitchFamily="34" charset="0"/>
                        </a:rPr>
                        <a:t>D2.1</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29 Jul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46974359"/>
                  </a:ext>
                </a:extLst>
              </a:tr>
              <a:tr h="330320">
                <a:tc>
                  <a:txBody>
                    <a:bodyPr/>
                    <a:lstStyle/>
                    <a:p>
                      <a:r>
                        <a:rPr lang="en-AU" sz="1600" dirty="0">
                          <a:latin typeface="+mj-lt"/>
                          <a:cs typeface="Arial" panose="020B0604020202020204" pitchFamily="34" charset="0"/>
                        </a:rPr>
                        <a:t>.1AS-Rev</a:t>
                      </a:r>
                    </a:p>
                  </a:txBody>
                  <a:tcPr marL="115147" marR="0"/>
                </a:tc>
                <a:tc>
                  <a:txBody>
                    <a:bodyPr/>
                    <a:lstStyle/>
                    <a:p>
                      <a:pPr algn="ctr"/>
                      <a:r>
                        <a:rPr lang="en-AU" sz="1600" b="0" dirty="0">
                          <a:solidFill>
                            <a:schemeClr val="tx1"/>
                          </a:solidFill>
                          <a:latin typeface="+mj-lt"/>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20</a:t>
                      </a:r>
                      <a:endParaRPr lang="en-AU" sz="1600" b="0" dirty="0">
                        <a:solidFill>
                          <a:srgbClr val="00B050"/>
                        </a:solidFill>
                        <a:latin typeface="+mj-lt"/>
                      </a:endParaRPr>
                    </a:p>
                  </a:txBody>
                  <a:tcPr marL="115147" marR="115147"/>
                </a:tc>
                <a:extLst>
                  <a:ext uri="{0D108BD9-81ED-4DB2-BD59-A6C34878D82A}">
                    <a16:rowId xmlns:a16="http://schemas.microsoft.com/office/drawing/2014/main" val="2614137734"/>
                  </a:ext>
                </a:extLst>
              </a:tr>
              <a:tr h="330320">
                <a:tc>
                  <a:txBody>
                    <a:bodyPr/>
                    <a:lstStyle/>
                    <a:p>
                      <a:r>
                        <a:rPr lang="en-AU" sz="1600" dirty="0">
                          <a:latin typeface="+mj-lt"/>
                          <a:cs typeface="Arial" panose="020B0604020202020204" pitchFamily="34" charset="0"/>
                        </a:rPr>
                        <a:t>.1AX-Rev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a:t>
                      </a:r>
                      <a:r>
                        <a:rPr lang="en-AU" sz="1600" b="0" baseline="0" dirty="0">
                          <a:solidFill>
                            <a:schemeClr val="tx1"/>
                          </a:solidFill>
                          <a:latin typeface="+mj-lt"/>
                          <a:cs typeface="Arial" panose="020B0604020202020204" pitchFamily="34" charset="0"/>
                        </a:rPr>
                        <a:t>l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29 Jul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495738436"/>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61734239"/>
                  </a:ext>
                </a:extLst>
              </a:tr>
              <a:tr h="330320">
                <a:tc>
                  <a:txBody>
                    <a:bodyPr/>
                    <a:lstStyle/>
                    <a:p>
                      <a:r>
                        <a:rPr lang="en-AU" sz="1600" dirty="0">
                          <a:latin typeface="+mj-lt"/>
                          <a:cs typeface="Arial" panose="020B0604020202020204" pitchFamily="34" charset="0"/>
                        </a:rPr>
                        <a:t>.1Qcx</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34036834"/>
                  </a:ext>
                </a:extLst>
              </a:tr>
              <a:tr h="330320">
                <a:tc>
                  <a:txBody>
                    <a:bodyPr/>
                    <a:lstStyle/>
                    <a:p>
                      <a:r>
                        <a:rPr lang="en-AU" sz="1600" dirty="0">
                          <a:latin typeface="+mj-lt"/>
                          <a:cs typeface="Arial" panose="020B0604020202020204" pitchFamily="34" charset="0"/>
                        </a:rPr>
                        <a:t>.1X-2020</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21</a:t>
                      </a:r>
                      <a:endParaRPr lang="en-AU" sz="1600" b="0" dirty="0">
                        <a:solidFill>
                          <a:srgbClr val="00B050"/>
                        </a:solidFill>
                        <a:latin typeface="+mj-lt"/>
                      </a:endParaRPr>
                    </a:p>
                  </a:txBody>
                  <a:tcPr marL="115147" marR="115147"/>
                </a:tc>
                <a:extLst>
                  <a:ext uri="{0D108BD9-81ED-4DB2-BD59-A6C34878D82A}">
                    <a16:rowId xmlns:a16="http://schemas.microsoft.com/office/drawing/2014/main" val="3696960976"/>
                  </a:ext>
                </a:extLst>
              </a:tr>
              <a:tr h="330320">
                <a:tc>
                  <a:txBody>
                    <a:bodyPr/>
                    <a:lstStyle/>
                    <a:p>
                      <a:r>
                        <a:rPr lang="en-AU" sz="1600" dirty="0">
                          <a:latin typeface="+mj-lt"/>
                          <a:cs typeface="Arial" panose="020B0604020202020204" pitchFamily="34" charset="0"/>
                        </a:rPr>
                        <a:t>.1CMde</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22 Jan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2001265962"/>
                  </a:ext>
                </a:extLst>
              </a:tr>
              <a:tr h="330320">
                <a:tc>
                  <a:txBody>
                    <a:bodyPr/>
                    <a:lstStyle/>
                    <a:p>
                      <a:r>
                        <a:rPr lang="en-AU" sz="1600" dirty="0">
                          <a:latin typeface="+mj-lt"/>
                          <a:cs typeface="Arial" panose="020B0604020202020204" pitchFamily="34" charset="0"/>
                        </a:rPr>
                        <a:t>.1AE/Cor1</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13 Jan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2328711"/>
                  </a:ext>
                </a:extLst>
              </a:tr>
            </a:tbl>
          </a:graphicData>
        </a:graphic>
      </p:graphicFrame>
    </p:spTree>
    <p:extLst>
      <p:ext uri="{BB962C8B-B14F-4D97-AF65-F5344CB8AC3E}">
        <p14:creationId xmlns:p14="http://schemas.microsoft.com/office/powerpoint/2010/main" val="1183884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14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147837363"/>
              </p:ext>
            </p:extLst>
          </p:nvPr>
        </p:nvGraphicFramePr>
        <p:xfrm>
          <a:off x="152399" y="1828800"/>
          <a:ext cx="8839199" cy="19202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.1Qcr</a:t>
                      </a:r>
                    </a:p>
                  </a:txBody>
                  <a:tcPr marL="115147" marR="0"/>
                </a:tc>
                <a:tc>
                  <a:txBody>
                    <a:bodyPr/>
                    <a:lstStyle/>
                    <a:p>
                      <a:pPr algn="ctr"/>
                      <a:r>
                        <a:rPr lang="en-AU" sz="1600" b="0" dirty="0">
                          <a:solidFill>
                            <a:schemeClr val="tx1"/>
                          </a:solidFill>
                          <a:latin typeface="+mj-lt"/>
                          <a:cs typeface="Arial" panose="020B0604020202020204" pitchFamily="34" charset="0"/>
                        </a:rPr>
                        <a:t>D2.3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17939056"/>
                  </a:ext>
                </a:extLst>
              </a:tr>
              <a:tr h="330320">
                <a:tc>
                  <a:txBody>
                    <a:bodyPr/>
                    <a:lstStyle/>
                    <a:p>
                      <a:r>
                        <a:rPr lang="en-AU" sz="1600" dirty="0">
                          <a:latin typeface="+mj-lt"/>
                          <a:cs typeface="Arial" panose="020B0604020202020204" pitchFamily="34" charset="0"/>
                        </a:rPr>
                        <a:t>.1CS</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31 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.1ABcu</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960128182"/>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John Messenger</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24212038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FDIS ballot</a:t>
            </a:r>
            <a:r>
              <a:rPr lang="en-AU" dirty="0">
                <a:solidFill>
                  <a:schemeClr val="accent2"/>
                </a:solidFill>
              </a:rPr>
              <a:t> closes 8 Sep 2021</a:t>
            </a:r>
            <a:endParaRPr lang="en-AU" dirty="0"/>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pPr lvl="1"/>
            <a:r>
              <a:rPr lang="en-AU" dirty="0"/>
              <a:t>802.1Qcc was approved by </a:t>
            </a:r>
            <a:r>
              <a:rPr lang="en-AU" dirty="0" err="1"/>
              <a:t>RevCom</a:t>
            </a:r>
            <a:r>
              <a:rPr lang="en-AU" dirty="0"/>
              <a:t> in June 2018</a:t>
            </a:r>
          </a:p>
          <a:p>
            <a:r>
              <a:rPr lang="en-US" dirty="0"/>
              <a:t>60-day</a:t>
            </a:r>
            <a:r>
              <a:rPr lang="en-AU" dirty="0"/>
              <a:t> pre-ballot: </a:t>
            </a:r>
            <a:r>
              <a:rPr lang="en-AU" dirty="0">
                <a:solidFill>
                  <a:srgbClr val="00B050"/>
                </a:solidFill>
              </a:rPr>
              <a:t>passed &amp; response sent</a:t>
            </a:r>
          </a:p>
          <a:p>
            <a:pPr lvl="1"/>
            <a:r>
              <a:rPr lang="en-AU" dirty="0"/>
              <a:t>802.1Qcc 60-day ballot passed on 16 July 2020 (N17244)</a:t>
            </a:r>
          </a:p>
          <a:p>
            <a:pPr lvl="2"/>
            <a:r>
              <a:rPr lang="en-AU" dirty="0"/>
              <a:t>Passed 8/0/10 on need for ISO standard</a:t>
            </a:r>
          </a:p>
          <a:p>
            <a:pPr lvl="2"/>
            <a:r>
              <a:rPr lang="en-AU" dirty="0"/>
              <a:t>Passed 6/1/9 on support for submission to FDIS</a:t>
            </a:r>
          </a:p>
          <a:p>
            <a:pPr lvl="1"/>
            <a:r>
              <a:rPr lang="en-AU" dirty="0"/>
              <a:t>China voted “no” with 2 comments</a:t>
            </a:r>
          </a:p>
          <a:p>
            <a:pPr lvl="2"/>
            <a:r>
              <a:rPr lang="en-AU" dirty="0"/>
              <a:t>Response sent in Oct 2020 (N17443)</a:t>
            </a:r>
          </a:p>
          <a:p>
            <a:r>
              <a:rPr lang="en-AU" dirty="0"/>
              <a:t>FDIS ballot: </a:t>
            </a:r>
            <a:r>
              <a:rPr lang="en-AU" dirty="0">
                <a:solidFill>
                  <a:schemeClr val="accent2"/>
                </a:solidFill>
              </a:rPr>
              <a:t>closes 8 Sep 2021</a:t>
            </a:r>
          </a:p>
          <a:p>
            <a:pPr lvl="1"/>
            <a:r>
              <a:rPr lang="en-AU" dirty="0">
                <a:latin typeface="+mj-lt"/>
              </a:rPr>
              <a:t>Will be called </a:t>
            </a:r>
            <a:r>
              <a:rPr lang="en-AU" sz="1800" dirty="0">
                <a:effectLst/>
                <a:latin typeface="+mj-lt"/>
                <a:ea typeface="Calibri" panose="020F0502020204030204" pitchFamily="34" charset="0"/>
              </a:rPr>
              <a:t>ISO/IEC/IEEE 8802-1Q:2020/AMD 31:2021</a:t>
            </a:r>
          </a:p>
          <a:p>
            <a:pPr lvl="1"/>
            <a:r>
              <a:rPr lang="en-AU" dirty="0">
                <a:solidFill>
                  <a:srgbClr val="FF0000"/>
                </a:solidFill>
                <a:latin typeface="+mj-lt"/>
                <a:ea typeface="Calibri" panose="020F0502020204030204" pitchFamily="34" charset="0"/>
              </a:rPr>
              <a:t>(May 2021) 802.1 Maintenance may address comments in Sept</a:t>
            </a:r>
            <a:endParaRPr lang="en-AU" sz="1800" dirty="0">
              <a:solidFill>
                <a:srgbClr val="FF0000"/>
              </a:solidFill>
              <a:effectLst/>
              <a:latin typeface="+mj-lt"/>
              <a:ea typeface="Calibri" panose="020F0502020204030204" pitchFamily="34" charset="0"/>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33</a:t>
            </a:fld>
            <a:endParaRPr lang="en-US"/>
          </a:p>
        </p:txBody>
      </p:sp>
    </p:spTree>
    <p:extLst>
      <p:ext uri="{BB962C8B-B14F-4D97-AF65-F5344CB8AC3E}">
        <p14:creationId xmlns:p14="http://schemas.microsoft.com/office/powerpoint/2010/main" val="30380581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FDIS ballot closes 29 July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1"/>
            <a:r>
              <a:rPr lang="en-AU" dirty="0"/>
              <a:t>There were no comments</a:t>
            </a:r>
          </a:p>
          <a:p>
            <a:r>
              <a:rPr lang="en-AU" dirty="0"/>
              <a:t>FDIS ballot: </a:t>
            </a:r>
            <a:r>
              <a:rPr lang="en-AU" dirty="0">
                <a:solidFill>
                  <a:schemeClr val="accent2"/>
                </a:solidFill>
              </a:rPr>
              <a:t>closes 29 July 2021</a:t>
            </a:r>
          </a:p>
          <a:p>
            <a:pPr lvl="1"/>
            <a:r>
              <a:rPr lang="en-AU" dirty="0"/>
              <a:t>Will be </a:t>
            </a:r>
            <a:r>
              <a:rPr lang="en-AU" dirty="0">
                <a:latin typeface="+mj-lt"/>
              </a:rPr>
              <a:t>called </a:t>
            </a:r>
            <a:r>
              <a:rPr lang="en-AU" sz="1800" dirty="0">
                <a:effectLst/>
                <a:latin typeface="+mj-lt"/>
                <a:ea typeface="Calibri" panose="020F0502020204030204" pitchFamily="34" charset="0"/>
              </a:rPr>
              <a:t>ISO/IEC/IEEE 8802-1Q:2020/AMD 2:2021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34</a:t>
            </a:fld>
            <a:endParaRPr lang="en-US"/>
          </a:p>
        </p:txBody>
      </p:sp>
    </p:spTree>
    <p:extLst>
      <p:ext uri="{BB962C8B-B14F-4D97-AF65-F5344CB8AC3E}">
        <p14:creationId xmlns:p14="http://schemas.microsoft.com/office/powerpoint/2010/main" val="26156431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a:t>
            </a:r>
            <a:r>
              <a:rPr lang="en-AU" dirty="0">
                <a:cs typeface="Arial" panose="020B0604020202020204" pitchFamily="34" charset="0"/>
              </a:rPr>
              <a:t>1Qcy-2019</a:t>
            </a:r>
            <a:r>
              <a:rPr lang="en-AU" dirty="0"/>
              <a:t> FDIS ballot closes 29 July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chemeClr val="accent2"/>
                </a:solidFill>
              </a:rPr>
              <a:t>closes 29 July 2021</a:t>
            </a:r>
          </a:p>
          <a:p>
            <a:pPr lvl="1"/>
            <a:r>
              <a:rPr lang="en-AU" dirty="0"/>
              <a:t>Will be called ISO/IEC/IEEE 8802-1Q:2020/AMD 3:2021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35</a:t>
            </a:fld>
            <a:endParaRPr lang="en-US"/>
          </a:p>
        </p:txBody>
      </p:sp>
    </p:spTree>
    <p:extLst>
      <p:ext uri="{BB962C8B-B14F-4D97-AF65-F5344CB8AC3E}">
        <p14:creationId xmlns:p14="http://schemas.microsoft.com/office/powerpoint/2010/main" val="17025117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FDIS ballot closes 16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chemeClr val="accent2"/>
                </a:solidFill>
              </a:rPr>
              <a:t>closes 16 Sep 2021</a:t>
            </a:r>
          </a:p>
          <a:p>
            <a:pPr lvl="1"/>
            <a:r>
              <a:rPr lang="en-AU" dirty="0"/>
              <a:t>IEEE 802.1AS will be known as ISO/IEC/IEEE 8802-1AS:202</a:t>
            </a:r>
            <a:r>
              <a:rPr lang="en-AU" dirty="0">
                <a:solidFill>
                  <a:srgbClr val="FF0000"/>
                </a:solidFill>
              </a:rPr>
              <a:t>1</a:t>
            </a:r>
          </a:p>
          <a:p>
            <a:pPr lvl="1"/>
            <a:r>
              <a:rPr lang="en-AU" dirty="0">
                <a:solidFill>
                  <a:srgbClr val="FF0000"/>
                </a:solidFill>
                <a:latin typeface="+mj-lt"/>
                <a:ea typeface="Calibri" panose="020F0502020204030204" pitchFamily="34" charset="0"/>
              </a:rPr>
              <a:t>(May 2021) 802.1 Maintenance may address comments in Sept</a:t>
            </a:r>
            <a:endParaRPr lang="en-AU" sz="1800" dirty="0">
              <a:solidFill>
                <a:srgbClr val="FF0000"/>
              </a:solidFill>
              <a:effectLst/>
              <a:latin typeface="+mj-lt"/>
              <a:ea typeface="Calibri" panose="020F0502020204030204" pitchFamily="34" charset="0"/>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36</a:t>
            </a:fld>
            <a:endParaRPr lang="en-US"/>
          </a:p>
        </p:txBody>
      </p:sp>
    </p:spTree>
    <p:extLst>
      <p:ext uri="{BB962C8B-B14F-4D97-AF65-F5344CB8AC3E}">
        <p14:creationId xmlns:p14="http://schemas.microsoft.com/office/powerpoint/2010/main" val="4275516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 </a:t>
            </a:r>
            <a:r>
              <a:rPr lang="en-AU" dirty="0"/>
              <a:t>FDIS ballot closes 29 July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chemeClr val="accent2"/>
                </a:solidFill>
              </a:rPr>
              <a:t>closes 29 July 2021</a:t>
            </a:r>
          </a:p>
          <a:p>
            <a:pPr lvl="1"/>
            <a:r>
              <a:rPr lang="en-AU" dirty="0"/>
              <a:t>IEEE 802.1AX will be known as ISO/IEC/IEEE 8802-1AX:2021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37</a:t>
            </a:fld>
            <a:endParaRPr lang="en-US"/>
          </a:p>
        </p:txBody>
      </p:sp>
    </p:spTree>
    <p:extLst>
      <p:ext uri="{BB962C8B-B14F-4D97-AF65-F5344CB8AC3E}">
        <p14:creationId xmlns:p14="http://schemas.microsoft.com/office/powerpoint/2010/main" val="1948879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802.1Q-REV will liaised soon …</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US" dirty="0"/>
              <a:t>(Sep 2020) Note: any amendments included in IEEE 802.1Q-Rev will not be sent independently</a:t>
            </a:r>
          </a:p>
          <a:p>
            <a:pPr lvl="1"/>
            <a:r>
              <a:rPr lang="en-US" dirty="0"/>
              <a:t>(Mar 2021) </a:t>
            </a:r>
            <a:r>
              <a:rPr lang="en-AU" dirty="0"/>
              <a:t>The updated IEEE 802.1Q-Rev is not ready yet and the SA Ballot has not opened yet, so still waiting to liaise draft </a:t>
            </a:r>
            <a:endParaRPr lang="en-US"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38</a:t>
            </a:fld>
            <a:endParaRPr lang="en-US"/>
          </a:p>
        </p:txBody>
      </p:sp>
    </p:spTree>
    <p:extLst>
      <p:ext uri="{BB962C8B-B14F-4D97-AF65-F5344CB8AC3E}">
        <p14:creationId xmlns:p14="http://schemas.microsoft.com/office/powerpoint/2010/main" val="40487334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Will probably be sent for IEEE publication in July 2020</a:t>
            </a:r>
          </a:p>
          <a:p>
            <a:pPr lvl="1"/>
            <a:r>
              <a:rPr lang="en-AU" dirty="0"/>
              <a:t>(Jul 2020) Paul Congdon writes:</a:t>
            </a:r>
          </a:p>
          <a:p>
            <a:pPr lvl="2"/>
            <a:r>
              <a:rPr lang="en-AU" i="1" dirty="0"/>
              <a:t>P802.1Qcx/D2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39</a:t>
            </a:fld>
            <a:endParaRPr lang="en-US"/>
          </a:p>
        </p:txBody>
      </p:sp>
    </p:spTree>
    <p:extLst>
      <p:ext uri="{BB962C8B-B14F-4D97-AF65-F5344CB8AC3E}">
        <p14:creationId xmlns:p14="http://schemas.microsoft.com/office/powerpoint/2010/main" val="934145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802.1X-2020 was liaised for information in Aug 2020 (N17251)</a:t>
            </a:r>
          </a:p>
          <a:p>
            <a:r>
              <a:rPr lang="en-US" dirty="0"/>
              <a:t>60-day</a:t>
            </a:r>
            <a:r>
              <a:rPr lang="en-AU" dirty="0"/>
              <a:t> pre-ballot: </a:t>
            </a:r>
            <a:r>
              <a:rPr lang="en-AU" dirty="0">
                <a:solidFill>
                  <a:srgbClr val="00B050"/>
                </a:solidFill>
              </a:rPr>
              <a:t>passed </a:t>
            </a:r>
            <a:r>
              <a:rPr lang="en-AU" dirty="0">
                <a:solidFill>
                  <a:schemeClr val="accent2"/>
                </a:solidFill>
              </a:rPr>
              <a:t>&amp; response required</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a:t>
            </a:r>
          </a:p>
          <a:p>
            <a:pPr lvl="1"/>
            <a:r>
              <a:rPr lang="en-AU" dirty="0"/>
              <a:t>China NB voted “no” with two comments</a:t>
            </a:r>
          </a:p>
          <a:p>
            <a:pPr lvl="2"/>
            <a:r>
              <a:rPr lang="en-AU" dirty="0"/>
              <a:t>Usual complaints about security, with some new more pointed comments</a:t>
            </a:r>
          </a:p>
          <a:p>
            <a:pPr lvl="2"/>
            <a:r>
              <a:rPr lang="en-AU" dirty="0">
                <a:latin typeface="+mj-lt"/>
              </a:rPr>
              <a:t>Response (N17493) approved in Mar 2021</a:t>
            </a:r>
          </a:p>
          <a:p>
            <a:r>
              <a:rPr lang="en-AU" dirty="0">
                <a:latin typeface="+mj-lt"/>
              </a:rPr>
              <a:t>FDIS ballot: </a:t>
            </a:r>
            <a:r>
              <a:rPr lang="en-AU" dirty="0">
                <a:solidFill>
                  <a:schemeClr val="accent2"/>
                </a:solidFill>
              </a:rPr>
              <a:t>waiting</a:t>
            </a:r>
          </a:p>
          <a:p>
            <a:pPr lvl="1"/>
            <a:r>
              <a:rPr lang="en-AU" dirty="0">
                <a:latin typeface="+mj-lt"/>
              </a:rPr>
              <a:t>Will be called </a:t>
            </a:r>
            <a:r>
              <a:rPr lang="en-AU" dirty="0">
                <a:latin typeface="+mj-lt"/>
                <a:ea typeface="Calibri" panose="020F0502020204030204" pitchFamily="34" charset="0"/>
              </a:rPr>
              <a:t>ISO/IEC/IEEE 8802-1X:202</a:t>
            </a:r>
            <a:r>
              <a:rPr lang="en-AU" dirty="0">
                <a:solidFill>
                  <a:srgbClr val="FF0000"/>
                </a:solidFill>
                <a:latin typeface="+mj-lt"/>
                <a:ea typeface="Calibri" panose="020F0502020204030204" pitchFamily="34" charset="0"/>
              </a:rPr>
              <a:t>X</a:t>
            </a:r>
          </a:p>
          <a:p>
            <a:endParaRPr lang="en-AU" dirty="0">
              <a:solidFill>
                <a:schemeClr val="accent2"/>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graphicFrame>
        <p:nvGraphicFramePr>
          <p:cNvPr id="2" name="Object 1">
            <a:extLst>
              <a:ext uri="{FF2B5EF4-FFF2-40B4-BE49-F238E27FC236}">
                <a16:creationId xmlns:a16="http://schemas.microsoft.com/office/drawing/2014/main" id="{CFA39321-0ACA-4F5D-8607-2E88869723CB}"/>
              </a:ext>
            </a:extLst>
          </p:cNvPr>
          <p:cNvGraphicFramePr>
            <a:graphicFrameLocks noChangeAspect="1"/>
          </p:cNvGraphicFramePr>
          <p:nvPr>
            <p:extLst>
              <p:ext uri="{D42A27DB-BD31-4B8C-83A1-F6EECF244321}">
                <p14:modId xmlns:p14="http://schemas.microsoft.com/office/powerpoint/2010/main" val="2173734897"/>
              </p:ext>
            </p:extLst>
          </p:nvPr>
        </p:nvGraphicFramePr>
        <p:xfrm>
          <a:off x="5638800" y="4038600"/>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400" imgH="806400" progId="Word.Document.12">
                  <p:embed/>
                </p:oleObj>
              </mc:Choice>
              <mc:Fallback>
                <p:oleObj name="Document" showAsIcon="1" r:id="rId2" imgW="914400" imgH="806400" progId="Word.Document.12">
                  <p:embed/>
                  <p:pic>
                    <p:nvPicPr>
                      <p:cNvPr id="0" name=""/>
                      <p:cNvPicPr/>
                      <p:nvPr/>
                    </p:nvPicPr>
                    <p:blipFill>
                      <a:blip r:embed="rId3"/>
                      <a:stretch>
                        <a:fillRect/>
                      </a:stretch>
                    </p:blipFill>
                    <p:spPr>
                      <a:xfrm>
                        <a:off x="5638800" y="4038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411053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t>FDIS ballot closes 8 Sep 2021</a:t>
            </a:r>
            <a:endParaRPr lang="en-AU" b="0"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IEEE 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chemeClr val="accent2"/>
                </a:solidFill>
              </a:rPr>
              <a:t>closes 8 Sep 2021</a:t>
            </a:r>
          </a:p>
          <a:p>
            <a:pPr lvl="1"/>
            <a:r>
              <a:rPr lang="en-US" dirty="0"/>
              <a:t>Will be published as ISO/IEC/IEEE 8802-1:2019/</a:t>
            </a:r>
            <a:r>
              <a:rPr lang="en-US" dirty="0" err="1"/>
              <a:t>Amd</a:t>
            </a:r>
            <a:r>
              <a:rPr lang="en-US" dirty="0"/>
              <a:t> 1:2021</a:t>
            </a:r>
          </a:p>
          <a:p>
            <a:pPr lvl="1"/>
            <a:r>
              <a:rPr lang="en-AU" dirty="0">
                <a:solidFill>
                  <a:srgbClr val="FF0000"/>
                </a:solidFill>
                <a:latin typeface="+mj-lt"/>
                <a:ea typeface="Calibri" panose="020F0502020204030204" pitchFamily="34" charset="0"/>
              </a:rPr>
              <a:t>(May 2021) 802.1 Maintenance may address comments in Sept</a:t>
            </a:r>
            <a:endParaRPr lang="en-AU" sz="1800" dirty="0">
              <a:solidFill>
                <a:srgbClr val="FF0000"/>
              </a:solidFill>
              <a:effectLst/>
              <a:latin typeface="+mj-lt"/>
              <a:ea typeface="Calibri" panose="020F0502020204030204" pitchFamily="34" charset="0"/>
            </a:endParaRPr>
          </a:p>
          <a:p>
            <a:pPr lvl="1"/>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spTree>
    <p:extLst>
      <p:ext uri="{BB962C8B-B14F-4D97-AF65-F5344CB8AC3E}">
        <p14:creationId xmlns:p14="http://schemas.microsoft.com/office/powerpoint/2010/main" val="11969606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802.1AE-2018/Cor1-2020 is waiting for publication</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42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a:t>
            </a:r>
            <a:r>
              <a:rPr lang="en-AU" dirty="0">
                <a:solidFill>
                  <a:schemeClr val="accent2"/>
                </a:solidFill>
              </a:rPr>
              <a:t> &amp; waiting for publication</a:t>
            </a:r>
          </a:p>
          <a:p>
            <a:pPr lvl="1"/>
            <a:r>
              <a:rPr lang="en-AU" dirty="0"/>
              <a:t>IEEE 802.1AE-2018/Cor1-2020 90-day FDIS ballot (N17321) passed on 13 Jan 2021 7/0/10 (N17471)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9342461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19440751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60-day ballot closes 31 Jul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802.1CS D3.0 was liaised in Aug 2020 (N17269)</a:t>
            </a:r>
          </a:p>
          <a:p>
            <a:r>
              <a:rPr lang="en-US" dirty="0"/>
              <a:t>60-day</a:t>
            </a:r>
            <a:r>
              <a:rPr lang="en-AU" dirty="0"/>
              <a:t> pre-ballot: </a:t>
            </a:r>
            <a:r>
              <a:rPr lang="en-AU" dirty="0">
                <a:solidFill>
                  <a:schemeClr val="accent2"/>
                </a:solidFill>
              </a:rPr>
              <a:t>closes 31 Jul 2021</a:t>
            </a:r>
          </a:p>
          <a:p>
            <a:r>
              <a:rPr lang="en-AU"/>
              <a:t>FDIS </a:t>
            </a:r>
            <a:r>
              <a:rPr lang="en-AU" dirty="0"/>
              <a:t>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18989116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802.1Qcz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approved &amp; published </a:t>
            </a:r>
          </a:p>
          <a:p>
            <a:pPr lvl="2"/>
            <a:r>
              <a:rPr lang="en-AU" dirty="0">
                <a:solidFill>
                  <a:srgbClr val="FF0000"/>
                </a:solidFill>
                <a:latin typeface="+mj-lt"/>
              </a:rPr>
              <a:t>(Apr  2021) </a:t>
            </a:r>
            <a:r>
              <a:rPr lang="en-US" sz="1800" dirty="0">
                <a:solidFill>
                  <a:srgbClr val="FF0000"/>
                </a:solidFill>
                <a:effectLst/>
                <a:latin typeface="+mj-lt"/>
                <a:ea typeface="Calibri" panose="020F0502020204030204" pitchFamily="34" charset="0"/>
              </a:rPr>
              <a:t>The March electronic meeting discussed comment disposition for (first) SA ballot comments. There will be at least an SA recirc ballot before it’s ready for the publication process (then we can send it for adoption after it’s published)…. </a:t>
            </a:r>
            <a:endParaRPr lang="en-AU" dirty="0">
              <a:solidFill>
                <a:srgbClr val="FF0000"/>
              </a:solidFill>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13420222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802.1ABcu (LLDP YANG Data Model) will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Motion approving IEEE 802.1ABcu liaison to SC6 for information when the SA Ballot starts approved by EC in Mar 2021</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5468913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15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37221596"/>
              </p:ext>
            </p:extLst>
          </p:nvPr>
        </p:nvGraphicFramePr>
        <p:xfrm>
          <a:off x="152399" y="15240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.3cb</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2"/>
                          </a:solidFill>
                          <a:latin typeface="+mj-lt"/>
                        </a:rPr>
                        <a:t>Jun 17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a:t>
                      </a:r>
                      <a:r>
                        <a:rPr lang="en-AU" sz="1600" b="0" kern="1200" baseline="0" dirty="0">
                          <a:solidFill>
                            <a:schemeClr val="tx1"/>
                          </a:solidFill>
                          <a:latin typeface="+mn-lt"/>
                          <a:ea typeface="+mn-ea"/>
                          <a:cs typeface="+mn-cs"/>
                        </a:rPr>
                        <a:t>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19</a:t>
                      </a:r>
                    </a:p>
                  </a:txBody>
                  <a:tcPr marL="115147" marR="115147"/>
                </a:tc>
                <a:extLst>
                  <a:ext uri="{0D108BD9-81ED-4DB2-BD59-A6C34878D82A}">
                    <a16:rowId xmlns:a16="http://schemas.microsoft.com/office/drawing/2014/main" val="2862799127"/>
                  </a:ext>
                </a:extLst>
              </a:tr>
              <a:tr h="290122">
                <a:tc>
                  <a:txBody>
                    <a:bodyPr/>
                    <a:lstStyle/>
                    <a:p>
                      <a:r>
                        <a:rPr lang="en-GB" sz="1600" b="0" dirty="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algn="ctr"/>
                      <a:r>
                        <a:rPr lang="en-GB" sz="1600" dirty="0">
                          <a:solidFill>
                            <a:schemeClr val="tx1"/>
                          </a:solidFill>
                          <a:latin typeface="+mj-lt"/>
                        </a:rPr>
                        <a:t>Feb 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15537440"/>
                  </a:ext>
                </a:extLst>
              </a:tr>
              <a:tr h="290122">
                <a:tc>
                  <a:txBody>
                    <a:bodyPr/>
                    <a:lstStyle/>
                    <a:p>
                      <a:r>
                        <a:rPr lang="en-GB" sz="1600" b="0" dirty="0">
                          <a:solidFill>
                            <a:schemeClr val="tx1"/>
                          </a:solidFill>
                          <a:latin typeface="+mj-lt"/>
                        </a:rPr>
                        <a:t>.3cd</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123489169"/>
                  </a:ext>
                </a:extLst>
              </a:tr>
              <a:tr h="290122">
                <a:tc>
                  <a:txBody>
                    <a:bodyPr/>
                    <a:lstStyle/>
                    <a:p>
                      <a:r>
                        <a:rPr lang="en-GB" sz="1600" b="0" dirty="0">
                          <a:solidFill>
                            <a:schemeClr val="tx1"/>
                          </a:solidFill>
                          <a:latin typeface="+mj-lt"/>
                        </a:rPr>
                        <a:t>.3cn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408191910"/>
                  </a:ext>
                </a:extLst>
              </a:tr>
              <a:tr h="290122">
                <a:tc>
                  <a:txBody>
                    <a:bodyPr/>
                    <a:lstStyle/>
                    <a:p>
                      <a:r>
                        <a:rPr lang="en-GB" sz="1600" b="0" dirty="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Jun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848305813"/>
                  </a:ext>
                </a:extLst>
              </a:tr>
              <a:tr h="290122">
                <a:tc>
                  <a:txBody>
                    <a:bodyPr/>
                    <a:lstStyle/>
                    <a:p>
                      <a:r>
                        <a:rPr lang="en-GB" sz="1600" b="0" dirty="0">
                          <a:solidFill>
                            <a:schemeClr val="tx1"/>
                          </a:solidFill>
                          <a:latin typeface="+mj-lt"/>
                        </a:rPr>
                        <a:t>.3cq</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440938077"/>
                  </a:ext>
                </a:extLst>
              </a:tr>
              <a:tr h="290122">
                <a:tc>
                  <a:txBody>
                    <a:bodyPr/>
                    <a:lstStyle/>
                    <a:p>
                      <a:r>
                        <a:rPr lang="en-GB" sz="1600" b="0" dirty="0">
                          <a:solidFill>
                            <a:schemeClr val="tx1"/>
                          </a:solidFill>
                          <a:latin typeface="+mj-lt"/>
                        </a:rPr>
                        <a:t>.3cm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253138593"/>
                  </a:ext>
                </a:extLst>
              </a:tr>
              <a:tr h="290122">
                <a:tc>
                  <a:txBody>
                    <a:bodyPr/>
                    <a:lstStyle/>
                    <a:p>
                      <a:r>
                        <a:rPr lang="en-GB" sz="1600" b="0" dirty="0">
                          <a:solidFill>
                            <a:schemeClr val="tx1"/>
                          </a:solidFill>
                          <a:latin typeface="+mj-lt"/>
                        </a:rPr>
                        <a:t>.3ch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815387355"/>
                  </a:ext>
                </a:extLst>
              </a:tr>
              <a:tr h="290122">
                <a:tc>
                  <a:txBody>
                    <a:bodyPr/>
                    <a:lstStyle/>
                    <a:p>
                      <a:r>
                        <a:rPr lang="en-GB" sz="1600" b="0" dirty="0">
                          <a:solidFill>
                            <a:schemeClr val="tx1"/>
                          </a:solidFill>
                          <a:latin typeface="+mj-lt"/>
                        </a:rPr>
                        <a:t>.3ca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350181145"/>
                  </a:ext>
                </a:extLst>
              </a:tr>
              <a:tr h="290122">
                <a:tc>
                  <a:txBody>
                    <a:bodyPr/>
                    <a:lstStyle/>
                    <a:p>
                      <a:r>
                        <a:rPr lang="en-GB" sz="1600" b="0" dirty="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19</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18 Oct 21</a:t>
                      </a:r>
                      <a:endParaRPr lang="en-AU" sz="1600" b="0" dirty="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21</a:t>
                      </a:r>
                    </a:p>
                  </a:txBody>
                  <a:tcPr marL="115147" marR="115147"/>
                </a:tc>
                <a:extLst>
                  <a:ext uri="{0D108BD9-81ED-4DB2-BD59-A6C34878D82A}">
                    <a16:rowId xmlns:a16="http://schemas.microsoft.com/office/drawing/2014/main" val="3370987547"/>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47</a:t>
            </a:fld>
            <a:endParaRPr lang="en-US"/>
          </a:p>
        </p:txBody>
      </p:sp>
    </p:spTree>
    <p:extLst>
      <p:ext uri="{BB962C8B-B14F-4D97-AF65-F5344CB8AC3E}">
        <p14:creationId xmlns:p14="http://schemas.microsoft.com/office/powerpoint/2010/main" val="5885085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15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45443991"/>
              </p:ext>
            </p:extLst>
          </p:nvPr>
        </p:nvGraphicFramePr>
        <p:xfrm>
          <a:off x="152399" y="152400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873636707"/>
                  </a:ext>
                </a:extLst>
              </a:tr>
              <a:tr h="290122">
                <a:tc>
                  <a:txBody>
                    <a:bodyPr/>
                    <a:lstStyle/>
                    <a:p>
                      <a:r>
                        <a:rPr lang="en-GB" sz="1600" b="0" dirty="0">
                          <a:solidFill>
                            <a:schemeClr val="tx1"/>
                          </a:solidFill>
                          <a:latin typeface="+mj-lt"/>
                        </a:rPr>
                        <a:t>.3cu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948364455"/>
                  </a:ext>
                </a:extLst>
              </a:tr>
              <a:tr h="290122">
                <a:tc>
                  <a:txBody>
                    <a:bodyPr/>
                    <a:lstStyle/>
                    <a:p>
                      <a:r>
                        <a:rPr lang="en-GB" sz="1600" b="0" dirty="0">
                          <a:solidFill>
                            <a:schemeClr val="tx1"/>
                          </a:solidFill>
                          <a:latin typeface="+mj-lt"/>
                        </a:rPr>
                        <a:t>.3ct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GB" sz="1600" dirty="0">
                          <a:solidFill>
                            <a:schemeClr val="tx1"/>
                          </a:solidFill>
                          <a:latin typeface="+mj-lt"/>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518721173"/>
                  </a:ext>
                </a:extLst>
              </a:tr>
              <a:tr h="290122">
                <a:tc>
                  <a:txBody>
                    <a:bodyPr/>
                    <a:lstStyle/>
                    <a:p>
                      <a:r>
                        <a:rPr lang="en-GB" sz="1600" b="0" dirty="0">
                          <a:solidFill>
                            <a:schemeClr val="tx1"/>
                          </a:solidFill>
                          <a:latin typeface="+mj-lt"/>
                        </a:rPr>
                        <a:t>.3cv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338328745"/>
                  </a:ext>
                </a:extLst>
              </a:tr>
              <a:tr h="290122">
                <a:tc>
                  <a:txBody>
                    <a:bodyPr/>
                    <a:lstStyle/>
                    <a:p>
                      <a:r>
                        <a:rPr lang="en-GB" sz="1600" b="0" dirty="0">
                          <a:solidFill>
                            <a:schemeClr val="tx1"/>
                          </a:solidFill>
                          <a:latin typeface="+mj-lt"/>
                        </a:rPr>
                        <a:t>.3cp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Feb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356061284"/>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48</a:t>
            </a:fld>
            <a:endParaRPr lang="en-US"/>
          </a:p>
        </p:txBody>
      </p:sp>
    </p:spTree>
    <p:extLst>
      <p:ext uri="{BB962C8B-B14F-4D97-AF65-F5344CB8AC3E}">
        <p14:creationId xmlns:p14="http://schemas.microsoft.com/office/powerpoint/2010/main" val="23460886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795304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802.3cb-2018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chemeClr val="accent2"/>
                </a:solidFill>
              </a:rPr>
              <a:t>waiting</a:t>
            </a:r>
          </a:p>
          <a:p>
            <a:pPr lvl="1"/>
            <a:r>
              <a:rPr lang="en-AU" dirty="0"/>
              <a:t>Was holding off until FDIS approval of IEEE Std 802.3-2018, but was submitted for restart by Jodi Haasz in Aug 2020</a:t>
            </a:r>
          </a:p>
          <a:p>
            <a:pPr lvl="2"/>
            <a:r>
              <a:rPr lang="en-AU" dirty="0">
                <a:solidFill>
                  <a:srgbClr val="FF0000"/>
                </a:solidFill>
                <a:latin typeface="+mj-lt"/>
              </a:rPr>
              <a:t>(Feb 2021) asked Jodi Haasz for status update</a:t>
            </a:r>
            <a:endParaRPr lang="en-AU" dirty="0"/>
          </a:p>
          <a:p>
            <a:pPr lvl="1"/>
            <a:r>
              <a:rPr lang="en-US" dirty="0"/>
              <a:t>Will be published as ISO/IEC/IEEE 8802-3:2020/</a:t>
            </a:r>
            <a:r>
              <a:rPr lang="en-US" dirty="0" err="1"/>
              <a:t>Amd</a:t>
            </a:r>
            <a:r>
              <a:rPr lang="en-US" dirty="0"/>
              <a:t> </a:t>
            </a:r>
            <a:r>
              <a:rPr lang="en-US" dirty="0">
                <a:solidFill>
                  <a:srgbClr val="FF0000"/>
                </a:solidFill>
              </a:rPr>
              <a:t>X</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13333208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802.3bt-2018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Submission approved in Mar 2019</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waiting</a:t>
            </a:r>
          </a:p>
          <a:p>
            <a:pPr lvl="1"/>
            <a:r>
              <a:rPr lang="en-AU" dirty="0">
                <a:solidFill>
                  <a:srgbClr val="FF0000"/>
                </a:solidFill>
                <a:latin typeface="+mj-lt"/>
              </a:rPr>
              <a:t>(Jan 2021) asked Jodi Haasz for status update</a:t>
            </a:r>
            <a:endParaRPr lang="en-US" dirty="0">
              <a:solidFill>
                <a:srgbClr val="FF0000"/>
              </a:solidFill>
            </a:endParaRPr>
          </a:p>
          <a:p>
            <a:pPr lvl="1"/>
            <a:r>
              <a:rPr lang="en-US" dirty="0"/>
              <a:t>Will be published as ISO/IEC/IEEE 8802-3:2020/</a:t>
            </a:r>
            <a:r>
              <a:rPr lang="en-US" dirty="0" err="1"/>
              <a:t>Amd</a:t>
            </a:r>
            <a:r>
              <a:rPr lang="en-US" dirty="0"/>
              <a:t> 3</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25210674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802.3cd-2018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waiting</a:t>
            </a:r>
          </a:p>
          <a:p>
            <a:pPr lvl="1"/>
            <a:r>
              <a:rPr lang="en-AU" dirty="0">
                <a:solidFill>
                  <a:srgbClr val="FF0000"/>
                </a:solidFill>
                <a:latin typeface="+mj-lt"/>
              </a:rPr>
              <a:t>(Feb 2021) asked Jodi Haasz for status update</a:t>
            </a:r>
            <a:endParaRPr lang="en-US" dirty="0">
              <a:solidFill>
                <a:srgbClr val="FF0000"/>
              </a:solidFill>
            </a:endParaRPr>
          </a:p>
          <a:p>
            <a:pPr lvl="1"/>
            <a:r>
              <a:rPr lang="en-US" dirty="0"/>
              <a:t>Will be published as ISO/IEC/IEEE 8802-3:2020/</a:t>
            </a:r>
            <a:r>
              <a:rPr lang="en-US" dirty="0" err="1"/>
              <a:t>Amd</a:t>
            </a:r>
            <a:r>
              <a:rPr lang="en-US" dirty="0"/>
              <a:t> 3</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13771002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FDIS ballot closes 8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8 Sep 2021</a:t>
            </a:r>
          </a:p>
          <a:p>
            <a:pPr lvl="1"/>
            <a:r>
              <a:rPr lang="en-US" dirty="0"/>
              <a:t>Will be published as ISO/IEC/IEEE 8802-3:2020/</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41789583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802.3cg-2019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pPr lvl="1"/>
            <a:r>
              <a:rPr lang="en-AU" dirty="0"/>
              <a:t>802.3cg D3.4 was approved to be liaised for information in Nov 2019 </a:t>
            </a:r>
          </a:p>
          <a:p>
            <a:pPr lvl="2"/>
            <a:r>
              <a:rPr lang="en-AU" dirty="0"/>
              <a:t>However, David Law subsequently decided that the similarity of D3.4 with D3.1 meant another liaison was not justified at this time </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5</a:t>
            </a:r>
            <a:endParaRPr lang="en-AU" dirty="0">
              <a:solidFill>
                <a:srgbClr val="FF0000"/>
              </a:solidFill>
            </a:endParaRPr>
          </a:p>
          <a:p>
            <a:pPr lvl="1"/>
            <a:r>
              <a:rPr lang="en-AU" dirty="0">
                <a:solidFill>
                  <a:srgbClr val="FF0000"/>
                </a:solidFill>
                <a:latin typeface="+mj-lt"/>
              </a:rPr>
              <a:t>(Feb 2021) asked Jodi Haasz for status update</a:t>
            </a:r>
            <a:endParaRPr lang="en-AU" dirty="0">
              <a:solidFill>
                <a:srgbClr val="FF0000"/>
              </a:solidFill>
            </a:endParaRPr>
          </a:p>
          <a:p>
            <a:pPr lvl="1"/>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2159426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802.3cq-2020 FDIS ballot closes 8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8 Sep 2021</a:t>
            </a:r>
          </a:p>
          <a:p>
            <a:pPr lvl="1"/>
            <a:r>
              <a:rPr lang="en-US" dirty="0"/>
              <a:t>Will be published as ISO/IEC/IEEE 8802-3:2020/</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31592858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802.3cm-2020 FDIS ballot closes 8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8 Sep 2021</a:t>
            </a:r>
          </a:p>
          <a:p>
            <a:pPr lvl="1"/>
            <a:r>
              <a:rPr lang="en-US" dirty="0"/>
              <a:t>Will be published as ISO/IEC/IEEE 8802-3:2020/</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22240284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a:t>
            </a:r>
            <a:r>
              <a:rPr lang="en-AU" dirty="0"/>
              <a:t>FDIS ballot closes 8 Sep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8 Sep 2021</a:t>
            </a:r>
          </a:p>
          <a:p>
            <a:pPr lvl="1"/>
            <a:r>
              <a:rPr lang="en-US" dirty="0"/>
              <a:t>Will be published as ISO/IEC/IEEE 8802-3:2020/</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4423283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802.3ca-2020 </a:t>
            </a:r>
            <a:r>
              <a:rPr lang="en-AU" dirty="0"/>
              <a:t>is waiting for FDIS to start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9</a:t>
            </a:r>
            <a:endParaRPr lang="en-AU" dirty="0">
              <a:solidFill>
                <a:srgbClr val="FF0000"/>
              </a:solidFill>
            </a:endParaRPr>
          </a:p>
          <a:p>
            <a:pPr lvl="1"/>
            <a:r>
              <a:rPr lang="en-AU" dirty="0">
                <a:solidFill>
                  <a:srgbClr val="FF0000"/>
                </a:solidFill>
                <a:latin typeface="+mj-lt"/>
              </a:rPr>
              <a:t>(Feb 2021) asked Jodi Haasz for status update</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42259503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FDIS closes 18 Oct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chemeClr val="accent2"/>
                </a:solidFill>
              </a:rPr>
              <a:t>closes 18 Oct 2021</a:t>
            </a:r>
          </a:p>
          <a:p>
            <a:pPr lvl="1"/>
            <a:r>
              <a:rPr lang="en-AU" dirty="0">
                <a:latin typeface="+mj-lt"/>
              </a:rPr>
              <a:t>Will be published as ISO/IEC/IEEE 8802-3-2:20XX</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spTree>
    <p:extLst>
      <p:ext uri="{BB962C8B-B14F-4D97-AF65-F5344CB8AC3E}">
        <p14:creationId xmlns:p14="http://schemas.microsoft.com/office/powerpoint/2010/main" val="1914299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60 day pre-ballot closes 11 Jun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chemeClr val="accent2"/>
                </a:solidFill>
              </a:rPr>
              <a:t>closes 11 Jun 2021</a:t>
            </a:r>
          </a:p>
          <a:p>
            <a:pPr lvl="1"/>
            <a:r>
              <a:rPr lang="en-AU" dirty="0"/>
              <a:t>Submitted in March 2021</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15076579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60 day pre-ballot closes 11 Jun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chemeClr val="accent2"/>
                </a:solidFill>
              </a:rPr>
              <a:t>closes 11 Jun 2021</a:t>
            </a:r>
          </a:p>
          <a:p>
            <a:pPr lvl="1"/>
            <a:r>
              <a:rPr lang="en-AU" dirty="0"/>
              <a:t>Submitted in March 2021</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25920504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802.3ct draft was liaised for information in Jan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D3.1 was liaised in Jan 2021 (N17453)</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41998838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802.3cv draft was liaised for information in Jan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63</a:t>
            </a:fld>
            <a:endParaRPr lang="en-US"/>
          </a:p>
        </p:txBody>
      </p:sp>
    </p:spTree>
    <p:extLst>
      <p:ext uri="{BB962C8B-B14F-4D97-AF65-F5344CB8AC3E}">
        <p14:creationId xmlns:p14="http://schemas.microsoft.com/office/powerpoint/2010/main" val="12548732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802.3cp draft was liaised for information in Feb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5340854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9567573"/>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070389537"/>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65</a:t>
            </a:fld>
            <a:endParaRPr lang="en-US"/>
          </a:p>
        </p:txBody>
      </p:sp>
    </p:spTree>
    <p:extLst>
      <p:ext uri="{BB962C8B-B14F-4D97-AF65-F5344CB8AC3E}">
        <p14:creationId xmlns:p14="http://schemas.microsoft.com/office/powerpoint/2010/main" val="34169559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32038302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was submitted into the PSDO process in Jun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chemeClr val="accent2"/>
                </a:solidFill>
              </a:rPr>
              <a:t>waiting</a:t>
            </a:r>
          </a:p>
          <a:p>
            <a:pPr lvl="1"/>
            <a:r>
              <a:rPr lang="en-AU" dirty="0"/>
              <a:t>WG motion to enter PSDO process approved in May 2021</a:t>
            </a:r>
          </a:p>
          <a:p>
            <a:pPr lvl="2"/>
            <a:r>
              <a:rPr lang="en-AU" dirty="0"/>
              <a:t>Submitted to SC6 in Jun 2021</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41127048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802.11ay was liaised for information in January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chemeClr val="accent2"/>
                </a:solidFill>
              </a:rPr>
              <a:t>waiting</a:t>
            </a:r>
            <a:endParaRPr lang="en-AU" dirty="0"/>
          </a:p>
          <a:p>
            <a:pPr lvl="1"/>
            <a:r>
              <a:rPr lang="en-AU" dirty="0"/>
              <a:t>IEEE-SA ratification expected in Mar 2021</a:t>
            </a:r>
          </a:p>
          <a:p>
            <a:pPr lvl="1"/>
            <a:r>
              <a:rPr lang="en-AU" dirty="0"/>
              <a:t>WG motion to enter PSDO process approved in May 2021</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14475263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will be liaised in the future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Will be liaised in the future</a:t>
            </a:r>
          </a:p>
          <a:p>
            <a:pPr lvl="2"/>
            <a:r>
              <a:rPr lang="en-AU" dirty="0"/>
              <a:t>Draft is not mature as of Mar 2021</a:t>
            </a:r>
          </a:p>
          <a:p>
            <a:pPr lvl="2"/>
            <a:r>
              <a:rPr lang="en-AU" dirty="0"/>
              <a:t>Will send draft when in SA Ballot</a:t>
            </a:r>
          </a:p>
          <a:p>
            <a:pPr lvl="2"/>
            <a:r>
              <a:rPr lang="en-AU" dirty="0"/>
              <a:t>Probably only send at SA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1264000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endParaRPr lang="en-US" alt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7</a:t>
            </a:fld>
            <a:endParaRPr lang="en-US" altLang="en-US" dirty="0"/>
          </a:p>
        </p:txBody>
      </p:sp>
    </p:spTree>
    <p:extLst>
      <p:ext uri="{BB962C8B-B14F-4D97-AF65-F5344CB8AC3E}">
        <p14:creationId xmlns:p14="http://schemas.microsoft.com/office/powerpoint/2010/main" val="20617987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was liaised for information in March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chemeClr val="accent2"/>
                </a:solidFill>
              </a:rPr>
              <a:t>waiting</a:t>
            </a:r>
            <a:endParaRPr lang="en-AU" dirty="0"/>
          </a:p>
          <a:p>
            <a:pPr lvl="1"/>
            <a:r>
              <a:rPr lang="en-AU" dirty="0"/>
              <a:t>IEEE-SA ratification expected in Mar 2021</a:t>
            </a:r>
          </a:p>
          <a:p>
            <a:pPr lvl="1"/>
            <a:r>
              <a:rPr lang="en-AU"/>
              <a:t>WG motion to enter PSDO process approved in May 2021</a:t>
            </a:r>
          </a:p>
          <a:p>
            <a:r>
              <a:rPr lang="en-AU"/>
              <a:t>FDIS </a:t>
            </a:r>
            <a:r>
              <a:rPr lang="en-AU" dirty="0"/>
              <a:t>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31942449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3259782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3145062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only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21122610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may send after initial WG LB approval (first ballot with versions of all features)</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10734299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802.11REVmd </a:t>
            </a:r>
            <a:r>
              <a:rPr lang="en-AU" dirty="0"/>
              <a:t>60 day pre-ballot closes 11 Jun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802.11REVmd D3.0 was liaised for information in Jan 2020 (N17082)</a:t>
            </a:r>
          </a:p>
          <a:p>
            <a:r>
              <a:rPr lang="en-US" dirty="0"/>
              <a:t>60-day</a:t>
            </a:r>
            <a:r>
              <a:rPr lang="en-AU" dirty="0"/>
              <a:t> pre-ballot: </a:t>
            </a:r>
            <a:r>
              <a:rPr lang="en-AU" dirty="0">
                <a:solidFill>
                  <a:schemeClr val="accent2"/>
                </a:solidFill>
              </a:rPr>
              <a:t>closes 11 Jun 2021</a:t>
            </a:r>
            <a:endParaRPr lang="en-AU" dirty="0"/>
          </a:p>
          <a:p>
            <a:pPr lvl="1"/>
            <a:r>
              <a:rPr lang="en-AU" dirty="0"/>
              <a:t>Submitted in Mar 2021</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75</a:t>
            </a:fld>
            <a:endParaRPr lang="en-US"/>
          </a:p>
        </p:txBody>
      </p:sp>
    </p:spTree>
    <p:extLst>
      <p:ext uri="{BB962C8B-B14F-4D97-AF65-F5344CB8AC3E}">
        <p14:creationId xmlns:p14="http://schemas.microsoft.com/office/powerpoint/2010/main" val="29098171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has zero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50903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76</a:t>
            </a:fld>
            <a:endParaRPr lang="en-US"/>
          </a:p>
        </p:txBody>
      </p:sp>
    </p:spTree>
    <p:extLst>
      <p:ext uri="{BB962C8B-B14F-4D97-AF65-F5344CB8AC3E}">
        <p14:creationId xmlns:p14="http://schemas.microsoft.com/office/powerpoint/2010/main" val="33929152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77</a:t>
            </a:fld>
            <a:endParaRPr lang="en-US"/>
          </a:p>
        </p:txBody>
      </p:sp>
    </p:spTree>
    <p:extLst>
      <p:ext uri="{BB962C8B-B14F-4D97-AF65-F5344CB8AC3E}">
        <p14:creationId xmlns:p14="http://schemas.microsoft.com/office/powerpoint/2010/main" val="3680289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F8EAE-9837-48FE-9195-56D693A3E1C5}"/>
              </a:ext>
            </a:extLst>
          </p:cNvPr>
          <p:cNvSpPr>
            <a:spLocks noGrp="1"/>
          </p:cNvSpPr>
          <p:nvPr>
            <p:ph type="title"/>
          </p:nvPr>
        </p:nvSpPr>
        <p:spPr>
          <a:xfrm>
            <a:off x="685800" y="685800"/>
            <a:ext cx="7772400" cy="1066800"/>
          </a:xfrm>
        </p:spPr>
        <p:txBody>
          <a:bodyPr/>
          <a:lstStyle/>
          <a:p>
            <a:r>
              <a:rPr lang="en-AU" dirty="0"/>
              <a:t>802.15’s interest in the PSDO process is unclear</a:t>
            </a:r>
          </a:p>
        </p:txBody>
      </p:sp>
      <p:sp>
        <p:nvSpPr>
          <p:cNvPr id="3" name="Content Placeholder 2">
            <a:extLst>
              <a:ext uri="{FF2B5EF4-FFF2-40B4-BE49-F238E27FC236}">
                <a16:creationId xmlns:a16="http://schemas.microsoft.com/office/drawing/2014/main" id="{8FA1E2F4-6BD7-4817-BBF3-3E0448351388}"/>
              </a:ext>
            </a:extLst>
          </p:cNvPr>
          <p:cNvSpPr>
            <a:spLocks noGrp="1"/>
          </p:cNvSpPr>
          <p:nvPr>
            <p:ph idx="1"/>
          </p:nvPr>
        </p:nvSpPr>
        <p:spPr>
          <a:xfrm>
            <a:off x="685800" y="1981200"/>
            <a:ext cx="7772400" cy="4114800"/>
          </a:xfrm>
        </p:spPr>
        <p:txBody>
          <a:bodyPr/>
          <a:lstStyle/>
          <a:p>
            <a:pPr lvl="1"/>
            <a:r>
              <a:rPr lang="en-AU" dirty="0"/>
              <a:t>The new 802.15 leadership have been pinged about whether IEEE 802.15 will be forwarding other documents through the PSDO process …</a:t>
            </a:r>
          </a:p>
          <a:p>
            <a:pPr lvl="1"/>
            <a:r>
              <a:rPr lang="en-AU" dirty="0"/>
              <a:t>… but no response has been received</a:t>
            </a:r>
          </a:p>
          <a:p>
            <a:pPr lvl="1"/>
            <a:r>
              <a:rPr lang="nb-NO" dirty="0">
                <a:solidFill>
                  <a:srgbClr val="FF0000"/>
                </a:solidFill>
                <a:latin typeface="+mj-lt"/>
              </a:rPr>
              <a:t>(May 2021) </a:t>
            </a:r>
            <a:r>
              <a:rPr lang="en-US" sz="1800" dirty="0">
                <a:solidFill>
                  <a:srgbClr val="FF0000"/>
                </a:solidFill>
                <a:effectLst/>
                <a:latin typeface="+mj-lt"/>
                <a:ea typeface="Calibri" panose="020F0502020204030204" pitchFamily="34" charset="0"/>
              </a:rPr>
              <a:t>Ben Rolfe</a:t>
            </a:r>
            <a:r>
              <a:rPr lang="nb-NO" dirty="0">
                <a:solidFill>
                  <a:srgbClr val="FF0000"/>
                </a:solidFill>
                <a:latin typeface="+mj-lt"/>
                <a:ea typeface="Calibri" panose="020F0502020204030204" pitchFamily="34" charset="0"/>
              </a:rPr>
              <a:t> will drive proces in 802.15 WG to push 802.15 standards into the PSDO process</a:t>
            </a:r>
          </a:p>
          <a:p>
            <a:pPr lvl="2"/>
            <a:r>
              <a:rPr lang="nb-NO" dirty="0">
                <a:solidFill>
                  <a:srgbClr val="FF0000"/>
                </a:solidFill>
                <a:latin typeface="+mj-lt"/>
              </a:rPr>
              <a:t>He will provide a list to Andrew Myles and Peter Yee</a:t>
            </a:r>
          </a:p>
          <a:p>
            <a:pPr lvl="2"/>
            <a:r>
              <a:rPr lang="nb-NO" dirty="0">
                <a:solidFill>
                  <a:srgbClr val="FF0000"/>
                </a:solidFill>
                <a:latin typeface="+mj-lt"/>
              </a:rPr>
              <a:t>Likely candidates are:</a:t>
            </a:r>
          </a:p>
          <a:p>
            <a:pPr lvl="3"/>
            <a:r>
              <a:rPr lang="nb-NO" dirty="0">
                <a:solidFill>
                  <a:srgbClr val="FF0000"/>
                </a:solidFill>
                <a:latin typeface="+mj-lt"/>
              </a:rPr>
              <a:t>IEEE 802.15.4-2020</a:t>
            </a:r>
          </a:p>
          <a:p>
            <a:pPr lvl="3"/>
            <a:r>
              <a:rPr lang="nb-NO" dirty="0">
                <a:solidFill>
                  <a:srgbClr val="FF0000"/>
                </a:solidFill>
                <a:latin typeface="+mj-lt"/>
              </a:rPr>
              <a:t>IEEE 802.15.4w</a:t>
            </a:r>
          </a:p>
          <a:p>
            <a:pPr lvl="3"/>
            <a:r>
              <a:rPr lang="nb-NO" dirty="0">
                <a:solidFill>
                  <a:srgbClr val="FF0000"/>
                </a:solidFill>
                <a:latin typeface="+mj-lt"/>
              </a:rPr>
              <a:t>IEEE 802.15.4y</a:t>
            </a:r>
          </a:p>
          <a:p>
            <a:pPr lvl="3"/>
            <a:r>
              <a:rPr lang="nb-NO" dirty="0">
                <a:solidFill>
                  <a:srgbClr val="FF0000"/>
                </a:solidFill>
                <a:latin typeface="+mj-lt"/>
              </a:rPr>
              <a:t>IEEE 802.15.9ma </a:t>
            </a:r>
            <a:endParaRPr lang="en-AU" dirty="0">
              <a:solidFill>
                <a:srgbClr val="FF0000"/>
              </a:solidFill>
              <a:latin typeface="+mj-lt"/>
            </a:endParaRPr>
          </a:p>
          <a:p>
            <a:pPr lvl="1"/>
            <a:endParaRPr lang="en-AU" dirty="0"/>
          </a:p>
          <a:p>
            <a:r>
              <a:rPr lang="en-AU" dirty="0"/>
              <a:t> </a:t>
            </a:r>
          </a:p>
        </p:txBody>
      </p:sp>
      <p:sp>
        <p:nvSpPr>
          <p:cNvPr id="4" name="Footer Placeholder 3">
            <a:extLst>
              <a:ext uri="{FF2B5EF4-FFF2-40B4-BE49-F238E27FC236}">
                <a16:creationId xmlns:a16="http://schemas.microsoft.com/office/drawing/2014/main" id="{2A50E997-4C39-4C7A-932B-9193A1EB7324}"/>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3750C0F-7F9F-4E7D-B272-1E4B978490AB}"/>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78</a:t>
            </a:fld>
            <a:endParaRPr lang="en-US"/>
          </a:p>
        </p:txBody>
      </p:sp>
    </p:spTree>
    <p:extLst>
      <p:ext uri="{BB962C8B-B14F-4D97-AF65-F5344CB8AC3E}">
        <p14:creationId xmlns:p14="http://schemas.microsoft.com/office/powerpoint/2010/main" val="42398399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5280">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algn="ctr"/>
                      <a:endParaRPr lang="en-AU" sz="1600" dirty="0">
                        <a:solidFill>
                          <a:schemeClr val="accent2"/>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79</a:t>
            </a:fld>
            <a:endParaRPr lang="en-US"/>
          </a:p>
        </p:txBody>
      </p:sp>
    </p:spTree>
    <p:extLst>
      <p:ext uri="{BB962C8B-B14F-4D97-AF65-F5344CB8AC3E}">
        <p14:creationId xmlns:p14="http://schemas.microsoft.com/office/powerpoint/2010/main" val="806824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8</a:t>
            </a:fld>
            <a:endParaRPr lang="en-US" altLang="en-US" dirty="0"/>
          </a:p>
        </p:txBody>
      </p:sp>
    </p:spTree>
    <p:extLst>
      <p:ext uri="{BB962C8B-B14F-4D97-AF65-F5344CB8AC3E}">
        <p14:creationId xmlns:p14="http://schemas.microsoft.com/office/powerpoint/2010/main" val="32945252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so far&gt;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361421370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170BC-2A21-434B-B4B8-793B04EA29D3}"/>
              </a:ext>
            </a:extLst>
          </p:cNvPr>
          <p:cNvSpPr>
            <a:spLocks noGrp="1"/>
          </p:cNvSpPr>
          <p:nvPr>
            <p:ph type="title"/>
          </p:nvPr>
        </p:nvSpPr>
        <p:spPr/>
        <p:txBody>
          <a:bodyPr/>
          <a:lstStyle/>
          <a:p>
            <a:r>
              <a:rPr lang="en-AU" dirty="0"/>
              <a:t>Should IEEE 802.19.3 be submitted into the PSDO process?</a:t>
            </a:r>
          </a:p>
        </p:txBody>
      </p:sp>
      <p:sp>
        <p:nvSpPr>
          <p:cNvPr id="3" name="Content Placeholder 2">
            <a:extLst>
              <a:ext uri="{FF2B5EF4-FFF2-40B4-BE49-F238E27FC236}">
                <a16:creationId xmlns:a16="http://schemas.microsoft.com/office/drawing/2014/main" id="{D07A30F2-6BFD-4952-B210-854035FDFD90}"/>
              </a:ext>
            </a:extLst>
          </p:cNvPr>
          <p:cNvSpPr>
            <a:spLocks noGrp="1"/>
          </p:cNvSpPr>
          <p:nvPr>
            <p:ph idx="1"/>
          </p:nvPr>
        </p:nvSpPr>
        <p:spPr/>
        <p:txBody>
          <a:bodyPr/>
          <a:lstStyle/>
          <a:p>
            <a:pPr lvl="1"/>
            <a:r>
              <a:rPr lang="en-AU" dirty="0"/>
              <a:t>Recently IEEE 802.19.3 was published</a:t>
            </a:r>
          </a:p>
          <a:p>
            <a:pPr lvl="1"/>
            <a:r>
              <a:rPr lang="en-AU" dirty="0"/>
              <a:t>The JTC1 SC Chair asked the IEEE 802.19 WG Chair in Apr 2021 whether it should be submitted into the PSDO process</a:t>
            </a:r>
          </a:p>
          <a:p>
            <a:pPr lvl="1"/>
            <a:r>
              <a:rPr lang="en-AU" dirty="0"/>
              <a:t>The </a:t>
            </a:r>
            <a:r>
              <a:rPr lang="en-US" sz="1800" dirty="0">
                <a:effectLst/>
                <a:latin typeface="+mj-lt"/>
                <a:ea typeface="Calibri" panose="020F0502020204030204" pitchFamily="34" charset="0"/>
              </a:rPr>
              <a:t>Task Group Chair (Ben Rolfe) &amp; Task Group Editor (</a:t>
            </a:r>
            <a:r>
              <a:rPr lang="en-US" sz="1800" dirty="0" err="1">
                <a:effectLst/>
                <a:latin typeface="+mj-lt"/>
                <a:ea typeface="Calibri" panose="020F0502020204030204" pitchFamily="34" charset="0"/>
              </a:rPr>
              <a:t>Jianlin</a:t>
            </a:r>
            <a:r>
              <a:rPr lang="en-US" sz="1800" dirty="0">
                <a:effectLst/>
                <a:latin typeface="+mj-lt"/>
                <a:ea typeface="Calibri" panose="020F0502020204030204" pitchFamily="34" charset="0"/>
              </a:rPr>
              <a:t> Guo) expressed interest via the WG Chair (</a:t>
            </a:r>
            <a:r>
              <a:rPr lang="nb-NO" sz="1800" dirty="0">
                <a:effectLst/>
                <a:latin typeface="+mj-lt"/>
                <a:ea typeface="Calibri" panose="020F0502020204030204" pitchFamily="34" charset="0"/>
              </a:rPr>
              <a:t>Steve Shellhammer)</a:t>
            </a:r>
          </a:p>
          <a:p>
            <a:pPr lvl="1"/>
            <a:r>
              <a:rPr lang="nb-NO" dirty="0">
                <a:solidFill>
                  <a:srgbClr val="FF0000"/>
                </a:solidFill>
                <a:latin typeface="+mj-lt"/>
              </a:rPr>
              <a:t>(May 2021) </a:t>
            </a:r>
            <a:r>
              <a:rPr lang="en-US" sz="1800" dirty="0">
                <a:solidFill>
                  <a:srgbClr val="FF0000"/>
                </a:solidFill>
                <a:effectLst/>
                <a:latin typeface="+mj-lt"/>
                <a:ea typeface="Calibri" panose="020F0502020204030204" pitchFamily="34" charset="0"/>
              </a:rPr>
              <a:t>Ben Rolfe</a:t>
            </a:r>
            <a:r>
              <a:rPr lang="nb-NO" dirty="0">
                <a:solidFill>
                  <a:srgbClr val="FF0000"/>
                </a:solidFill>
                <a:latin typeface="+mj-lt"/>
                <a:ea typeface="Calibri" panose="020F0502020204030204" pitchFamily="34" charset="0"/>
              </a:rPr>
              <a:t> will drive proces in 802.19 WG to push 802.19.3 standard into the PSDO process</a:t>
            </a:r>
            <a:endParaRPr lang="en-AU" dirty="0">
              <a:solidFill>
                <a:srgbClr val="FF0000"/>
              </a:solidFill>
              <a:latin typeface="+mj-lt"/>
            </a:endParaRPr>
          </a:p>
        </p:txBody>
      </p:sp>
      <p:sp>
        <p:nvSpPr>
          <p:cNvPr id="4" name="Footer Placeholder 3">
            <a:extLst>
              <a:ext uri="{FF2B5EF4-FFF2-40B4-BE49-F238E27FC236}">
                <a16:creationId xmlns:a16="http://schemas.microsoft.com/office/drawing/2014/main" id="{F4898D6A-0591-43C3-B10B-65E8FBAD5CE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5D1256B-09D7-4F0D-862B-F412C60A240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148332135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03262783"/>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algn="ctr"/>
                      <a:r>
                        <a:rPr lang="en-AU" sz="1600" dirty="0">
                          <a:solidFill>
                            <a:schemeClr val="accent2"/>
                          </a:solidFill>
                          <a:latin typeface="+mj-lt"/>
                        </a:rPr>
                        <a:t>Waiting</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rgbClr val="00B050"/>
                          </a:solidFill>
                          <a:latin typeface="+mj-lt"/>
                        </a:rPr>
                        <a:t>Dec 20</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82</a:t>
            </a:fld>
            <a:endParaRPr lang="en-US"/>
          </a:p>
        </p:txBody>
      </p:sp>
    </p:spTree>
    <p:extLst>
      <p:ext uri="{BB962C8B-B14F-4D97-AF65-F5344CB8AC3E}">
        <p14:creationId xmlns:p14="http://schemas.microsoft.com/office/powerpoint/2010/main" val="322867565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83</a:t>
            </a:fld>
            <a:endParaRPr lang="en-US"/>
          </a:p>
        </p:txBody>
      </p:sp>
    </p:spTree>
    <p:extLst>
      <p:ext uri="{BB962C8B-B14F-4D97-AF65-F5344CB8AC3E}">
        <p14:creationId xmlns:p14="http://schemas.microsoft.com/office/powerpoint/2010/main" val="401502138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waiting for start of FDIS ballot</a:t>
            </a:r>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 response will be approved in Nov 2020</a:t>
            </a:r>
          </a:p>
          <a:p>
            <a:pPr lvl="1"/>
            <a:r>
              <a:rPr lang="en-AU" dirty="0"/>
              <a:t>Comment resolution was approved by 802 EC in Nov 2020 and sent in late Dec 2020 (N17405)</a:t>
            </a:r>
          </a:p>
          <a:p>
            <a:r>
              <a:rPr lang="en-AU" dirty="0"/>
              <a:t>FDIS ballot: </a:t>
            </a:r>
            <a:r>
              <a:rPr lang="en-AU" dirty="0">
                <a:solidFill>
                  <a:schemeClr val="accent2"/>
                </a:solidFill>
              </a:rPr>
              <a:t>waiting</a:t>
            </a:r>
          </a:p>
          <a:p>
            <a:pPr lvl="1"/>
            <a:r>
              <a:rPr lang="en-US" dirty="0"/>
              <a:t>Will be published as </a:t>
            </a:r>
            <a:r>
              <a:rPr lang="en-US" dirty="0">
                <a:solidFill>
                  <a:srgbClr val="FF0000"/>
                </a:solidFill>
              </a:rPr>
              <a:t>ISO/IEC/IEEE 8802-22:2021</a:t>
            </a:r>
          </a:p>
          <a:p>
            <a:pPr lvl="1"/>
            <a:r>
              <a:rPr lang="en-AU" dirty="0">
                <a:solidFill>
                  <a:srgbClr val="FF0000"/>
                </a:solidFill>
                <a:latin typeface="+mj-lt"/>
              </a:rPr>
              <a:t>(Feb 2021) asked Jodi Haasz for status update</a:t>
            </a:r>
          </a:p>
          <a:p>
            <a:pPr lvl="1"/>
            <a:r>
              <a:rPr lang="en-AU" dirty="0">
                <a:solidFill>
                  <a:srgbClr val="FF0000"/>
                </a:solidFill>
                <a:latin typeface="+mj-lt"/>
              </a:rPr>
              <a:t>(May 2021) Christy Bahn </a:t>
            </a:r>
            <a:r>
              <a:rPr lang="en-AU">
                <a:solidFill>
                  <a:srgbClr val="FF0000"/>
                </a:solidFill>
                <a:latin typeface="+mj-lt"/>
              </a:rPr>
              <a:t>will ask </a:t>
            </a:r>
            <a:r>
              <a:rPr lang="en-AU" dirty="0">
                <a:solidFill>
                  <a:srgbClr val="FF0000"/>
                </a:solidFill>
                <a:latin typeface="+mj-lt"/>
              </a:rPr>
              <a:t>Jodi again</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84</a:t>
            </a:fld>
            <a:endParaRPr lang="en-US"/>
          </a:p>
        </p:txBody>
      </p:sp>
    </p:spTree>
    <p:extLst>
      <p:ext uri="{BB962C8B-B14F-4D97-AF65-F5344CB8AC3E}">
        <p14:creationId xmlns:p14="http://schemas.microsoft.com/office/powerpoint/2010/main" val="355101489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next SC6 meeting has been rescheduled as a virtual meeting in Aug</a:t>
            </a:r>
            <a:r>
              <a:rPr lang="en-AU"/>
              <a:t>/Sep 2021</a:t>
            </a:r>
            <a:endParaRPr lang="en-AU" dirty="0">
              <a:solidFill>
                <a:srgbClr val="FF0000"/>
              </a:solidFill>
            </a:endParaRPr>
          </a:p>
        </p:txBody>
      </p:sp>
      <p:sp>
        <p:nvSpPr>
          <p:cNvPr id="3" name="Content Placeholder 2"/>
          <p:cNvSpPr>
            <a:spLocks noGrp="1"/>
          </p:cNvSpPr>
          <p:nvPr>
            <p:ph sz="half" idx="1"/>
          </p:nvPr>
        </p:nvSpPr>
        <p:spPr/>
        <p:txBody>
          <a:bodyPr/>
          <a:lstStyle/>
          <a:p>
            <a:r>
              <a:rPr lang="en-AU" dirty="0"/>
              <a:t>Meeting</a:t>
            </a:r>
          </a:p>
          <a:p>
            <a:pPr lvl="1"/>
            <a:r>
              <a:rPr lang="en-AU" dirty="0"/>
              <a:t>ISO/IEC JTC1/SC6</a:t>
            </a:r>
          </a:p>
          <a:p>
            <a:r>
              <a:rPr lang="en-AU" dirty="0"/>
              <a:t>Hosts</a:t>
            </a:r>
          </a:p>
          <a:p>
            <a:pPr lvl="1"/>
            <a:r>
              <a:rPr lang="en-AU" b="0" dirty="0"/>
              <a:t>S</a:t>
            </a:r>
            <a:r>
              <a:rPr lang="en-AU" dirty="0"/>
              <a:t>panish NB</a:t>
            </a:r>
            <a:endParaRPr lang="en-AU" b="0" dirty="0"/>
          </a:p>
          <a:p>
            <a:r>
              <a:rPr lang="en-AU" dirty="0"/>
              <a:t>Dates</a:t>
            </a:r>
          </a:p>
          <a:p>
            <a:pPr lvl="1"/>
            <a:r>
              <a:rPr lang="en-AU" dirty="0"/>
              <a:t>20 Aug 2021 – 10 Sep 2021</a:t>
            </a:r>
          </a:p>
          <a:p>
            <a:r>
              <a:rPr lang="en-AU" dirty="0"/>
              <a:t>Location</a:t>
            </a:r>
          </a:p>
          <a:p>
            <a:pPr lvl="1"/>
            <a:r>
              <a:rPr lang="en-AU" dirty="0"/>
              <a:t>Virtual</a:t>
            </a:r>
            <a:endParaRPr lang="en-US" dirty="0">
              <a:solidFill>
                <a:srgbClr val="FF0000"/>
              </a:solidFill>
            </a:endParaRPr>
          </a:p>
        </p:txBody>
      </p:sp>
      <p:sp>
        <p:nvSpPr>
          <p:cNvPr id="6" name="Content Placeholder 5"/>
          <p:cNvSpPr>
            <a:spLocks noGrp="1"/>
          </p:cNvSpPr>
          <p:nvPr>
            <p:ph sz="half" idx="2"/>
          </p:nvPr>
        </p:nvSpPr>
        <p:spPr/>
        <p:txBody>
          <a:bodyPr/>
          <a:lstStyle/>
          <a:p>
            <a:r>
              <a:rPr lang="en-AU" dirty="0"/>
              <a:t>Logistical details</a:t>
            </a:r>
          </a:p>
          <a:p>
            <a:pPr lvl="1"/>
            <a:r>
              <a:rPr lang="en-AU" dirty="0"/>
              <a:t>-6 weeks</a:t>
            </a:r>
          </a:p>
          <a:p>
            <a:r>
              <a:rPr lang="en-GB" dirty="0"/>
              <a:t>Deadlines (for WG1)</a:t>
            </a:r>
          </a:p>
          <a:p>
            <a:pPr lvl="1"/>
            <a:r>
              <a:rPr lang="en-GB" dirty="0"/>
              <a:t>New agenda items: 9 July 2021</a:t>
            </a:r>
          </a:p>
          <a:p>
            <a:pPr lvl="1"/>
            <a:r>
              <a:rPr lang="en-GB" dirty="0"/>
              <a:t>New contributions on existing agenda items: 23 Jul 2021</a:t>
            </a:r>
          </a:p>
          <a:p>
            <a:pPr lvl="1"/>
            <a:r>
              <a:rPr lang="en-GB" dirty="0"/>
              <a:t>New comments: 13 Aug 2021</a:t>
            </a:r>
          </a:p>
          <a:p>
            <a:r>
              <a:rPr lang="en-GB" dirty="0"/>
              <a:t>Following meetings</a:t>
            </a:r>
          </a:p>
          <a:p>
            <a:pPr lvl="1"/>
            <a:r>
              <a:rPr lang="en-GB" dirty="0"/>
              <a:t>Apr 2022 in Austria</a:t>
            </a:r>
          </a:p>
          <a:p>
            <a:pPr lvl="1"/>
            <a:r>
              <a:rPr lang="en-GB" dirty="0"/>
              <a:t>Dec 2022/Jan 2023 in Korea</a:t>
            </a:r>
          </a:p>
          <a:p>
            <a:pPr lvl="1"/>
            <a:r>
              <a:rPr lang="en-GB" dirty="0"/>
              <a:t>Oct/Nov 2023</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85</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56317813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C519A-2484-46FC-A432-2AEBB3450736}"/>
              </a:ext>
            </a:extLst>
          </p:cNvPr>
          <p:cNvSpPr>
            <a:spLocks noGrp="1"/>
          </p:cNvSpPr>
          <p:nvPr>
            <p:ph type="title"/>
          </p:nvPr>
        </p:nvSpPr>
        <p:spPr>
          <a:xfrm>
            <a:off x="685800" y="685800"/>
            <a:ext cx="7772400" cy="1066800"/>
          </a:xfrm>
        </p:spPr>
        <p:txBody>
          <a:bodyPr/>
          <a:lstStyle/>
          <a:p>
            <a:r>
              <a:rPr lang="en-AU" dirty="0"/>
              <a:t>ISO/IEC JTC1/SC6/WG1’s most recent meeting was of limited interest to IEEE 802</a:t>
            </a:r>
          </a:p>
        </p:txBody>
      </p:sp>
      <p:sp>
        <p:nvSpPr>
          <p:cNvPr id="3" name="Content Placeholder 2">
            <a:extLst>
              <a:ext uri="{FF2B5EF4-FFF2-40B4-BE49-F238E27FC236}">
                <a16:creationId xmlns:a16="http://schemas.microsoft.com/office/drawing/2014/main" id="{00DBF886-C721-4424-8560-46C46FF2E9FA}"/>
              </a:ext>
            </a:extLst>
          </p:cNvPr>
          <p:cNvSpPr>
            <a:spLocks noGrp="1"/>
          </p:cNvSpPr>
          <p:nvPr>
            <p:ph idx="1"/>
          </p:nvPr>
        </p:nvSpPr>
        <p:spPr>
          <a:xfrm>
            <a:off x="685800" y="1981200"/>
            <a:ext cx="7772400" cy="4114800"/>
          </a:xfrm>
        </p:spPr>
        <p:txBody>
          <a:bodyPr/>
          <a:lstStyle/>
          <a:p>
            <a:pPr lvl="1"/>
            <a:r>
              <a:rPr lang="en-AU" dirty="0"/>
              <a:t>ISO/IEC JTC1/SC6/WG1 held a virtual meeting on 14-15 April 2021</a:t>
            </a:r>
          </a:p>
          <a:p>
            <a:pPr lvl="1"/>
            <a:r>
              <a:rPr lang="en-AU" dirty="0"/>
              <a:t>Peter Yee reports</a:t>
            </a:r>
          </a:p>
          <a:p>
            <a:pPr lvl="2"/>
            <a:r>
              <a:rPr lang="en-AU" i="1" dirty="0"/>
              <a:t>The topics discussed did not cover anything IEEE 802, …</a:t>
            </a:r>
          </a:p>
          <a:p>
            <a:pPr lvl="2"/>
            <a:r>
              <a:rPr lang="en-AU" i="1" dirty="0"/>
              <a:t>… but did cover:</a:t>
            </a:r>
          </a:p>
          <a:p>
            <a:pPr lvl="3"/>
            <a:r>
              <a:rPr lang="en-AU" i="1" dirty="0"/>
              <a:t>CCCC</a:t>
            </a:r>
          </a:p>
          <a:p>
            <a:pPr lvl="3"/>
            <a:r>
              <a:rPr lang="en-AU" i="1" dirty="0"/>
              <a:t>NFC</a:t>
            </a:r>
          </a:p>
          <a:p>
            <a:pPr lvl="3"/>
            <a:r>
              <a:rPr lang="en-AU" i="1" dirty="0"/>
              <a:t>LADAN</a:t>
            </a:r>
          </a:p>
          <a:p>
            <a:endParaRPr lang="en-AU" dirty="0"/>
          </a:p>
        </p:txBody>
      </p:sp>
      <p:sp>
        <p:nvSpPr>
          <p:cNvPr id="4" name="Footer Placeholder 3">
            <a:extLst>
              <a:ext uri="{FF2B5EF4-FFF2-40B4-BE49-F238E27FC236}">
                <a16:creationId xmlns:a16="http://schemas.microsoft.com/office/drawing/2014/main" id="{B679CC16-0877-450C-952E-DE06EE42E744}"/>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54DC7A8-15DC-4CF0-854C-4E5152020B90}"/>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86</a:t>
            </a:fld>
            <a:endParaRPr lang="en-US"/>
          </a:p>
        </p:txBody>
      </p:sp>
    </p:spTree>
    <p:extLst>
      <p:ext uri="{BB962C8B-B14F-4D97-AF65-F5344CB8AC3E}">
        <p14:creationId xmlns:p14="http://schemas.microsoft.com/office/powerpoint/2010/main" val="404240899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124320472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88</a:t>
            </a:fld>
            <a:endParaRPr lang="en-US"/>
          </a:p>
        </p:txBody>
      </p:sp>
    </p:spTree>
    <p:extLst>
      <p:ext uri="{BB962C8B-B14F-4D97-AF65-F5344CB8AC3E}">
        <p14:creationId xmlns:p14="http://schemas.microsoft.com/office/powerpoint/2010/main" val="228502126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89</a:t>
            </a:fld>
            <a:endParaRPr lang="en-US"/>
          </a:p>
        </p:txBody>
      </p:sp>
    </p:spTree>
    <p:extLst>
      <p:ext uri="{BB962C8B-B14F-4D97-AF65-F5344CB8AC3E}">
        <p14:creationId xmlns:p14="http://schemas.microsoft.com/office/powerpoint/2010/main" val="931243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virtually in Jul 2021</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Virtual</a:t>
            </a:r>
          </a:p>
          <a:p>
            <a:pPr algn="ctr">
              <a:defRPr/>
            </a:pPr>
            <a:r>
              <a:rPr lang="en-US" sz="1600" b="1" dirty="0">
                <a:latin typeface="+mj-lt"/>
              </a:rPr>
              <a:t>Tue, xx Jul 2021</a:t>
            </a:r>
            <a:br>
              <a:rPr lang="en-US" sz="1600" b="1" dirty="0">
                <a:latin typeface="+mj-lt"/>
              </a:rPr>
            </a:br>
            <a:r>
              <a:rPr lang="en-US" sz="1600" b="1" dirty="0">
                <a:latin typeface="+mj-lt"/>
              </a:rPr>
              <a:t>@????</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9</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endParaRPr kumimoji="0" lang="en-AU" sz="1600" b="1" i="0" u="none" strike="noStrike" cap="none" normalizeH="0" baseline="0" dirty="0">
              <a:ln>
                <a:noFill/>
              </a:ln>
              <a:solidFill>
                <a:schemeClr val="tx1"/>
              </a:solidFill>
              <a:effectLst/>
              <a:latin typeface="+mj-lt"/>
            </a:endParaRP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i="0" u="none" strike="noStrike" cap="none" normalizeH="0" baseline="0" dirty="0">
                <a:ln>
                  <a:noFill/>
                </a:ln>
                <a:solidFill>
                  <a:srgbClr val="FF0000"/>
                </a:solidFill>
                <a:effectLst/>
                <a:latin typeface="+mj-lt"/>
              </a:rPr>
              <a:t>tbd</a:t>
            </a: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chemeClr val="tx1"/>
              </a:solidFill>
              <a:effectLst/>
              <a:latin typeface="+mj-lt"/>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The small number of people who asked to be added to the SC6 reflectors were added in Sept 2014:</a:t>
            </a:r>
          </a:p>
          <a:p>
            <a:pPr lvl="2"/>
            <a:r>
              <a:rPr lang="en-AU" dirty="0"/>
              <a:t>Ian Sherlock - isherlock@ti.com</a:t>
            </a:r>
          </a:p>
          <a:p>
            <a:pPr lvl="2"/>
            <a:r>
              <a:rPr lang="en-AU" dirty="0"/>
              <a:t>Al </a:t>
            </a:r>
            <a:r>
              <a:rPr lang="en-AU" dirty="0" err="1"/>
              <a:t>Petrick</a:t>
            </a:r>
            <a:r>
              <a:rPr lang="en-AU" dirty="0"/>
              <a:t> - al@jpasoc.com</a:t>
            </a:r>
          </a:p>
          <a:p>
            <a:pPr lvl="2"/>
            <a:r>
              <a:rPr lang="en-AU" dirty="0"/>
              <a:t>Dan Harkins - dharkins@arubanetworks.com</a:t>
            </a:r>
          </a:p>
          <a:p>
            <a:pPr lvl="2"/>
            <a:r>
              <a:rPr lang="en-AU" dirty="0"/>
              <a:t>Brian Weis - bew@cisco.com (no longer at Cisco)</a:t>
            </a:r>
          </a:p>
          <a:p>
            <a:pPr lvl="2"/>
            <a:r>
              <a:rPr lang="en-AU" dirty="0"/>
              <a:t>Mick Seaman - mickseaman@gmail.com</a:t>
            </a:r>
          </a:p>
          <a:p>
            <a:pPr lvl="2"/>
            <a:r>
              <a:rPr lang="en-AU" dirty="0"/>
              <a:t>Stephen McCann  - mccann.stephen@gmail.com</a:t>
            </a:r>
          </a:p>
          <a:p>
            <a:pPr lvl="2"/>
            <a:r>
              <a:rPr lang="en-AU" dirty="0"/>
              <a:t>Adrian Stephens – </a:t>
            </a:r>
          </a:p>
          <a:p>
            <a:pPr lvl="2"/>
            <a:r>
              <a:rPr lang="en-AU" dirty="0"/>
              <a:t>Bruce Kraemer - bkraemer@marvell.com</a:t>
            </a:r>
          </a:p>
          <a:p>
            <a:pPr lvl="2"/>
            <a:r>
              <a:rPr lang="en-AU" dirty="0"/>
              <a:t>John Messenger - jmessenger@advaoptical.com</a:t>
            </a:r>
          </a:p>
          <a:p>
            <a:pPr lvl="1"/>
            <a:r>
              <a:rPr lang="en-AU" dirty="0"/>
              <a:t>…</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90</a:t>
            </a:fld>
            <a:endParaRPr lang="en-US"/>
          </a:p>
        </p:txBody>
      </p:sp>
    </p:spTree>
    <p:extLst>
      <p:ext uri="{BB962C8B-B14F-4D97-AF65-F5344CB8AC3E}">
        <p14:creationId xmlns:p14="http://schemas.microsoft.com/office/powerpoint/2010/main" val="159414153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a:t>
            </a:r>
          </a:p>
          <a:p>
            <a:pPr lvl="1"/>
            <a:r>
              <a:rPr lang="en-AU" dirty="0"/>
              <a:t>Others have been added since</a:t>
            </a:r>
          </a:p>
          <a:p>
            <a:pPr lvl="2"/>
            <a:r>
              <a:rPr lang="en-AU" dirty="0"/>
              <a:t>Karen Randall - </a:t>
            </a:r>
            <a:r>
              <a:rPr lang="en-AU" dirty="0">
                <a:hlinkClick r:id="rId2"/>
              </a:rPr>
              <a:t>karen@randall-consulting.com</a:t>
            </a:r>
            <a:r>
              <a:rPr lang="en-AU" dirty="0"/>
              <a:t> - added Sept 2015</a:t>
            </a:r>
          </a:p>
          <a:p>
            <a:pPr lvl="2"/>
            <a:r>
              <a:rPr lang="en-AU" dirty="0"/>
              <a:t>Dorothy Stanley - </a:t>
            </a:r>
            <a:r>
              <a:rPr lang="en-AU" dirty="0">
                <a:hlinkClick r:id="rId3"/>
              </a:rPr>
              <a:t>dorothy.stanley@hpe.com</a:t>
            </a:r>
            <a:r>
              <a:rPr lang="en-AU" dirty="0"/>
              <a:t> – added Mar 2016</a:t>
            </a:r>
          </a:p>
          <a:p>
            <a:pPr lvl="2"/>
            <a:r>
              <a:rPr lang="en-AU" dirty="0"/>
              <a:t>Peter Yee - </a:t>
            </a:r>
            <a:r>
              <a:rPr lang="en-US" u="sng" dirty="0">
                <a:hlinkClick r:id="rId4"/>
              </a:rPr>
              <a:t>peter@akayla.com</a:t>
            </a:r>
            <a:r>
              <a:rPr lang="en-US" dirty="0"/>
              <a:t> – added Oct 2017</a:t>
            </a:r>
          </a:p>
          <a:p>
            <a:pPr lvl="2"/>
            <a:r>
              <a:rPr lang="en-AU" dirty="0"/>
              <a:t>David Law – </a:t>
            </a:r>
            <a:r>
              <a:rPr lang="en-AU" dirty="0">
                <a:hlinkClick r:id="rId5"/>
              </a:rPr>
              <a:t>dlaw@hpe.com</a:t>
            </a:r>
            <a:r>
              <a:rPr lang="en-AU" dirty="0"/>
              <a:t> – added Oct 2017</a:t>
            </a:r>
          </a:p>
          <a:p>
            <a:pPr lvl="2"/>
            <a:r>
              <a:rPr lang="en-US" dirty="0" err="1"/>
              <a:t>Hyeong</a:t>
            </a:r>
            <a:r>
              <a:rPr lang="en-US" dirty="0"/>
              <a:t>-Ho LEE - </a:t>
            </a:r>
            <a:r>
              <a:rPr lang="en-US" dirty="0">
                <a:hlinkClick r:id="rId6"/>
              </a:rPr>
              <a:t>holee@etri.re.kr</a:t>
            </a:r>
            <a:r>
              <a:rPr lang="en-US" dirty="0"/>
              <a:t> - </a:t>
            </a:r>
            <a:r>
              <a:rPr lang="en-AU" dirty="0"/>
              <a:t>added Oct 2017</a:t>
            </a:r>
          </a:p>
          <a:p>
            <a:pPr lvl="2"/>
            <a:r>
              <a:rPr lang="en-US" dirty="0"/>
              <a:t>Paul Congdon - </a:t>
            </a:r>
            <a:r>
              <a:rPr lang="en-US" u="sng" dirty="0">
                <a:hlinkClick r:id="rId7"/>
              </a:rPr>
              <a:t>paul_congdon@ieee.org</a:t>
            </a:r>
            <a:r>
              <a:rPr lang="en-AU" dirty="0"/>
              <a:t> – added May 2019 (WG1)</a:t>
            </a:r>
          </a:p>
          <a:p>
            <a:pPr lvl="2"/>
            <a:r>
              <a:rPr lang="en-AU" dirty="0"/>
              <a:t>Paul Nikolich - </a:t>
            </a:r>
            <a:r>
              <a:rPr lang="pl-PL" dirty="0">
                <a:solidFill>
                  <a:srgbClr val="FF0000"/>
                </a:solidFill>
                <a:hlinkClick r:id="rId8"/>
              </a:rPr>
              <a:t>paul.nikolich@att.net</a:t>
            </a:r>
            <a:r>
              <a:rPr lang="en-AU" dirty="0">
                <a:solidFill>
                  <a:srgbClr val="FF0000"/>
                </a:solidFill>
              </a:rPr>
              <a:t> </a:t>
            </a:r>
            <a:r>
              <a:rPr lang="en-AU" dirty="0"/>
              <a:t>– added Nov 2020</a:t>
            </a:r>
          </a:p>
          <a:p>
            <a:pPr lvl="1"/>
            <a:r>
              <a:rPr lang="en-AU" dirty="0"/>
              <a:t>Yell if you would like to be added too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91</a:t>
            </a:fld>
            <a:endParaRPr lang="en-US"/>
          </a:p>
        </p:txBody>
      </p:sp>
    </p:spTree>
    <p:extLst>
      <p:ext uri="{BB962C8B-B14F-4D97-AF65-F5344CB8AC3E}">
        <p14:creationId xmlns:p14="http://schemas.microsoft.com/office/powerpoint/2010/main" val="238333303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92</a:t>
            </a:fld>
            <a:endParaRPr lang="en-US"/>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Jul 2021,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93</a:t>
            </a:fld>
            <a:endParaRPr lang="en-US"/>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94</a:t>
            </a:fld>
            <a:endParaRPr lang="en-US"/>
          </a:p>
        </p:txBody>
      </p:sp>
    </p:spTree>
    <p:extLst>
      <p:ext uri="{BB962C8B-B14F-4D97-AF65-F5344CB8AC3E}">
        <p14:creationId xmlns:p14="http://schemas.microsoft.com/office/powerpoint/2010/main" val="332331781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95</a:t>
            </a:fld>
            <a:endParaRPr lang="en-US"/>
          </a:p>
        </p:txBody>
      </p:sp>
    </p:spTree>
    <p:extLst>
      <p:ext uri="{BB962C8B-B14F-4D97-AF65-F5344CB8AC3E}">
        <p14:creationId xmlns:p14="http://schemas.microsoft.com/office/powerpoint/2010/main" val="331765050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96</a:t>
            </a:fld>
            <a:endParaRPr lang="en-US"/>
          </a:p>
        </p:txBody>
      </p:sp>
    </p:spTree>
    <p:extLst>
      <p:ext uri="{BB962C8B-B14F-4D97-AF65-F5344CB8AC3E}">
        <p14:creationId xmlns:p14="http://schemas.microsoft.com/office/powerpoint/2010/main" val="32852344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16374</Words>
  <Application>Microsoft Office PowerPoint</Application>
  <PresentationFormat>On-screen Show (4:3)</PresentationFormat>
  <Paragraphs>2616</Paragraphs>
  <Slides>169</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169</vt:i4>
      </vt:variant>
    </vt:vector>
  </HeadingPairs>
  <TitlesOfParts>
    <vt:vector size="176" baseType="lpstr">
      <vt:lpstr>Arial</vt:lpstr>
      <vt:lpstr>Calibri</vt:lpstr>
      <vt:lpstr>Times New Roman</vt:lpstr>
      <vt:lpstr>802-11-Submission</vt:lpstr>
      <vt:lpstr>Acrobat Document</vt:lpstr>
      <vt:lpstr>Document</vt:lpstr>
      <vt:lpstr>Packager Shell Object</vt:lpstr>
      <vt:lpstr>IEEE 802 JTC1 Standing Committee Jul 2021 agenda virtually</vt:lpstr>
      <vt:lpstr>This document will be used to provide information for any IEEE 802 JTC1 SC meetings in Jul 2021</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virtually in Jul 2021</vt:lpstr>
      <vt:lpstr>The IEEE 802 JTC1 SC regular meeting has a high-level list of agenda items to be considered</vt:lpstr>
      <vt:lpstr>The IEEE 802 JTC1 SC will consider approving its agenda</vt:lpstr>
      <vt:lpstr>The IEEE 802 JTC1 SC will consider approval of the minutes of its Mar 2021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72 standards through the PSDO adoption process, with 39 in-process</vt:lpstr>
      <vt:lpstr>IEEE 802.1 WG has sent 34 standards completely through the PSDO adoption process</vt:lpstr>
      <vt:lpstr>IEEE 802.1 WG has sent 34 standards completely through the PSDO adoption process</vt:lpstr>
      <vt:lpstr>IEEE 802.1 WG has sent 34 standards completely through the PSDO adoption process</vt:lpstr>
      <vt:lpstr>IEEE 802.3 WG has sent 17 standards completely through the PSDO adoption process</vt:lpstr>
      <vt:lpstr>IEEE 802.3 WG has sent 16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There is a good explanation in the delay in opening some FDIS ballots</vt:lpstr>
      <vt:lpstr>IEEE 802.21 WG has sent three standards completely through the PSDO adoption process</vt:lpstr>
      <vt:lpstr>IEEE 802.22 WG has sent three standards completely through the PSDO adoption process</vt:lpstr>
      <vt:lpstr>IEEE 802.1 has 14 standards in the pipeline for adoption under the PSDO</vt:lpstr>
      <vt:lpstr>IEEE 802.1 has 14 standards in the pipeline for adoption under the PSDO</vt:lpstr>
      <vt:lpstr>IEEE 802.1 WG has a number of regular participants in IEEE 802 JTC1 SC activities</vt:lpstr>
      <vt:lpstr>IEEE 802.1Qcc FDIS ballot closes 8 Sep 2021</vt:lpstr>
      <vt:lpstr>IEEE 802.1Qcp-2018 FDIS ballot closes 29 July 2021</vt:lpstr>
      <vt:lpstr>IEEE 802.1Qcy-2019 FDIS ballot closes 29 July 2021</vt:lpstr>
      <vt:lpstr>IEEE 802.1AS-Rev FDIS ballot closes 16 Sep 2021</vt:lpstr>
      <vt:lpstr>IEEE 802.1AX-REV FDIS ballot closes 29 July 2021</vt:lpstr>
      <vt:lpstr>IEEE 802.1Q-REV will liaised soon …</vt:lpstr>
      <vt:lpstr>IEEE 802.1Qcx will be included in IEEE 802.1Q-Rev rather than a separate submission</vt:lpstr>
      <vt:lpstr>IEEE 802.1X-2020 is waiting for start of FDIS ballot</vt:lpstr>
      <vt:lpstr>IEEE 802.1CMde FDIS ballot closes 8 Sep 2021</vt:lpstr>
      <vt:lpstr>IEEE 802.1AE-2018/Cor1-2020 is waiting for publication</vt:lpstr>
      <vt:lpstr>IEEE 802.1Qcr will be included in IEEE 802.1Q-Rev rather than a separate submission</vt:lpstr>
      <vt:lpstr>IEEE 802.1CS 60-day ballot closes 31 Jul 2021</vt:lpstr>
      <vt:lpstr>IEEE 802.1Qcz was liaised in Aug 2020</vt:lpstr>
      <vt:lpstr>IEEE 802.1ABcu (LLDP YANG Data Model) will be  liaised soon</vt:lpstr>
      <vt:lpstr>IEEE 802.3 has 15 standards in the pipeline for adoption under the PSDO process</vt:lpstr>
      <vt:lpstr>IEEE 802.3 has 15 standards in the pipeline for adoption under the PSDO process</vt:lpstr>
      <vt:lpstr>IEEE 802.3 WG has a number of regular participants in IEEE 802 JTC1 SC activities</vt:lpstr>
      <vt:lpstr>IEEE 802.3cb-2018 is waiting for FDIS to start</vt:lpstr>
      <vt:lpstr>IEEE 802.3bt-2018 is waiting for FDIS to start</vt:lpstr>
      <vt:lpstr>IEEE 802.3cd-2018 is waiting for FDIS to start</vt:lpstr>
      <vt:lpstr>IEEE 802.3cn-2019 FDIS ballot closes 8 Sep 2021</vt:lpstr>
      <vt:lpstr>IEEE 802.3cg-2019 is waiting for FDIS to start</vt:lpstr>
      <vt:lpstr>IEEE 802.3cq-2020 FDIS ballot closes 8 Sep 2021</vt:lpstr>
      <vt:lpstr>IEEE 802.3cm-2020 FDIS ballot closes 8 Sep 2021</vt:lpstr>
      <vt:lpstr>IEEE 802.3ch-2020 FDIS ballot closes 8 Sep 2021</vt:lpstr>
      <vt:lpstr>IEEE 802.3ca-2020 is waiting for FDIS to start</vt:lpstr>
      <vt:lpstr>IEEE 802.3.2-2019 FDIS closes 18 Oct 2021</vt:lpstr>
      <vt:lpstr>IEEE 802.3cr 60 day pre-ballot closes 11 Jun 2021</vt:lpstr>
      <vt:lpstr>IEEE 802.3cu 60 day pre-ballot closes 11 Jun 2021</vt:lpstr>
      <vt:lpstr>IEEE 802.3ct draft was liaised for information in Jan 2021</vt:lpstr>
      <vt:lpstr>IEEE 802.3cv draft was liaised for information in Jan 2021</vt:lpstr>
      <vt:lpstr>IEEE 802.3cp draft was liaised for information in Feb 2021</vt:lpstr>
      <vt:lpstr>IEEE 802.11 has 9 standards in the pipeline for adoption under the PSDO</vt:lpstr>
      <vt:lpstr>IEEE 802.11 WG has a number of regular participants in IEEE 802 JTC1 SC activities</vt:lpstr>
      <vt:lpstr>IEEE 802.11ax was submitted into the PSDO process in Jun 2021</vt:lpstr>
      <vt:lpstr>IEEE 802.11ay was liaised for information in January 2020</vt:lpstr>
      <vt:lpstr>IEEE 802.11az will be liaised in the future</vt:lpstr>
      <vt:lpstr>IEEE 802.11ba was liaised for information in March 2020</vt:lpstr>
      <vt:lpstr>IEEE 802.11bb will be liaised when appropriate</vt:lpstr>
      <vt:lpstr>IEEE 802.11bc will be liaised when appropriate</vt:lpstr>
      <vt:lpstr>IEEE 802.11bd will be liaised when appropriate</vt:lpstr>
      <vt:lpstr>IEEE 802.11be will be liaised when appropriate</vt:lpstr>
      <vt:lpstr>IEEE 802.11REVmd 60 day pre-ballot closes 11 Jun 2021</vt:lpstr>
      <vt:lpstr>IEEE 802.15 has zero standards in the pipeline for adoption under the PSDO</vt:lpstr>
      <vt:lpstr>IEEE 802.15 WG has a number of regular participants in IEEE 802 JTC1 SC activities</vt:lpstr>
      <vt:lpstr>802.15’s interest in the PSDO process is unclear</vt:lpstr>
      <vt:lpstr>IEEE 802.19 has not yet considered submissions to the PSDO process</vt:lpstr>
      <vt:lpstr>IEEE 802.19 WG has a number of regular participants in IEEE 802 JTC1 SC activities</vt:lpstr>
      <vt:lpstr>Should IEEE 802.19.3 be submitted into the PSDO process?</vt:lpstr>
      <vt:lpstr>IEEE 802.22 has one standard in the pipeline for adoption under the PSDO</vt:lpstr>
      <vt:lpstr>IEEE 802.22 WG has a number of regular participants in IEEE 802 JTC1 SC activities</vt:lpstr>
      <vt:lpstr>IEEE 802.22-2019 waiting for start of FDIS ballot</vt:lpstr>
      <vt:lpstr>The next SC6 meeting has been rescheduled as a virtual meeting in Aug/Sep 2021</vt:lpstr>
      <vt:lpstr>ISO/IEC JTC1/SC6/WG1’s most recent meeting was of limited interest to IEEE 802</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2021-06-08T01:55:06Z</dcterms:modified>
</cp:coreProperties>
</file>