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1"/>
  </p:notesMasterIdLst>
  <p:handoutMasterIdLst>
    <p:handoutMasterId r:id="rId72"/>
  </p:handoutMasterIdLst>
  <p:sldIdLst>
    <p:sldId id="269" r:id="rId2"/>
    <p:sldId id="302" r:id="rId3"/>
    <p:sldId id="2367"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562" r:id="rId22"/>
    <p:sldId id="2044" r:id="rId23"/>
    <p:sldId id="1596" r:id="rId24"/>
    <p:sldId id="2088" r:id="rId25"/>
    <p:sldId id="1896" r:id="rId26"/>
    <p:sldId id="1898" r:id="rId27"/>
    <p:sldId id="2373" r:id="rId28"/>
    <p:sldId id="2368" r:id="rId29"/>
    <p:sldId id="2372" r:id="rId30"/>
    <p:sldId id="2041" r:id="rId31"/>
    <p:sldId id="2042" r:id="rId32"/>
    <p:sldId id="2049" r:id="rId33"/>
    <p:sldId id="2051" r:id="rId34"/>
    <p:sldId id="2052" r:id="rId35"/>
    <p:sldId id="2089" r:id="rId36"/>
    <p:sldId id="2053" r:id="rId37"/>
    <p:sldId id="2045" r:id="rId38"/>
    <p:sldId id="1936" r:id="rId39"/>
    <p:sldId id="2032" r:id="rId40"/>
    <p:sldId id="2090" r:id="rId41"/>
    <p:sldId id="2091" r:id="rId42"/>
    <p:sldId id="2092" r:id="rId43"/>
    <p:sldId id="2381" r:id="rId44"/>
    <p:sldId id="2093" r:id="rId45"/>
    <p:sldId id="2094" r:id="rId46"/>
    <p:sldId id="2078" r:id="rId47"/>
    <p:sldId id="2379" r:id="rId48"/>
    <p:sldId id="1946" r:id="rId49"/>
    <p:sldId id="2378" r:id="rId50"/>
    <p:sldId id="2095" r:id="rId51"/>
    <p:sldId id="2374" r:id="rId52"/>
    <p:sldId id="1964" r:id="rId53"/>
    <p:sldId id="1965" r:id="rId54"/>
    <p:sldId id="2066" r:id="rId55"/>
    <p:sldId id="1999" r:id="rId56"/>
    <p:sldId id="2079" r:id="rId57"/>
    <p:sldId id="2068" r:id="rId58"/>
    <p:sldId id="2031" r:id="rId59"/>
    <p:sldId id="2382" r:id="rId60"/>
    <p:sldId id="2384" r:id="rId61"/>
    <p:sldId id="2383" r:id="rId62"/>
    <p:sldId id="2064" r:id="rId63"/>
    <p:sldId id="1541" r:id="rId64"/>
    <p:sldId id="2075" r:id="rId65"/>
    <p:sldId id="2076" r:id="rId66"/>
    <p:sldId id="2072" r:id="rId67"/>
    <p:sldId id="2070" r:id="rId68"/>
    <p:sldId id="874" r:id="rId69"/>
    <p:sldId id="305" r:id="rId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6704" autoAdjust="0"/>
  </p:normalViewPr>
  <p:slideViewPr>
    <p:cSldViewPr>
      <p:cViewPr varScale="1">
        <p:scale>
          <a:sx n="113" d="100"/>
          <a:sy n="113" d="100"/>
        </p:scale>
        <p:origin x="1716" y="69"/>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409"/>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5G</a:t>
            </a:r>
            <a:r>
              <a:rPr lang="en-AU" baseline="0" dirty="0"/>
              <a:t> devices supporting unlicenced bands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LTE-U</c:v>
                </c:pt>
              </c:strCache>
            </c:strRef>
          </c:tx>
          <c:spPr>
            <a:solidFill>
              <a:schemeClr val="accent1"/>
            </a:solidFill>
            <a:ln>
              <a:noFill/>
            </a:ln>
            <a:effectLst/>
          </c:spPr>
          <c:invertIfNegative val="0"/>
          <c:cat>
            <c:numRef>
              <c:f>Sheet1!$A$2:$A$3</c:f>
              <c:numCache>
                <c:formatCode>mmm\-yy</c:formatCode>
                <c:ptCount val="2"/>
                <c:pt idx="0">
                  <c:v>44256</c:v>
                </c:pt>
                <c:pt idx="1">
                  <c:v>44348</c:v>
                </c:pt>
              </c:numCache>
            </c:numRef>
          </c:cat>
          <c:val>
            <c:numRef>
              <c:f>Sheet1!$B$2:$B$3</c:f>
              <c:numCache>
                <c:formatCode>General</c:formatCode>
                <c:ptCount val="2"/>
                <c:pt idx="0">
                  <c:v>46</c:v>
                </c:pt>
                <c:pt idx="1">
                  <c:v>46</c:v>
                </c:pt>
              </c:numCache>
            </c:numRef>
          </c:val>
          <c:extLst>
            <c:ext xmlns:c16="http://schemas.microsoft.com/office/drawing/2014/chart" uri="{C3380CC4-5D6E-409C-BE32-E72D297353CC}">
              <c16:uniqueId val="{00000000-0FF1-4B29-883A-2A785965FAA4}"/>
            </c:ext>
          </c:extLst>
        </c:ser>
        <c:ser>
          <c:idx val="1"/>
          <c:order val="1"/>
          <c:tx>
            <c:strRef>
              <c:f>Sheet1!$C$1</c:f>
              <c:strCache>
                <c:ptCount val="1"/>
                <c:pt idx="0">
                  <c:v>LWA</c:v>
                </c:pt>
              </c:strCache>
            </c:strRef>
          </c:tx>
          <c:spPr>
            <a:solidFill>
              <a:schemeClr val="accent2"/>
            </a:solidFill>
            <a:ln>
              <a:noFill/>
            </a:ln>
            <a:effectLst/>
          </c:spPr>
          <c:invertIfNegative val="0"/>
          <c:cat>
            <c:numRef>
              <c:f>Sheet1!$A$2:$A$3</c:f>
              <c:numCache>
                <c:formatCode>mmm\-yy</c:formatCode>
                <c:ptCount val="2"/>
                <c:pt idx="0">
                  <c:v>44256</c:v>
                </c:pt>
                <c:pt idx="1">
                  <c:v>44348</c:v>
                </c:pt>
              </c:numCache>
            </c:numRef>
          </c:cat>
          <c:val>
            <c:numRef>
              <c:f>Sheet1!$C$2:$C$3</c:f>
              <c:numCache>
                <c:formatCode>General</c:formatCode>
                <c:ptCount val="2"/>
                <c:pt idx="0">
                  <c:v>16</c:v>
                </c:pt>
                <c:pt idx="1">
                  <c:v>16</c:v>
                </c:pt>
              </c:numCache>
            </c:numRef>
          </c:val>
          <c:extLst>
            <c:ext xmlns:c16="http://schemas.microsoft.com/office/drawing/2014/chart" uri="{C3380CC4-5D6E-409C-BE32-E72D297353CC}">
              <c16:uniqueId val="{00000001-0FF1-4B29-883A-2A785965FAA4}"/>
            </c:ext>
          </c:extLst>
        </c:ser>
        <c:ser>
          <c:idx val="2"/>
          <c:order val="2"/>
          <c:tx>
            <c:strRef>
              <c:f>Sheet1!$D$1</c:f>
              <c:strCache>
                <c:ptCount val="1"/>
                <c:pt idx="0">
                  <c:v>LAA</c:v>
                </c:pt>
              </c:strCache>
            </c:strRef>
          </c:tx>
          <c:spPr>
            <a:solidFill>
              <a:srgbClr val="FFC000"/>
            </a:solidFill>
            <a:ln>
              <a:noFill/>
            </a:ln>
            <a:effectLst/>
          </c:spPr>
          <c:invertIfNegative val="0"/>
          <c:cat>
            <c:numRef>
              <c:f>Sheet1!$A$2:$A$3</c:f>
              <c:numCache>
                <c:formatCode>mmm\-yy</c:formatCode>
                <c:ptCount val="2"/>
                <c:pt idx="0">
                  <c:v>44256</c:v>
                </c:pt>
                <c:pt idx="1">
                  <c:v>44348</c:v>
                </c:pt>
              </c:numCache>
            </c:numRef>
          </c:cat>
          <c:val>
            <c:numRef>
              <c:f>Sheet1!$D$2:$D$3</c:f>
              <c:numCache>
                <c:formatCode>General</c:formatCode>
                <c:ptCount val="2"/>
                <c:pt idx="0">
                  <c:v>247</c:v>
                </c:pt>
                <c:pt idx="1">
                  <c:v>329</c:v>
                </c:pt>
              </c:numCache>
            </c:numRef>
          </c:val>
          <c:extLst>
            <c:ext xmlns:c16="http://schemas.microsoft.com/office/drawing/2014/chart" uri="{C3380CC4-5D6E-409C-BE32-E72D297353CC}">
              <c16:uniqueId val="{00000002-0FF1-4B29-883A-2A785965FAA4}"/>
            </c:ext>
          </c:extLst>
        </c:ser>
        <c:dLbls>
          <c:showLegendKey val="0"/>
          <c:showVal val="0"/>
          <c:showCatName val="0"/>
          <c:showSerName val="0"/>
          <c:showPercent val="0"/>
          <c:showBubbleSize val="0"/>
        </c:dLbls>
        <c:gapWidth val="150"/>
        <c:overlap val="100"/>
        <c:axId val="2022479375"/>
        <c:axId val="2022490191"/>
      </c:barChart>
      <c:dateAx>
        <c:axId val="2022479375"/>
        <c:scaling>
          <c:orientation val="minMax"/>
          <c:max val="44409"/>
          <c:min val="43282"/>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90191"/>
        <c:crosses val="autoZero"/>
        <c:auto val="1"/>
        <c:lblOffset val="100"/>
        <c:baseTimeUnit val="months"/>
        <c:majorUnit val="4"/>
        <c:majorTimeUnit val="months"/>
      </c:dateAx>
      <c:valAx>
        <c:axId val="2022490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247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7"/>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2T01:07:47.008"/>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802.11-21/0951r0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5f37c64f58ce7088e86780cad6c53266" TargetMode="External"/><Relationship Id="rId2" Type="http://schemas.openxmlformats.org/officeDocument/2006/relationships/hyperlink" Target="https://ieeesa.webex.com/ieeesa/j.php?MTID=m962632c3dafea9c5d6f92634a1dbd6c2"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1/11-21-0973-00-coex-may-2021-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kia.com/blog/unlocking-unlicensed-private-wireless-networks-with-the-worlds-first-multefire-solution/" TargetMode="External"/><Relationship Id="rId2" Type="http://schemas.openxmlformats.org/officeDocument/2006/relationships/hyperlink" Target="https://www.globenewswire.com/news-release/2021/06/30/2255311/0/en/Nokia-MulteFire-solution-unlocks-global-unlicensed-spectrum-for-private-4-9G-LT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okia.com/blog/unlocking-unlicensed-private-wireless-networks-with-the-worlds-first-multefire-solu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D5LYLq"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ews.uchicago.edu/story/more-cell-phone-data-use-negatively-affecting-wi-fi-performance-study-find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1/11-21-1025-00-0000-liaison-from-etsi-bran-re-5ghz-channel-access-mechanism.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32-00-coex-narrowband-coexistence-with-wi-fi-in-6-ghz.pptx" TargetMode="External"/><Relationship Id="rId2" Type="http://schemas.openxmlformats.org/officeDocument/2006/relationships/hyperlink" Target="https://mentor.ieee.org/802.11/dcn/21/11-21-0814-00-coex-etsi-6ghz-narrow-band-status.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 plenary meeting in July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14 July 2021</a:t>
            </a:r>
            <a:br>
              <a:rPr lang="en-AU" dirty="0"/>
            </a:br>
            <a:r>
              <a:rPr lang="en-AU" dirty="0"/>
              <a:t>@ 4-6pm ET</a:t>
            </a:r>
          </a:p>
          <a:p>
            <a:pPr lvl="1"/>
            <a:r>
              <a:rPr lang="en-AU" dirty="0" err="1"/>
              <a:t>Webex</a:t>
            </a:r>
            <a:r>
              <a:rPr lang="en-AU" dirty="0"/>
              <a:t> details:</a:t>
            </a:r>
          </a:p>
          <a:p>
            <a:pPr lvl="2"/>
            <a:r>
              <a:rPr lang="en-AU" b="0" i="0" dirty="0">
                <a:effectLst/>
                <a:latin typeface="Arial" panose="020B0604020202020204" pitchFamily="34" charset="0"/>
                <a:hlinkClick r:id="rId2"/>
              </a:rPr>
              <a:t>https://ieeesa.webex.com/ieeesa/j.php?MTID=m962632c3dafea9c5d6f92634a1dbd6c2</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173 042 3918</a:t>
            </a:r>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19 July 2021</a:t>
            </a:r>
            <a:br>
              <a:rPr lang="en-AU" dirty="0"/>
            </a:br>
            <a:r>
              <a:rPr lang="en-AU" dirty="0"/>
              <a:t>@ 4-6pm ET</a:t>
            </a:r>
          </a:p>
          <a:p>
            <a:pPr lvl="1"/>
            <a:r>
              <a:rPr lang="en-AU" dirty="0" err="1"/>
              <a:t>Webex</a:t>
            </a:r>
            <a:r>
              <a:rPr lang="en-AU" dirty="0"/>
              <a:t> details:</a:t>
            </a:r>
          </a:p>
          <a:p>
            <a:pPr lvl="2"/>
            <a:r>
              <a:rPr lang="en-AU" b="0" i="0" dirty="0">
                <a:effectLst/>
                <a:latin typeface="Arial" panose="020B0604020202020204" pitchFamily="34" charset="0"/>
                <a:hlinkClick r:id="rId3"/>
              </a:rPr>
              <a:t>https://ieeesa.webex.com/ieeesa/j.php?MTID=m5f37c64f58ce7088e86780cad6c53266</a:t>
            </a:r>
            <a:endParaRPr lang="en-AU" b="0" i="0" dirty="0">
              <a:effectLst/>
              <a:latin typeface="Arial" panose="020B0604020202020204" pitchFamily="34" charset="0"/>
            </a:endParaRPr>
          </a:p>
          <a:p>
            <a:pPr lvl="2"/>
            <a:r>
              <a:rPr lang="en-AU" b="0" i="0" dirty="0">
                <a:solidFill>
                  <a:srgbClr val="222222"/>
                </a:solidFill>
                <a:effectLst/>
                <a:latin typeface="Arial" panose="020B0604020202020204" pitchFamily="34" charset="0"/>
              </a:rPr>
              <a:t>Meeting number: 173 927 0443</a:t>
            </a:r>
          </a:p>
          <a:p>
            <a:pPr lvl="1"/>
            <a:endParaRPr lang="en-AU" dirty="0"/>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a:t>
            </a:fld>
            <a:endParaRPr lang="en-US"/>
          </a:p>
        </p:txBody>
      </p:sp>
      <p:sp>
        <p:nvSpPr>
          <p:cNvPr id="7" name="Rectangle 6">
            <a:extLst>
              <a:ext uri="{FF2B5EF4-FFF2-40B4-BE49-F238E27FC236}">
                <a16:creationId xmlns:a16="http://schemas.microsoft.com/office/drawing/2014/main" id="{6AA6C618-DB72-4261-820A-E799A0976ECA}"/>
              </a:ext>
            </a:extLst>
          </p:cNvPr>
          <p:cNvSpPr/>
          <p:nvPr/>
        </p:nvSpPr>
        <p:spPr bwMode="auto">
          <a:xfrm>
            <a:off x="3886200" y="4724400"/>
            <a:ext cx="4572000" cy="1371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Cancelled because:</a:t>
            </a:r>
          </a:p>
          <a:p>
            <a:pPr marL="171450" indent="-171450" eaLnBrk="0" hangingPunct="0">
              <a:spcBef>
                <a:spcPts val="400"/>
              </a:spcBef>
              <a:buFont typeface="Arial" panose="020B0604020202020204" pitchFamily="34" charset="0"/>
              <a:buChar char="•"/>
            </a:pPr>
            <a:r>
              <a:rPr lang="en-AU" sz="1600" dirty="0">
                <a:solidFill>
                  <a:srgbClr val="FF0000"/>
                </a:solidFill>
                <a:latin typeface="+mj-lt"/>
              </a:rPr>
              <a:t>We don’t have quite enough material for two sessions in July </a:t>
            </a:r>
          </a:p>
          <a:p>
            <a:pPr marL="171450" marR="0" indent="-1714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FF0000"/>
                </a:solidFill>
                <a:effectLst/>
                <a:latin typeface="+mj-lt"/>
              </a:rPr>
              <a:t>The Wednesday</a:t>
            </a:r>
            <a:r>
              <a:rPr lang="en-AU" sz="1600" dirty="0">
                <a:solidFill>
                  <a:srgbClr val="FF0000"/>
                </a:solidFill>
                <a:latin typeface="+mj-lt"/>
              </a:rPr>
              <a:t> session overlaps with </a:t>
            </a:r>
            <a:r>
              <a:rPr lang="en-AU" sz="1600" dirty="0" err="1">
                <a:solidFill>
                  <a:srgbClr val="FF0000"/>
                </a:solidFill>
                <a:latin typeface="+mj-lt"/>
              </a:rPr>
              <a:t>TGme</a:t>
            </a:r>
            <a:r>
              <a:rPr lang="en-AU" sz="1600" dirty="0">
                <a:solidFill>
                  <a:srgbClr val="FF0000"/>
                </a:solidFill>
                <a:latin typeface="+mj-lt"/>
              </a:rPr>
              <a:t>, whereas the Monday session does not</a:t>
            </a:r>
            <a:endParaRPr kumimoji="0" lang="en-AU" sz="1600" b="0" i="0" u="none" strike="noStrike" cap="none" normalizeH="0" baseline="0" dirty="0">
              <a:ln>
                <a:noFill/>
              </a:ln>
              <a:solidFill>
                <a:srgbClr val="FF0000"/>
              </a:solidFill>
              <a:effectLst/>
              <a:latin typeface="+mj-lt"/>
            </a:endParaRPr>
          </a:p>
        </p:txBody>
      </p:sp>
      <p:cxnSp>
        <p:nvCxnSpPr>
          <p:cNvPr id="13" name="Connector: Elbow 12">
            <a:extLst>
              <a:ext uri="{FF2B5EF4-FFF2-40B4-BE49-F238E27FC236}">
                <a16:creationId xmlns:a16="http://schemas.microsoft.com/office/drawing/2014/main" id="{731ABDAE-5784-4624-B650-90E26512328A}"/>
              </a:ext>
            </a:extLst>
          </p:cNvPr>
          <p:cNvCxnSpPr>
            <a:stCxn id="7" idx="1"/>
          </p:cNvCxnSpPr>
          <p:nvPr/>
        </p:nvCxnSpPr>
        <p:spPr bwMode="auto">
          <a:xfrm rot="10800000">
            <a:off x="3048000" y="4267200"/>
            <a:ext cx="838200" cy="1143000"/>
          </a:xfrm>
          <a:prstGeom prst="bentConnector2">
            <a:avLst/>
          </a:prstGeom>
          <a:ln w="38100">
            <a:solidFill>
              <a:srgbClr val="FF0000"/>
            </a:solidFill>
            <a:headEnd type="none" w="sm" len="sm"/>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E5256A4-DC4B-42B6-AA0F-C9505315FD5C}"/>
              </a:ext>
            </a:extLst>
          </p:cNvPr>
          <p:cNvCxnSpPr>
            <a:cxnSpLocks/>
          </p:cNvCxnSpPr>
          <p:nvPr/>
        </p:nvCxnSpPr>
        <p:spPr bwMode="auto">
          <a:xfrm>
            <a:off x="762000" y="4267200"/>
            <a:ext cx="3657600" cy="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0" name="Straight Connector 9">
            <a:extLst>
              <a:ext uri="{FF2B5EF4-FFF2-40B4-BE49-F238E27FC236}">
                <a16:creationId xmlns:a16="http://schemas.microsoft.com/office/drawing/2014/main" id="{B7095A97-7B9E-4C58-BC54-94D379791FC1}"/>
              </a:ext>
            </a:extLst>
          </p:cNvPr>
          <p:cNvCxnSpPr>
            <a:cxnSpLocks/>
          </p:cNvCxnSpPr>
          <p:nvPr/>
        </p:nvCxnSpPr>
        <p:spPr bwMode="auto">
          <a:xfrm flipV="1">
            <a:off x="7620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2C41F273-4B5F-4A90-808B-B88610878DC2}"/>
              </a:ext>
            </a:extLst>
          </p:cNvPr>
          <p:cNvCxnSpPr>
            <a:cxnSpLocks/>
          </p:cNvCxnSpPr>
          <p:nvPr/>
        </p:nvCxnSpPr>
        <p:spPr bwMode="auto">
          <a:xfrm flipH="1" flipV="1">
            <a:off x="914400" y="2057400"/>
            <a:ext cx="3505200" cy="2209800"/>
          </a:xfrm>
          <a:prstGeom prst="line">
            <a:avLst/>
          </a:prstGeom>
          <a:solidFill>
            <a:schemeClr val="accent1"/>
          </a:solidFill>
          <a:ln w="381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July 2021</a:t>
            </a:r>
          </a:p>
        </p:txBody>
      </p:sp>
      <p:sp>
        <p:nvSpPr>
          <p:cNvPr id="3" name="Content Placeholder 2"/>
          <p:cNvSpPr>
            <a:spLocks noGrp="1"/>
          </p:cNvSpPr>
          <p:nvPr>
            <p:ph idx="1"/>
          </p:nvPr>
        </p:nvSpPr>
        <p:spPr>
          <a:xfrm>
            <a:off x="685800" y="1676400"/>
            <a:ext cx="7772400" cy="4114800"/>
          </a:xfrm>
        </p:spPr>
        <p:txBody>
          <a:bodyPr/>
          <a:lstStyle/>
          <a:p>
            <a:r>
              <a:rPr lang="en-AU" dirty="0"/>
              <a:t>Approved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301 893 issues (5 GHz), incl.</a:t>
            </a:r>
          </a:p>
          <a:p>
            <a:pPr lvl="4"/>
            <a:r>
              <a:rPr lang="en-AU" sz="1400" dirty="0"/>
              <a:t>LS from ETSI BRAN</a:t>
            </a:r>
          </a:p>
          <a:p>
            <a:pPr lvl="4"/>
            <a:r>
              <a:rPr lang="en-AU" sz="1400" dirty="0"/>
              <a:t>Coexistence challenges for 802.11be</a:t>
            </a:r>
          </a:p>
          <a:p>
            <a:pPr lvl="3"/>
            <a:r>
              <a:rPr lang="en-AU" dirty="0"/>
              <a:t>EN 303 687 issues (6 GHz), incl.</a:t>
            </a:r>
          </a:p>
          <a:p>
            <a:pPr lvl="4"/>
            <a:r>
              <a:rPr lang="en-AU" sz="1400" dirty="0"/>
              <a:t>NB FH in 6 GHz</a:t>
            </a:r>
          </a:p>
          <a:p>
            <a:pPr lvl="4"/>
            <a:r>
              <a:rPr lang="en-AU" sz="1400" dirty="0"/>
              <a:t>Specification challenges for 802.11az/be</a:t>
            </a:r>
          </a:p>
          <a:p>
            <a:pPr lvl="2"/>
            <a:r>
              <a:rPr lang="en-AU" dirty="0"/>
              <a:t>Announcement of plans by Uni of Chicago for further </a:t>
            </a:r>
            <a:r>
              <a:rPr lang="en-AU" dirty="0" err="1"/>
              <a:t>coex</a:t>
            </a:r>
            <a:r>
              <a:rPr lang="en-AU" dirty="0"/>
              <a:t> studies</a:t>
            </a:r>
          </a:p>
          <a:p>
            <a:pPr lvl="2"/>
            <a:r>
              <a:rPr lang="en-AU" dirty="0"/>
              <a:t>Discussion of 60 GHz coexistence issues</a:t>
            </a:r>
            <a:endParaRPr lang="en-AU" i="1" dirty="0">
              <a:solidFill>
                <a:srgbClr val="FF0000"/>
              </a:solidFill>
            </a:endParaRP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a:xfrm>
            <a:off x="8053388" y="6477000"/>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7000"/>
            <a:ext cx="565150" cy="182562"/>
          </a:xfrm>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2021</a:t>
            </a:r>
          </a:p>
        </p:txBody>
      </p:sp>
      <p:sp>
        <p:nvSpPr>
          <p:cNvPr id="3" name="Content Placeholder 2"/>
          <p:cNvSpPr>
            <a:spLocks noGrp="1"/>
          </p:cNvSpPr>
          <p:nvPr>
            <p:ph idx="1"/>
          </p:nvPr>
        </p:nvSpPr>
        <p:spPr/>
        <p:txBody>
          <a:bodyPr/>
          <a:lstStyle/>
          <a:p>
            <a:pPr lvl="1"/>
            <a:r>
              <a:rPr lang="en-AU" dirty="0"/>
              <a:t>The draft minutes for the Coex SC at the virtual meeting in May 2021 are available on Mentor:</a:t>
            </a:r>
          </a:p>
          <a:p>
            <a:pPr lvl="2"/>
            <a:r>
              <a:rPr lang="en-AU" dirty="0"/>
              <a:t>See </a:t>
            </a:r>
            <a:r>
              <a:rPr lang="en-AU" dirty="0">
                <a:hlinkClick r:id="rId2"/>
              </a:rPr>
              <a:t>11-21-0973-00</a:t>
            </a:r>
            <a:endParaRPr lang="en-AU" dirty="0"/>
          </a:p>
          <a:p>
            <a:pPr lvl="1"/>
            <a:r>
              <a:rPr lang="en-AU" dirty="0"/>
              <a:t>Proposed motion:</a:t>
            </a:r>
          </a:p>
          <a:p>
            <a:pPr lvl="2"/>
            <a:r>
              <a:rPr lang="en-AU" i="1" dirty="0"/>
              <a:t>The IEEE 802 Coex SC approves </a:t>
            </a:r>
            <a:r>
              <a:rPr lang="en-AU" i="1" dirty="0">
                <a:hlinkClick r:id="rId2"/>
              </a:rPr>
              <a:t>11-21-0973-00</a:t>
            </a:r>
            <a:r>
              <a:rPr lang="en-AU" i="1" dirty="0"/>
              <a:t> as the minutes of its virtual meeting in May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17</a:t>
            </a:fld>
            <a:endParaRPr lang="en-US"/>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Coexistence between Wi-Fi &amp; LAA is already important … and coexistence with NR-U/MulteFire will become important </a:t>
            </a:r>
          </a:p>
          <a:p>
            <a:pPr lvl="1"/>
            <a:r>
              <a:rPr lang="en-AU" dirty="0"/>
              <a:t>Measurement and simulation evidence suggests Wi-Fi/LAA coexistence issues are not yet understood or resolved</a:t>
            </a:r>
          </a:p>
          <a:p>
            <a:pPr lvl="1"/>
            <a:r>
              <a:rPr lang="en-AU" dirty="0"/>
              <a:t>There is an agreement on 5 GHz </a:t>
            </a:r>
            <a:r>
              <a:rPr lang="en-AU" dirty="0" err="1"/>
              <a:t>coex</a:t>
            </a:r>
            <a:r>
              <a:rPr lang="en-AU" dirty="0"/>
              <a:t> in Europe … but it is not yet clear how 802.11be will respond to the agreement</a:t>
            </a:r>
          </a:p>
          <a:p>
            <a:pPr lvl="1"/>
            <a:r>
              <a:rPr lang="en-AU" dirty="0"/>
              <a:t>There is continuing resistance to allowing Wi-Fi to use 6 GHz</a:t>
            </a:r>
          </a:p>
          <a:p>
            <a:pPr lvl="1"/>
            <a:r>
              <a:rPr lang="en-AU" dirty="0"/>
              <a:t>There is an agreement on 6 GHz </a:t>
            </a:r>
            <a:r>
              <a:rPr lang="en-AU" dirty="0" err="1"/>
              <a:t>coex</a:t>
            </a:r>
            <a:r>
              <a:rPr lang="en-AU" dirty="0"/>
              <a:t> in Europe … except in relation to NB FH operation (and there is some 11ac/11be spec work to be done)</a:t>
            </a:r>
          </a:p>
          <a:p>
            <a:pPr lvl="1"/>
            <a:r>
              <a:rPr lang="en-AU" dirty="0"/>
              <a:t>We are still learning about 60 GHz/radar </a:t>
            </a:r>
            <a:r>
              <a:rPr lang="en-AU" dirty="0" err="1"/>
              <a:t>coex</a:t>
            </a:r>
            <a:r>
              <a:rPr lang="en-AU" dirty="0"/>
              <a:t> issues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a:t>
            </a:fld>
            <a:endParaRPr lang="en-US"/>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7</a:t>
            </a:r>
            <a:r>
              <a:rPr lang="en-AU" baseline="30000" dirty="0"/>
              <a:t>th</a:t>
            </a:r>
            <a:r>
              <a:rPr lang="en-AU" dirty="0"/>
              <a:t> virtual meeting of the </a:t>
            </a:r>
            <a:r>
              <a:rPr lang="en-AU" i="1" dirty="0"/>
              <a:t>Coex SC </a:t>
            </a:r>
            <a:r>
              <a:rPr lang="en-AU" dirty="0"/>
              <a:t>in July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3128018731"/>
              </p:ext>
            </p:extLst>
          </p:nvPr>
        </p:nvGraphicFramePr>
        <p:xfrm>
          <a:off x="4914900" y="15240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30003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300038">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300038">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300038">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300038">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300038">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300038">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300038">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300038">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300038">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300038">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300038">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300038">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300038">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300038">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r h="300038">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366194523"/>
              </p:ext>
            </p:extLst>
          </p:nvPr>
        </p:nvGraphicFramePr>
        <p:xfrm>
          <a:off x="1676400" y="15240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4245637878"/>
              </p:ext>
            </p:extLst>
          </p:nvPr>
        </p:nvGraphicFramePr>
        <p:xfrm>
          <a:off x="1698171" y="35814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We have tracked the use of 5G by SPs in unlicensed bands to highlight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support by 5G clients for unlicensed bands to highlight importance of </a:t>
            </a:r>
            <a:r>
              <a:rPr lang="en-AU" dirty="0" err="1"/>
              <a:t>coex</a:t>
            </a:r>
            <a:r>
              <a:rPr lang="en-AU" dirty="0"/>
              <a:t>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705266"/>
              </p:ext>
            </p:extLst>
          </p:nvPr>
        </p:nvGraphicFramePr>
        <p:xfrm>
          <a:off x="457201" y="1981200"/>
          <a:ext cx="5943597" cy="2938473"/>
        </p:xfrm>
        <a:graphic>
          <a:graphicData uri="http://schemas.openxmlformats.org/drawingml/2006/table">
            <a:tbl>
              <a:tblPr firstRow="1" bandRow="1">
                <a:tableStyleId>{21E4AEA4-8DFA-4A89-87EB-49C32662AFE0}</a:tableStyleId>
              </a:tblPr>
              <a:tblGrid>
                <a:gridCol w="634862">
                  <a:extLst>
                    <a:ext uri="{9D8B030D-6E8A-4147-A177-3AD203B41FA5}">
                      <a16:colId xmlns:a16="http://schemas.microsoft.com/office/drawing/2014/main" val="3409454223"/>
                    </a:ext>
                  </a:extLst>
                </a:gridCol>
                <a:gridCol w="962480">
                  <a:extLst>
                    <a:ext uri="{9D8B030D-6E8A-4147-A177-3AD203B41FA5}">
                      <a16:colId xmlns:a16="http://schemas.microsoft.com/office/drawing/2014/main" val="1001302695"/>
                    </a:ext>
                  </a:extLst>
                </a:gridCol>
                <a:gridCol w="869251">
                  <a:extLst>
                    <a:ext uri="{9D8B030D-6E8A-4147-A177-3AD203B41FA5}">
                      <a16:colId xmlns:a16="http://schemas.microsoft.com/office/drawing/2014/main" val="175375953"/>
                    </a:ext>
                  </a:extLst>
                </a:gridCol>
                <a:gridCol w="869251">
                  <a:extLst>
                    <a:ext uri="{9D8B030D-6E8A-4147-A177-3AD203B41FA5}">
                      <a16:colId xmlns:a16="http://schemas.microsoft.com/office/drawing/2014/main" val="3937962473"/>
                    </a:ext>
                  </a:extLst>
                </a:gridCol>
                <a:gridCol w="869251">
                  <a:extLst>
                    <a:ext uri="{9D8B030D-6E8A-4147-A177-3AD203B41FA5}">
                      <a16:colId xmlns:a16="http://schemas.microsoft.com/office/drawing/2014/main" val="4245245893"/>
                    </a:ext>
                  </a:extLst>
                </a:gridCol>
                <a:gridCol w="869251">
                  <a:extLst>
                    <a:ext uri="{9D8B030D-6E8A-4147-A177-3AD203B41FA5}">
                      <a16:colId xmlns:a16="http://schemas.microsoft.com/office/drawing/2014/main" val="1539556242"/>
                    </a:ext>
                  </a:extLst>
                </a:gridCol>
                <a:gridCol w="869251">
                  <a:extLst>
                    <a:ext uri="{9D8B030D-6E8A-4147-A177-3AD203B41FA5}">
                      <a16:colId xmlns:a16="http://schemas.microsoft.com/office/drawing/2014/main" val="3409390921"/>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2"/>
              <a:tabLst>
                <a:tab pos="182563" algn="l"/>
              </a:tabLst>
            </a:pPr>
            <a:r>
              <a:rPr lang="en-AU" sz="900" dirty="0">
                <a:latin typeface="+mj-lt"/>
              </a:rPr>
              <a:t>GSA: LTE Ecosystem Report (Status Update Jun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6402386"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6400800"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6400800"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7086601"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27757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of devices supporting LAA globally is up by almost 200 in the last three months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graphicFrame>
        <p:nvGraphicFramePr>
          <p:cNvPr id="10" name="Content Placeholder 9">
            <a:extLst>
              <a:ext uri="{FF2B5EF4-FFF2-40B4-BE49-F238E27FC236}">
                <a16:creationId xmlns:a16="http://schemas.microsoft.com/office/drawing/2014/main" id="{9AEC75D2-3A6E-4FFD-931E-0194C8D47DD6}"/>
              </a:ext>
            </a:extLst>
          </p:cNvPr>
          <p:cNvGraphicFramePr>
            <a:graphicFrameLocks noGrp="1"/>
          </p:cNvGraphicFramePr>
          <p:nvPr>
            <p:ph idx="1"/>
            <p:extLst>
              <p:ext uri="{D42A27DB-BD31-4B8C-83A1-F6EECF244321}">
                <p14:modId xmlns:p14="http://schemas.microsoft.com/office/powerpoint/2010/main" val="292645907"/>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98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a:t>
            </a:r>
            <a:r>
              <a:rPr lang="en-AU" dirty="0" err="1"/>
              <a:t>coex</a:t>
            </a:r>
            <a:r>
              <a:rPr lang="en-AU" dirty="0"/>
              <a:t> issues</a:t>
            </a:r>
          </a:p>
          <a:p>
            <a:pPr lvl="1"/>
            <a:r>
              <a:rPr lang="en-AU" dirty="0"/>
              <a:t>See </a:t>
            </a:r>
            <a:r>
              <a:rPr lang="en-AU" i="1" dirty="0"/>
              <a:t>Measurement-based coexistence studies of LAA &amp; Wi-Fi deployments in Chicago</a:t>
            </a:r>
            <a:r>
              <a:rPr lang="en-AU" dirty="0"/>
              <a:t> </a:t>
            </a:r>
          </a:p>
          <a:p>
            <a:pPr lvl="2"/>
            <a:r>
              <a:rPr lang="en-AU" dirty="0"/>
              <a:t>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916945" y="762974"/>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a:t>
            </a:r>
            <a:r>
              <a:rPr kumimoji="0" lang="en-AU" sz="1600" b="1" i="0" u="none" strike="noStrike" cap="none" normalizeH="0" baseline="0" dirty="0">
                <a:ln>
                  <a:noFill/>
                </a:ln>
                <a:solidFill>
                  <a:srgbClr val="FF0000"/>
                </a:solidFill>
                <a:effectLst/>
                <a:latin typeface="+mj-lt"/>
              </a:rPr>
              <a:t>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and that there is significant overlap between LAA and Wi-Fi networks</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The study in Chicago showed a significant overlap between Wi-Fi &amp; LAA networks</a:t>
            </a:r>
          </a:p>
          <a:p>
            <a:pPr lvl="1"/>
            <a:r>
              <a:rPr lang="en-AU" dirty="0"/>
              <a:t>The overlap is shown on the diagram is for channel 36 in Chicago area</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1284538"/>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MulteFire in 5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48937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EB49-7B46-41B6-9323-1ECE5B1D8CB6}"/>
              </a:ext>
            </a:extLst>
          </p:cNvPr>
          <p:cNvSpPr>
            <a:spLocks noGrp="1"/>
          </p:cNvSpPr>
          <p:nvPr>
            <p:ph type="title"/>
          </p:nvPr>
        </p:nvSpPr>
        <p:spPr/>
        <p:txBody>
          <a:bodyPr/>
          <a:lstStyle/>
          <a:p>
            <a:r>
              <a:rPr lang="en-AU" dirty="0"/>
              <a:t>Nokia has announced that MulteFire will soon operate in the 5 GHz band …</a:t>
            </a:r>
          </a:p>
        </p:txBody>
      </p:sp>
      <p:sp>
        <p:nvSpPr>
          <p:cNvPr id="3" name="Content Placeholder 2">
            <a:extLst>
              <a:ext uri="{FF2B5EF4-FFF2-40B4-BE49-F238E27FC236}">
                <a16:creationId xmlns:a16="http://schemas.microsoft.com/office/drawing/2014/main" id="{C09671D1-856E-43EA-BACB-C0007CE9F378}"/>
              </a:ext>
            </a:extLst>
          </p:cNvPr>
          <p:cNvSpPr>
            <a:spLocks noGrp="1"/>
          </p:cNvSpPr>
          <p:nvPr>
            <p:ph idx="1"/>
          </p:nvPr>
        </p:nvSpPr>
        <p:spPr/>
        <p:txBody>
          <a:bodyPr/>
          <a:lstStyle/>
          <a:p>
            <a:pPr lvl="1"/>
            <a:r>
              <a:rPr lang="en-AU" dirty="0"/>
              <a:t>At the end of June 2021, Nokia </a:t>
            </a:r>
            <a:r>
              <a:rPr lang="en-AU" dirty="0">
                <a:hlinkClick r:id="rId2"/>
              </a:rPr>
              <a:t>announced</a:t>
            </a:r>
            <a:r>
              <a:rPr lang="en-AU" dirty="0"/>
              <a:t> the availability of a MulteFire solution operating in 4.9 GHz band </a:t>
            </a:r>
          </a:p>
          <a:p>
            <a:pPr lvl="1"/>
            <a:r>
              <a:rPr lang="en-AU" dirty="0"/>
              <a:t>An associated </a:t>
            </a:r>
            <a:r>
              <a:rPr lang="en-AU" dirty="0">
                <a:hlinkClick r:id="rId3"/>
              </a:rPr>
              <a:t>blog</a:t>
            </a:r>
            <a:r>
              <a:rPr lang="en-AU" dirty="0"/>
              <a:t> from Nokia suggested that MulteFire will also operate in the 5 GHz band …</a:t>
            </a:r>
          </a:p>
          <a:p>
            <a:pPr lvl="2"/>
            <a:r>
              <a:rPr lang="en-AU" i="1" dirty="0"/>
              <a:t>MulteFire now makes it possible to quickly set up and tear down a private LTE/4G network anywhere that Wi-Fi is allowed in 5.x GHz spectrum </a:t>
            </a:r>
          </a:p>
          <a:p>
            <a:pPr lvl="1"/>
            <a:r>
              <a:rPr lang="en-AU" dirty="0"/>
              <a:t>… with Nokia also claiming that MulteFire is better than Wi-Fi:</a:t>
            </a:r>
          </a:p>
          <a:p>
            <a:pPr lvl="2"/>
            <a:r>
              <a:rPr lang="en-AU" dirty="0">
                <a:latin typeface="+mj-lt"/>
              </a:rPr>
              <a:t>MulteFire </a:t>
            </a:r>
            <a:r>
              <a:rPr lang="en-AU" b="0" i="0" dirty="0">
                <a:solidFill>
                  <a:srgbClr val="1D1E20"/>
                </a:solidFill>
                <a:effectLst/>
                <a:latin typeface="+mj-lt"/>
              </a:rPr>
              <a:t>latency &amp; throughput are stable with an increasing numbers of users</a:t>
            </a:r>
            <a:r>
              <a:rPr lang="en-AU" dirty="0">
                <a:solidFill>
                  <a:srgbClr val="1D1E20"/>
                </a:solidFill>
                <a:latin typeface="+mj-lt"/>
              </a:rPr>
              <a:t>, whereas with Wi-Fi </a:t>
            </a:r>
            <a:r>
              <a:rPr lang="en-AU" i="1" dirty="0">
                <a:solidFill>
                  <a:srgbClr val="1D1E20"/>
                </a:solidFill>
                <a:latin typeface="+mj-lt"/>
              </a:rPr>
              <a:t>throughput quickly decreases to a few Mbps</a:t>
            </a:r>
          </a:p>
          <a:p>
            <a:pPr lvl="2"/>
            <a:r>
              <a:rPr lang="en-AU" dirty="0">
                <a:latin typeface="+mj-lt"/>
              </a:rPr>
              <a:t>MulteFire has range of 700m whereas Wi-Fi range is less than 200m</a:t>
            </a:r>
          </a:p>
          <a:p>
            <a:pPr lvl="2"/>
            <a:r>
              <a:rPr lang="en-AU" dirty="0">
                <a:latin typeface="+mj-lt"/>
              </a:rPr>
              <a:t>MulteFire</a:t>
            </a:r>
            <a:r>
              <a:rPr lang="en-AU" i="1" dirty="0">
                <a:latin typeface="+mj-lt"/>
              </a:rPr>
              <a:t> supports mobility, including high-speed mobility, </a:t>
            </a:r>
            <a:r>
              <a:rPr lang="en-AU" dirty="0">
                <a:latin typeface="+mj-lt"/>
              </a:rPr>
              <a:t>whereas</a:t>
            </a:r>
            <a:r>
              <a:rPr lang="en-AU" i="1" dirty="0">
                <a:latin typeface="+mj-lt"/>
              </a:rPr>
              <a:t> Wi-Fi cannot maintain connectivity during handovers between access points</a:t>
            </a:r>
          </a:p>
          <a:p>
            <a:pPr lvl="2"/>
            <a:r>
              <a:rPr lang="en-AU" dirty="0">
                <a:latin typeface="+mj-lt"/>
              </a:rPr>
              <a:t>MulteFire </a:t>
            </a:r>
            <a:r>
              <a:rPr lang="en-AU" i="1" dirty="0">
                <a:latin typeface="+mj-lt"/>
              </a:rPr>
              <a:t>offers</a:t>
            </a:r>
            <a:r>
              <a:rPr lang="en-AU" dirty="0">
                <a:latin typeface="+mj-lt"/>
              </a:rPr>
              <a:t> </a:t>
            </a:r>
            <a:r>
              <a:rPr lang="en-AU" i="1" dirty="0">
                <a:latin typeface="+mj-lt"/>
              </a:rPr>
              <a:t>inherent 3GPP-defined security features that are suitable for mission-critical networks, </a:t>
            </a:r>
            <a:r>
              <a:rPr lang="en-AU" dirty="0">
                <a:latin typeface="+mj-lt"/>
              </a:rPr>
              <a:t>implying Wi-Fi does not</a:t>
            </a:r>
          </a:p>
        </p:txBody>
      </p:sp>
      <p:sp>
        <p:nvSpPr>
          <p:cNvPr id="4" name="Footer Placeholder 3">
            <a:extLst>
              <a:ext uri="{FF2B5EF4-FFF2-40B4-BE49-F238E27FC236}">
                <a16:creationId xmlns:a16="http://schemas.microsoft.com/office/drawing/2014/main" id="{80421332-4C82-464D-9DEE-40F311C4CD4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5CB6F58-196D-42CA-B797-7C2E7B475F3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6505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AF9AAF-ABD3-4F1C-A96E-3D33899926CE}"/>
              </a:ext>
            </a:extLst>
          </p:cNvPr>
          <p:cNvSpPr>
            <a:spLocks noGrp="1"/>
          </p:cNvSpPr>
          <p:nvPr>
            <p:ph type="title"/>
          </p:nvPr>
        </p:nvSpPr>
        <p:spPr/>
        <p:txBody>
          <a:bodyPr/>
          <a:lstStyle/>
          <a:p>
            <a:r>
              <a:rPr lang="en-AU" dirty="0"/>
              <a:t>… suggesting the Coex SC probably needs to understand/evaluate MulteFire/Wi-Fi coexistence</a:t>
            </a:r>
          </a:p>
        </p:txBody>
      </p:sp>
      <p:sp>
        <p:nvSpPr>
          <p:cNvPr id="3" name="Content Placeholder 2">
            <a:extLst>
              <a:ext uri="{FF2B5EF4-FFF2-40B4-BE49-F238E27FC236}">
                <a16:creationId xmlns:a16="http://schemas.microsoft.com/office/drawing/2014/main" id="{B539B4AB-3ADD-4AB9-A6EF-6F2FBFFDF8A9}"/>
              </a:ext>
            </a:extLst>
          </p:cNvPr>
          <p:cNvSpPr>
            <a:spLocks noGrp="1"/>
          </p:cNvSpPr>
          <p:nvPr>
            <p:ph idx="1"/>
          </p:nvPr>
        </p:nvSpPr>
        <p:spPr>
          <a:xfrm>
            <a:off x="685800" y="1981200"/>
            <a:ext cx="7772400" cy="4114800"/>
          </a:xfrm>
        </p:spPr>
        <p:txBody>
          <a:bodyPr/>
          <a:lstStyle/>
          <a:p>
            <a:pPr lvl="1"/>
            <a:r>
              <a:rPr lang="en-AU" dirty="0"/>
              <a:t>The Nokia </a:t>
            </a:r>
            <a:r>
              <a:rPr lang="en-AU" dirty="0">
                <a:hlinkClick r:id="rId2"/>
              </a:rPr>
              <a:t>blog</a:t>
            </a:r>
            <a:r>
              <a:rPr lang="en-AU" dirty="0"/>
              <a:t> mentions that MulteFire uses a 3GPP standards-based specification </a:t>
            </a:r>
            <a:r>
              <a:rPr lang="en-AU" i="1" dirty="0"/>
              <a:t>that would make LTE/4G compliant for use in 5 GHz unlicensed spectrum around the world, </a:t>
            </a:r>
            <a:r>
              <a:rPr lang="en-AU" i="1" dirty="0">
                <a:highlight>
                  <a:srgbClr val="FFFF00"/>
                </a:highlight>
              </a:rPr>
              <a:t>ensure coexistence with Wi-Fi</a:t>
            </a:r>
            <a:r>
              <a:rPr lang="en-AU" i="1" dirty="0"/>
              <a:t>, …</a:t>
            </a:r>
          </a:p>
          <a:p>
            <a:pPr lvl="1"/>
            <a:r>
              <a:rPr lang="en-AU" dirty="0"/>
              <a:t>The Nokia </a:t>
            </a:r>
            <a:r>
              <a:rPr lang="en-AU" dirty="0">
                <a:hlinkClick r:id="rId2"/>
              </a:rPr>
              <a:t>blog</a:t>
            </a:r>
            <a:r>
              <a:rPr lang="en-AU" dirty="0"/>
              <a:t> goes on to state that MulteFire uses an adaptive LBT mechanism for coexistence with Wi-Fi</a:t>
            </a:r>
          </a:p>
          <a:p>
            <a:pPr lvl="2"/>
            <a:r>
              <a:rPr lang="en-AU" i="1" dirty="0"/>
              <a:t>… </a:t>
            </a:r>
            <a:r>
              <a:rPr lang="en-AU" i="1" dirty="0">
                <a:highlight>
                  <a:srgbClr val="FFFF00"/>
                </a:highlight>
              </a:rPr>
              <a:t>an adaptive Listen Before Talk (LBT) procedure</a:t>
            </a:r>
            <a:r>
              <a:rPr lang="en-AU" i="1" dirty="0"/>
              <a:t>, which allows for transmission in the unlicensed spectrum for a known duration and opens channel access to ensure that MulteFire can coexist with </a:t>
            </a:r>
            <a:r>
              <a:rPr lang="en-AU" i="1" dirty="0" err="1"/>
              <a:t>neighboring</a:t>
            </a:r>
            <a:r>
              <a:rPr lang="en-AU" i="1" dirty="0"/>
              <a:t> Wi-Fi using the same channel</a:t>
            </a:r>
          </a:p>
          <a:p>
            <a:pPr lvl="1"/>
            <a:r>
              <a:rPr lang="en-AU" dirty="0"/>
              <a:t>This suggests some future questions of Coex SC consideration:</a:t>
            </a:r>
          </a:p>
          <a:p>
            <a:pPr lvl="2"/>
            <a:r>
              <a:rPr lang="en-AU" dirty="0"/>
              <a:t>Are MulteFire coexistence mechanisms the same as NR-U?</a:t>
            </a:r>
          </a:p>
          <a:p>
            <a:pPr lvl="2"/>
            <a:r>
              <a:rPr lang="en-AU" dirty="0"/>
              <a:t>If not, does MulteFire raise any additional coexistence issues?</a:t>
            </a:r>
          </a:p>
          <a:p>
            <a:pPr lvl="1"/>
            <a:r>
              <a:rPr lang="en-AU" b="1" dirty="0"/>
              <a:t>REQUEST</a:t>
            </a:r>
            <a:r>
              <a:rPr lang="en-AU" dirty="0"/>
              <a:t>: would anyone with knowledge of MulteFire coexistence mechanisms volunteer to lead a future discussion in the Coex SC?</a:t>
            </a:r>
          </a:p>
        </p:txBody>
      </p:sp>
      <p:sp>
        <p:nvSpPr>
          <p:cNvPr id="4" name="Footer Placeholder 3">
            <a:extLst>
              <a:ext uri="{FF2B5EF4-FFF2-40B4-BE49-F238E27FC236}">
                <a16:creationId xmlns:a16="http://schemas.microsoft.com/office/drawing/2014/main" id="{83EA539A-E4FA-4F35-AE44-59C1183FDD5E}"/>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62136B-CB10-48B4-886A-6C46DC3AC4A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23749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a:t>
            </a:r>
          </a:p>
          <a:p>
            <a:pPr lvl="2"/>
            <a:r>
              <a:rPr lang="en-US" dirty="0"/>
              <a:t>You can register </a:t>
            </a:r>
            <a:r>
              <a:rPr lang="en-US" dirty="0">
                <a:hlinkClick r:id="rId2"/>
              </a:rPr>
              <a:t>here</a:t>
            </a:r>
            <a:r>
              <a:rPr lang="en-US" dirty="0"/>
              <a:t> </a:t>
            </a:r>
          </a:p>
          <a:p>
            <a:pPr lvl="2"/>
            <a:r>
              <a:rPr lang="en-US" dirty="0"/>
              <a:t>Or follow the registration link for this session here </a:t>
            </a:r>
            <a:r>
              <a:rPr lang="en-US" dirty="0">
                <a:hlinkClick r:id="rId3"/>
              </a:rPr>
              <a:t>https://www.ieee802.org/11/Meetings/Meeting_Plan.html</a:t>
            </a:r>
            <a:endParaRPr lang="en-US" dirty="0"/>
          </a:p>
          <a:p>
            <a:pPr lvl="1"/>
            <a:r>
              <a:rPr lang="en-US" dirty="0"/>
              <a:t>If you do not intend to register for this session:</a:t>
            </a:r>
          </a:p>
          <a:p>
            <a:pPr lvl="2"/>
            <a:r>
              <a:rPr lang="en-US" dirty="0"/>
              <a:t>You must leave this meeting</a:t>
            </a:r>
          </a:p>
          <a:p>
            <a:pPr lvl="2"/>
            <a:r>
              <a:rPr lang="en-US" dirty="0"/>
              <a:t>If you have logged attendance on IMAT, email the IEEE 802.11 WG Chair or Vice Chairs to have your attendance cancelled</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383158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early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about the Uni of Chicago results 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There has not been much discussion since despite some agreement that these results are important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99365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E880-0F02-4085-91EF-4234B1378747}"/>
              </a:ext>
            </a:extLst>
          </p:cNvPr>
          <p:cNvSpPr>
            <a:spLocks noGrp="1"/>
          </p:cNvSpPr>
          <p:nvPr>
            <p:ph type="title"/>
          </p:nvPr>
        </p:nvSpPr>
        <p:spPr/>
        <p:txBody>
          <a:bodyPr/>
          <a:lstStyle/>
          <a:p>
            <a:r>
              <a:rPr lang="en-AU" dirty="0"/>
              <a:t>The Uni of Chicago is planning to undertake further measurements (and simulations)</a:t>
            </a:r>
          </a:p>
        </p:txBody>
      </p:sp>
      <p:sp>
        <p:nvSpPr>
          <p:cNvPr id="3" name="Content Placeholder 2">
            <a:extLst>
              <a:ext uri="{FF2B5EF4-FFF2-40B4-BE49-F238E27FC236}">
                <a16:creationId xmlns:a16="http://schemas.microsoft.com/office/drawing/2014/main" id="{CE5D7EB5-2E87-458A-9A26-6DD435E6D3FD}"/>
              </a:ext>
            </a:extLst>
          </p:cNvPr>
          <p:cNvSpPr>
            <a:spLocks noGrp="1"/>
          </p:cNvSpPr>
          <p:nvPr>
            <p:ph idx="1"/>
          </p:nvPr>
        </p:nvSpPr>
        <p:spPr/>
        <p:txBody>
          <a:bodyPr/>
          <a:lstStyle/>
          <a:p>
            <a:pPr lvl="1"/>
            <a:r>
              <a:rPr lang="en-AU" dirty="0">
                <a:solidFill>
                  <a:srgbClr val="FF0000"/>
                </a:solidFill>
              </a:rPr>
              <a:t>Monisha Ghosh has notified the Chair that she will be providing a summary of planned coexistence work at the Uni of Chicago</a:t>
            </a:r>
          </a:p>
          <a:p>
            <a:pPr lvl="2"/>
            <a:r>
              <a:rPr lang="en-AU" dirty="0">
                <a:solidFill>
                  <a:srgbClr val="FF0000"/>
                </a:solidFill>
              </a:rPr>
              <a:t>Simulations &amp; measurements</a:t>
            </a:r>
          </a:p>
          <a:p>
            <a:pPr lvl="2"/>
            <a:r>
              <a:rPr lang="en-AU" dirty="0">
                <a:solidFill>
                  <a:srgbClr val="FF0000"/>
                </a:solidFill>
              </a:rPr>
              <a:t>Latest article (7Jul 2021) is </a:t>
            </a:r>
            <a:r>
              <a:rPr lang="en-AU" dirty="0">
                <a:solidFill>
                  <a:srgbClr val="FF0000"/>
                </a:solidFill>
                <a:hlinkClick r:id="rId2"/>
              </a:rPr>
              <a:t>https://news.uchicago.edu/story/more-cell-phone-data-use-negatively-affecting-wi-fi-performance-study-finds</a:t>
            </a:r>
            <a:endParaRPr lang="en-AU" dirty="0">
              <a:solidFill>
                <a:srgbClr val="FF0000"/>
              </a:solidFill>
            </a:endParaRPr>
          </a:p>
          <a:p>
            <a:pPr lvl="1"/>
            <a:r>
              <a:rPr lang="en-AU" dirty="0">
                <a:solidFill>
                  <a:srgbClr val="FF0000"/>
                </a:solidFill>
              </a:rPr>
              <a:t>These plans will be inserted here</a:t>
            </a:r>
          </a:p>
        </p:txBody>
      </p:sp>
      <p:sp>
        <p:nvSpPr>
          <p:cNvPr id="4" name="Footer Placeholder 3">
            <a:extLst>
              <a:ext uri="{FF2B5EF4-FFF2-40B4-BE49-F238E27FC236}">
                <a16:creationId xmlns:a16="http://schemas.microsoft.com/office/drawing/2014/main" id="{40657DD9-3FA4-4075-81FC-982837A021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F8626D-393F-491E-8977-42A776EED3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154480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7227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50190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58308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adaptivity compromise &amp; associated testing</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BRAN#110 (June 2021)</a:t>
            </a:r>
          </a:p>
          <a:p>
            <a:pPr lvl="1"/>
            <a:r>
              <a:rPr lang="en-US" dirty="0"/>
              <a:t>Draft EN 301 893 </a:t>
            </a:r>
            <a:r>
              <a:rPr lang="en-AU" dirty="0"/>
              <a:t>v.2.1.44 (stable draft) – 29 Jun 2021</a:t>
            </a:r>
            <a:endParaRPr lang="en-GB" dirty="0"/>
          </a:p>
          <a:p>
            <a:r>
              <a:rPr lang="en-GB" dirty="0"/>
              <a:t>Discussion during </a:t>
            </a:r>
            <a:r>
              <a:rPr lang="en-AU" dirty="0"/>
              <a:t>BRAN#110</a:t>
            </a:r>
          </a:p>
          <a:p>
            <a:pPr lvl="1"/>
            <a:r>
              <a:rPr lang="en-AU" dirty="0"/>
              <a:t>All ETSI BRAN agreements so far were approved in BRAN(21)110055, which was subsequently published as EN 301 893 v2.1.44</a:t>
            </a:r>
          </a:p>
          <a:p>
            <a:pPr lvl="2"/>
            <a:r>
              <a:rPr lang="en-AU" dirty="0"/>
              <a:t>Variety of editorial issues &amp; other issues with less relevance to coexistence</a:t>
            </a:r>
          </a:p>
          <a:p>
            <a:pPr lvl="2"/>
            <a:r>
              <a:rPr lang="en-AU" dirty="0"/>
              <a:t>Compromise for adaptivity (and associated testing), as agreed at BRAN#109</a:t>
            </a:r>
          </a:p>
          <a:p>
            <a:pPr lvl="3"/>
            <a:r>
              <a:rPr lang="en-AU" dirty="0"/>
              <a:t>The adaptivity requirements most relevant to Wi-Fi equipment are the requirements in clause 4.2.7.3.2 (</a:t>
            </a:r>
            <a:r>
              <a:rPr lang="en-AU" i="1" dirty="0"/>
              <a:t>Load Based Equipment (LBE)</a:t>
            </a:r>
            <a:r>
              <a:rPr lang="en-AU" dirty="0"/>
              <a:t>)</a:t>
            </a:r>
          </a:p>
          <a:p>
            <a:pPr lvl="4"/>
            <a:r>
              <a:rPr lang="en-AU" dirty="0"/>
              <a:t>… </a:t>
            </a:r>
            <a:r>
              <a:rPr lang="en-AU" sz="1400" dirty="0"/>
              <a:t>and sub-clauses</a:t>
            </a:r>
          </a:p>
          <a:p>
            <a:pPr lvl="4"/>
            <a:r>
              <a:rPr lang="en-AU" sz="1400" dirty="0"/>
              <a:t>… particularly 4.2.7.3.2.5 (</a:t>
            </a:r>
            <a:r>
              <a:rPr lang="en-AU" sz="1400" i="1" dirty="0"/>
              <a:t>Energy Detection Threshold (EDT) level</a:t>
            </a:r>
            <a:r>
              <a:rPr lang="en-AU" sz="1400" dirty="0"/>
              <a:t>)</a:t>
            </a:r>
          </a:p>
          <a:p>
            <a:pPr lvl="3"/>
            <a:r>
              <a:rPr lang="en-AU" dirty="0"/>
              <a:t>The associated testing procedures most relevant to Wi-Fi equipment are the procedures in clause 5.4.9.3.2 (</a:t>
            </a:r>
            <a:r>
              <a:rPr lang="en-AU" i="1" dirty="0"/>
              <a:t>Conducted measurements</a:t>
            </a:r>
            <a:r>
              <a:rPr lang="en-AU" dirty="0"/>
              <a:t>)</a:t>
            </a:r>
          </a:p>
          <a:p>
            <a:pPr lvl="4"/>
            <a:r>
              <a:rPr lang="en-AU" sz="1400" dirty="0"/>
              <a:t>… and sub-clauses</a:t>
            </a:r>
          </a:p>
          <a:p>
            <a:pPr lvl="3"/>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35569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a:t>
            </a:r>
          </a:p>
          <a:p>
            <a:pPr lvl="1"/>
            <a:r>
              <a:rPr lang="en-AU" dirty="0">
                <a:sym typeface="Wingdings" panose="05000000000000000000" pitchFamily="2" charset="2"/>
              </a:rPr>
              <a:t>Please remember to register you attendance using IMAT</a:t>
            </a:r>
          </a:p>
          <a:p>
            <a:pPr lvl="2"/>
            <a:r>
              <a:rPr lang="en-AU" dirty="0">
                <a:sym typeface="Wingdings" panose="05000000000000000000" pitchFamily="2" charset="2"/>
                <a:hlinkClick r:id="rId2"/>
              </a:rPr>
              <a:t>https://imat.ieee.org/attendance</a:t>
            </a:r>
            <a:endParaRPr lang="en-AU"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E5AE-EFFF-490D-B294-09B2D4B22222}"/>
              </a:ext>
            </a:extLst>
          </p:cNvPr>
          <p:cNvSpPr>
            <a:spLocks noGrp="1"/>
          </p:cNvSpPr>
          <p:nvPr>
            <p:ph type="title"/>
          </p:nvPr>
        </p:nvSpPr>
        <p:spPr>
          <a:xfrm>
            <a:off x="685800" y="685800"/>
            <a:ext cx="7772400" cy="1066800"/>
          </a:xfrm>
        </p:spPr>
        <p:txBody>
          <a:bodyPr/>
          <a:lstStyle/>
          <a:p>
            <a:r>
              <a:rPr lang="en-AU" dirty="0"/>
              <a:t>A LS from ETSI BRAN highlights recent progress related to adaptivity in EN 301 893 (5 GHz)</a:t>
            </a:r>
          </a:p>
        </p:txBody>
      </p:sp>
      <p:sp>
        <p:nvSpPr>
          <p:cNvPr id="3" name="Content Placeholder 2">
            <a:extLst>
              <a:ext uri="{FF2B5EF4-FFF2-40B4-BE49-F238E27FC236}">
                <a16:creationId xmlns:a16="http://schemas.microsoft.com/office/drawing/2014/main" id="{FCFCE2C5-F875-47C2-9156-6B7CBE9A4E1F}"/>
              </a:ext>
            </a:extLst>
          </p:cNvPr>
          <p:cNvSpPr>
            <a:spLocks noGrp="1"/>
          </p:cNvSpPr>
          <p:nvPr>
            <p:ph idx="1"/>
          </p:nvPr>
        </p:nvSpPr>
        <p:spPr>
          <a:xfrm>
            <a:off x="685800" y="1981200"/>
            <a:ext cx="7772400" cy="4114800"/>
          </a:xfrm>
        </p:spPr>
        <p:txBody>
          <a:bodyPr/>
          <a:lstStyle/>
          <a:p>
            <a:pPr lvl="1"/>
            <a:r>
              <a:rPr lang="en-AU" dirty="0"/>
              <a:t>ETSI BRAN recently sent IEEE 802.11 WG a LS that highlights recent progress related to adaptivity in EN 301 893 (5 GHz)</a:t>
            </a:r>
          </a:p>
          <a:p>
            <a:pPr lvl="2"/>
            <a:r>
              <a:rPr lang="en-AU" dirty="0"/>
              <a:t>See </a:t>
            </a:r>
            <a:r>
              <a:rPr lang="en-AU" dirty="0">
                <a:hlinkClick r:id="rId2"/>
              </a:rPr>
              <a:t>11-21-1025-00</a:t>
            </a:r>
            <a:endParaRPr lang="en-AU" dirty="0"/>
          </a:p>
          <a:p>
            <a:pPr lvl="1"/>
            <a:r>
              <a:rPr lang="en-AU" dirty="0"/>
              <a:t> ETSI BRAN’s LS was also sent to 3GPP RAN/RAN1/RAN4 &amp; GSMA</a:t>
            </a:r>
          </a:p>
          <a:p>
            <a:pPr lvl="2"/>
            <a:r>
              <a:rPr lang="en-AU" dirty="0"/>
              <a:t>Interestingly, it was not sent to the WFA</a:t>
            </a:r>
          </a:p>
          <a:p>
            <a:pPr lvl="1"/>
            <a:r>
              <a:rPr lang="en-AU" dirty="0"/>
              <a:t>The LS has a few important elements</a:t>
            </a:r>
          </a:p>
          <a:p>
            <a:pPr lvl="2"/>
            <a:r>
              <a:rPr lang="en-AU" dirty="0"/>
              <a:t>It documents the agreed clause 4 text for the </a:t>
            </a:r>
            <a:r>
              <a:rPr lang="en-AU" i="1" dirty="0"/>
              <a:t>EDT</a:t>
            </a:r>
            <a:r>
              <a:rPr lang="en-AU" dirty="0"/>
              <a:t>, which is an important component of the adaptivity mechanism is EN 301 893</a:t>
            </a:r>
          </a:p>
          <a:p>
            <a:pPr lvl="2"/>
            <a:r>
              <a:rPr lang="en-AU" dirty="0"/>
              <a:t>It explains that the </a:t>
            </a:r>
            <a:r>
              <a:rPr lang="en-AU" i="1" dirty="0"/>
              <a:t>EDT</a:t>
            </a:r>
            <a:r>
              <a:rPr lang="en-AU" dirty="0"/>
              <a:t> text in EN 301 893 may be updated in the future</a:t>
            </a:r>
          </a:p>
          <a:p>
            <a:pPr lvl="2"/>
            <a:r>
              <a:rPr lang="en-AU" dirty="0"/>
              <a:t>It notes associated tests have also been accepted for inclusion into EN 301 893 </a:t>
            </a:r>
          </a:p>
          <a:p>
            <a:pPr lvl="3"/>
            <a:endParaRPr lang="en-AU" dirty="0"/>
          </a:p>
        </p:txBody>
      </p:sp>
      <p:sp>
        <p:nvSpPr>
          <p:cNvPr id="4" name="Footer Placeholder 3">
            <a:extLst>
              <a:ext uri="{FF2B5EF4-FFF2-40B4-BE49-F238E27FC236}">
                <a16:creationId xmlns:a16="http://schemas.microsoft.com/office/drawing/2014/main" id="{D307D25E-29C5-44B2-B5E6-CBB3B5B8DC5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E18026-B834-4136-870E-7269DC7A0B6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36194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B4A0A-4DEB-4BBE-836C-AC712B5DC4A0}"/>
              </a:ext>
            </a:extLst>
          </p:cNvPr>
          <p:cNvSpPr>
            <a:spLocks noGrp="1"/>
          </p:cNvSpPr>
          <p:nvPr>
            <p:ph type="title"/>
          </p:nvPr>
        </p:nvSpPr>
        <p:spPr/>
        <p:txBody>
          <a:bodyPr/>
          <a:lstStyle/>
          <a:p>
            <a:r>
              <a:rPr lang="en-AU" dirty="0"/>
              <a:t>ETSI BRAN’s LS highlights the key adaptivity text in EN 301 893 (5 GHz)</a:t>
            </a:r>
          </a:p>
        </p:txBody>
      </p:sp>
      <p:sp>
        <p:nvSpPr>
          <p:cNvPr id="3" name="Footer Placeholder 2">
            <a:extLst>
              <a:ext uri="{FF2B5EF4-FFF2-40B4-BE49-F238E27FC236}">
                <a16:creationId xmlns:a16="http://schemas.microsoft.com/office/drawing/2014/main" id="{66ABD29C-B81B-44BC-AF3A-BC1D09374785}"/>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23877C9E-8B71-4AE3-8775-E92A64D449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7" name="Rectangle 6">
            <a:extLst>
              <a:ext uri="{FF2B5EF4-FFF2-40B4-BE49-F238E27FC236}">
                <a16:creationId xmlns:a16="http://schemas.microsoft.com/office/drawing/2014/main" id="{99ABB825-1F99-4032-82B1-93F4ECDD2843}"/>
              </a:ext>
            </a:extLst>
          </p:cNvPr>
          <p:cNvSpPr/>
          <p:nvPr/>
        </p:nvSpPr>
        <p:spPr bwMode="auto">
          <a:xfrm>
            <a:off x="228600" y="1752600"/>
            <a:ext cx="4953000" cy="464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050" b="1" i="0" u="none" strike="noStrike" cap="none" normalizeH="0" baseline="0" dirty="0">
                <a:ln>
                  <a:noFill/>
                </a:ln>
                <a:solidFill>
                  <a:schemeClr val="tx1"/>
                </a:solidFill>
                <a:effectLst/>
                <a:latin typeface="+mj-lt"/>
              </a:rPr>
              <a:t>4.2.7.3.2.5 	ED Threshold Level (Energy Detection Threshold Level) </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An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Occupied Channel </a:t>
            </a:r>
            <a:r>
              <a:rPr kumimoji="0" lang="en-AU" sz="1000" b="0" i="0" u="none" strike="noStrike" cap="none" normalizeH="0" baseline="0" dirty="0">
                <a:ln>
                  <a:noFill/>
                </a:ln>
                <a:solidFill>
                  <a:schemeClr val="tx1"/>
                </a:solidFill>
                <a:effectLst/>
                <a:latin typeface="+mj-lt"/>
              </a:rPr>
              <a:t>as long as transmissions in that channel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power level is determined by integrating the received power over the channel, and then normalized to per MHz power. The received power shall be measured at the interface between the device and the antenna assembly. If no transmissions are present at a power level greater than the </a:t>
            </a:r>
            <a:r>
              <a:rPr kumimoji="0" lang="en-AU" sz="1000" b="0" i="1" u="none" strike="noStrike" cap="none" normalizeH="0" baseline="0" dirty="0">
                <a:ln>
                  <a:noFill/>
                </a:ln>
                <a:solidFill>
                  <a:schemeClr val="tx1"/>
                </a:solidFill>
                <a:effectLst/>
                <a:latin typeface="+mj-lt"/>
              </a:rPr>
              <a:t>ED Threshold (EDT)</a:t>
            </a:r>
            <a:r>
              <a:rPr kumimoji="0" lang="en-AU" sz="1000" b="0" i="0" u="none" strike="noStrike" cap="none" normalizeH="0" baseline="0" dirty="0">
                <a:ln>
                  <a:noFill/>
                </a:ln>
                <a:solidFill>
                  <a:schemeClr val="tx1"/>
                </a:solidFill>
                <a:effectLst/>
                <a:latin typeface="+mj-lt"/>
              </a:rPr>
              <a:t>, the </a:t>
            </a:r>
            <a:r>
              <a:rPr kumimoji="0" lang="en-AU" sz="1000" b="0" i="1" u="none" strike="noStrike" cap="none" normalizeH="0" baseline="0" dirty="0">
                <a:ln>
                  <a:noFill/>
                </a:ln>
                <a:solidFill>
                  <a:schemeClr val="tx1"/>
                </a:solidFill>
                <a:effectLst/>
                <a:latin typeface="+mj-lt"/>
              </a:rPr>
              <a:t>Operating Channel </a:t>
            </a:r>
            <a:r>
              <a:rPr kumimoji="0" lang="en-AU" sz="1000" b="0" i="0" u="none" strike="noStrike" cap="none" normalizeH="0" baseline="0" dirty="0">
                <a:ln>
                  <a:noFill/>
                </a:ln>
                <a:solidFill>
                  <a:schemeClr val="tx1"/>
                </a:solidFill>
                <a:effectLst/>
                <a:latin typeface="+mj-lt"/>
              </a:rPr>
              <a:t>is an </a:t>
            </a:r>
            <a:r>
              <a:rPr kumimoji="0" lang="en-AU" sz="1000" b="0" i="1" u="none" strike="noStrike" cap="none" normalizeH="0" baseline="0" dirty="0">
                <a:ln>
                  <a:noFill/>
                </a:ln>
                <a:solidFill>
                  <a:schemeClr val="tx1"/>
                </a:solidFill>
                <a:effectLst/>
                <a:latin typeface="+mj-lt"/>
              </a:rPr>
              <a:t>Unoccupied Channel</a:t>
            </a:r>
            <a:r>
              <a:rPr kumimoji="0" lang="en-AU" sz="1000" b="0" i="0" u="none" strike="noStrike" cap="none" normalizeH="0" baseline="0" dirty="0">
                <a:ln>
                  <a:noFill/>
                </a:ln>
                <a:solidFill>
                  <a:schemeClr val="tx1"/>
                </a:solidFill>
                <a:effectLst/>
                <a:latin typeface="+mj-lt"/>
              </a:rPr>
              <a:t>. Equipment may consist of one or more devices. A device shall operate according to one of the following categories. The EDT depends on the category of operation.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1: For a device operating only in conformance to IEEE 802.11ax/D8.0 [REF] clause 27, IEEE 802.11™2016 [9], clause 17, clause 19 or clause 21, or any combination of these clauses, independent of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the EDT shall be: </a:t>
            </a:r>
          </a:p>
          <a:p>
            <a:pPr marL="538163" lvl="1" eaLnBrk="0" hangingPunct="0">
              <a:spcBef>
                <a:spcPts val="400"/>
              </a:spcBef>
              <a:tabLst>
                <a:tab pos="4572000" algn="l"/>
                <a:tab pos="7264400" algn="l"/>
              </a:tabLst>
            </a:pPr>
            <a:r>
              <a:rPr kumimoji="0" lang="en-AU" sz="1000" b="0" i="0" u="none" strike="noStrike" cap="none" normalizeH="0" baseline="0" dirty="0">
                <a:ln>
                  <a:noFill/>
                </a:ln>
                <a:solidFill>
                  <a:schemeClr val="tx1"/>
                </a:solidFill>
                <a:effectLst/>
                <a:latin typeface="+mj-lt"/>
              </a:rPr>
              <a:t>EDT = −75 dBm/MHz	(1) </a:t>
            </a:r>
          </a:p>
          <a:p>
            <a:pPr marL="177800" lvl="1" eaLnBrk="0" hangingPunct="0">
              <a:spcBef>
                <a:spcPts val="800"/>
              </a:spcBef>
            </a:pPr>
            <a:r>
              <a:rPr kumimoji="0" lang="en-AU" sz="1000" b="0" i="0" u="none" strike="noStrike" cap="none" normalizeH="0" baseline="0" dirty="0">
                <a:ln>
                  <a:noFill/>
                </a:ln>
                <a:solidFill>
                  <a:schemeClr val="tx1"/>
                </a:solidFill>
                <a:effectLst/>
                <a:latin typeface="+mj-lt"/>
              </a:rPr>
              <a:t>Category 2: Else, the EDT shall be proportional to the device's maximum transmit power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13 dBm:	EDT = −75 dBm/MHz </a:t>
            </a:r>
          </a:p>
          <a:p>
            <a:pPr marL="538163" lvl="1" eaLnBrk="0" hangingPunct="0">
              <a:spcBef>
                <a:spcPts val="400"/>
              </a:spcBef>
              <a:tabLst>
                <a:tab pos="2243138" algn="l"/>
                <a:tab pos="4572000" algn="l"/>
              </a:tabLst>
            </a:pPr>
            <a:r>
              <a:rPr kumimoji="0" lang="en-AU" sz="1000" b="0" i="0" u="none" strike="noStrike" cap="none" normalizeH="0" baseline="0" dirty="0">
                <a:ln>
                  <a:noFill/>
                </a:ln>
                <a:solidFill>
                  <a:schemeClr val="tx1"/>
                </a:solidFill>
                <a:effectLst/>
                <a:latin typeface="+mj-lt"/>
              </a:rPr>
              <a:t>For 13 dBm &lt;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&lt; 23 dBm:	EDT = −85 dBm/MHz + (23 dBm −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(2) </a:t>
            </a:r>
          </a:p>
          <a:p>
            <a:pPr marL="538163" lvl="1" eaLnBrk="0" hangingPunct="0">
              <a:spcBef>
                <a:spcPts val="400"/>
              </a:spcBef>
              <a:tabLst>
                <a:tab pos="2243138" algn="l"/>
              </a:tabLst>
            </a:pPr>
            <a:r>
              <a:rPr kumimoji="0" lang="en-AU" sz="1000" b="0" i="0" u="none" strike="noStrike" cap="none" normalizeH="0" baseline="0" dirty="0">
                <a:ln>
                  <a:noFill/>
                </a:ln>
                <a:solidFill>
                  <a:schemeClr val="tx1"/>
                </a:solidFill>
                <a:effectLst/>
                <a:latin typeface="+mj-lt"/>
              </a:rPr>
              <a:t>For P</a:t>
            </a:r>
            <a:r>
              <a:rPr kumimoji="0" lang="en-AU" sz="1000" b="0" i="0" u="none" strike="noStrike" cap="none" normalizeH="0" baseline="-25000" dirty="0">
                <a:ln>
                  <a:noFill/>
                </a:ln>
                <a:solidFill>
                  <a:schemeClr val="tx1"/>
                </a:solidFill>
                <a:effectLst/>
                <a:latin typeface="+mj-lt"/>
              </a:rPr>
              <a:t>H</a:t>
            </a:r>
            <a:r>
              <a:rPr kumimoji="0" lang="en-AU" sz="1000" b="0" i="0" u="none" strike="noStrike" cap="none" normalizeH="0" baseline="0" dirty="0">
                <a:ln>
                  <a:noFill/>
                </a:ln>
                <a:solidFill>
                  <a:schemeClr val="tx1"/>
                </a:solidFill>
                <a:effectLst/>
                <a:latin typeface="+mj-lt"/>
              </a:rPr>
              <a:t> ≥ 23 dBm: </a:t>
            </a:r>
            <a:r>
              <a:rPr lang="en-AU" sz="1000" dirty="0">
                <a:latin typeface="+mj-lt"/>
              </a:rPr>
              <a:t>	</a:t>
            </a:r>
            <a:r>
              <a:rPr kumimoji="0" lang="en-AU" sz="1000" b="0" i="0" u="none" strike="noStrike" cap="none" normalizeH="0" baseline="0" dirty="0">
                <a:ln>
                  <a:noFill/>
                </a:ln>
                <a:solidFill>
                  <a:schemeClr val="tx1"/>
                </a:solidFill>
                <a:effectLst/>
                <a:latin typeface="+mj-lt"/>
              </a:rPr>
              <a:t>EDT = −85 dBm/MHz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A device capable of operating in either category, when changing operation from Category 2 to Category 1, shall not increase the EDT for a period of at least [60] s. </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000" b="0" i="0" u="none" strike="noStrike" cap="none" normalizeH="0" baseline="0" dirty="0">
                <a:ln>
                  <a:noFill/>
                </a:ln>
                <a:solidFill>
                  <a:schemeClr val="tx1"/>
                </a:solidFill>
                <a:effectLst/>
                <a:latin typeface="+mj-lt"/>
              </a:rPr>
              <a:t>The EDT levels defined above are absolute levels that apply at all times independent of background noise of other signals being present in the channel.</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000" b="0" i="0" u="none" strike="noStrike" cap="none" normalizeH="0" baseline="0" dirty="0">
              <a:ln>
                <a:noFill/>
              </a:ln>
              <a:solidFill>
                <a:schemeClr val="tx1"/>
              </a:solidFill>
              <a:effectLst/>
              <a:latin typeface="+mj-lt"/>
            </a:endParaRPr>
          </a:p>
        </p:txBody>
      </p:sp>
      <p:sp>
        <p:nvSpPr>
          <p:cNvPr id="11" name="Right Brace 10">
            <a:extLst>
              <a:ext uri="{FF2B5EF4-FFF2-40B4-BE49-F238E27FC236}">
                <a16:creationId xmlns:a16="http://schemas.microsoft.com/office/drawing/2014/main" id="{7AFC8A25-91C8-44D0-9027-E4F78DF4AC29}"/>
              </a:ext>
            </a:extLst>
          </p:cNvPr>
          <p:cNvSpPr/>
          <p:nvPr/>
        </p:nvSpPr>
        <p:spPr bwMode="auto">
          <a:xfrm>
            <a:off x="5257800" y="2057400"/>
            <a:ext cx="228600" cy="12954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3" name="Right Brace 12">
            <a:extLst>
              <a:ext uri="{FF2B5EF4-FFF2-40B4-BE49-F238E27FC236}">
                <a16:creationId xmlns:a16="http://schemas.microsoft.com/office/drawing/2014/main" id="{2C857D68-850D-4034-BB19-F14E715257BD}"/>
              </a:ext>
            </a:extLst>
          </p:cNvPr>
          <p:cNvSpPr/>
          <p:nvPr/>
        </p:nvSpPr>
        <p:spPr bwMode="auto">
          <a:xfrm>
            <a:off x="5257800" y="34586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5A61C5D0-D90C-41FD-884B-9A3D1513AAF0}"/>
              </a:ext>
            </a:extLst>
          </p:cNvPr>
          <p:cNvSpPr/>
          <p:nvPr/>
        </p:nvSpPr>
        <p:spPr bwMode="auto">
          <a:xfrm>
            <a:off x="5257800" y="4449233"/>
            <a:ext cx="228600" cy="8847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ight Brace 14">
            <a:extLst>
              <a:ext uri="{FF2B5EF4-FFF2-40B4-BE49-F238E27FC236}">
                <a16:creationId xmlns:a16="http://schemas.microsoft.com/office/drawing/2014/main" id="{01837679-EBB2-4046-A578-C5D0C6BC319F}"/>
              </a:ext>
            </a:extLst>
          </p:cNvPr>
          <p:cNvSpPr/>
          <p:nvPr/>
        </p:nvSpPr>
        <p:spPr bwMode="auto">
          <a:xfrm>
            <a:off x="5262033" y="5439833"/>
            <a:ext cx="228600" cy="351367"/>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A30C7F87-742B-44A4-90CD-C124FFDB8F00}"/>
              </a:ext>
            </a:extLst>
          </p:cNvPr>
          <p:cNvSpPr/>
          <p:nvPr/>
        </p:nvSpPr>
        <p:spPr bwMode="auto">
          <a:xfrm>
            <a:off x="5715000" y="1752600"/>
            <a:ext cx="3200400" cy="13335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is used to determining if a channel is </a:t>
            </a:r>
            <a:r>
              <a:rPr kumimoji="0" lang="en-AU" sz="1400" b="0" i="1" u="none" strike="noStrike" cap="none" normalizeH="0" baseline="0" dirty="0">
                <a:ln>
                  <a:noFill/>
                </a:ln>
                <a:solidFill>
                  <a:schemeClr val="tx1"/>
                </a:solidFill>
                <a:effectLst/>
                <a:latin typeface="+mj-lt"/>
              </a:rPr>
              <a:t>busy</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Notes that equi</a:t>
            </a:r>
            <a:r>
              <a:rPr lang="en-AU" sz="1400" dirty="0">
                <a:latin typeface="+mj-lt"/>
              </a:rPr>
              <a:t>pment consists of multiple devices, each operating in one of following categories</a:t>
            </a:r>
            <a:endParaRPr kumimoji="0" lang="en-AU" sz="1400" b="0" i="0" u="none" strike="noStrike" cap="none" normalizeH="0" baseline="0" dirty="0">
              <a:ln>
                <a:noFill/>
              </a:ln>
              <a:solidFill>
                <a:schemeClr val="tx1"/>
              </a:solidFill>
              <a:effectLst/>
              <a:latin typeface="+mj-lt"/>
            </a:endParaRPr>
          </a:p>
        </p:txBody>
      </p:sp>
      <p:sp>
        <p:nvSpPr>
          <p:cNvPr id="17" name="Rectangle 16">
            <a:extLst>
              <a:ext uri="{FF2B5EF4-FFF2-40B4-BE49-F238E27FC236}">
                <a16:creationId xmlns:a16="http://schemas.microsoft.com/office/drawing/2014/main" id="{EC1415C3-487E-4C7D-9371-24FB8980A235}"/>
              </a:ext>
            </a:extLst>
          </p:cNvPr>
          <p:cNvSpPr/>
          <p:nvPr/>
        </p:nvSpPr>
        <p:spPr bwMode="auto">
          <a:xfrm>
            <a:off x="5715000" y="3238500"/>
            <a:ext cx="3200400" cy="11049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Allows 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-62 dBm</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Implicitly Assumes </a:t>
            </a:r>
            <a:r>
              <a:rPr lang="en-AU" sz="1400" dirty="0">
                <a:latin typeface="+mj-lt"/>
              </a:rPr>
              <a:t>use of </a:t>
            </a:r>
            <a:r>
              <a:rPr kumimoji="0" lang="en-AU" sz="1400" b="0" i="1" u="none" strike="noStrike" cap="none" normalizeH="0" baseline="0" dirty="0">
                <a:ln>
                  <a:noFill/>
                </a:ln>
                <a:solidFill>
                  <a:schemeClr val="tx1"/>
                </a:solidFill>
                <a:effectLst/>
                <a:latin typeface="+mj-lt"/>
              </a:rPr>
              <a:t>PDT</a:t>
            </a:r>
            <a:br>
              <a:rPr lang="en-AU" sz="1400" dirty="0">
                <a:latin typeface="+mj-lt"/>
              </a:rPr>
            </a:br>
            <a:r>
              <a:rPr kumimoji="0" lang="en-AU" sz="1400" b="0" i="0" u="none" strike="noStrike" cap="none" normalizeH="0" baseline="0" dirty="0">
                <a:ln>
                  <a:noFill/>
                </a:ln>
                <a:solidFill>
                  <a:schemeClr val="tx1"/>
                </a:solidFill>
                <a:effectLst/>
                <a:latin typeface="+mj-lt"/>
              </a:rPr>
              <a:t>@ -82 dBm, as specified in 802.11</a:t>
            </a:r>
          </a:p>
        </p:txBody>
      </p:sp>
      <p:sp>
        <p:nvSpPr>
          <p:cNvPr id="18" name="Rectangle 17">
            <a:extLst>
              <a:ext uri="{FF2B5EF4-FFF2-40B4-BE49-F238E27FC236}">
                <a16:creationId xmlns:a16="http://schemas.microsoft.com/office/drawing/2014/main" id="{414D3001-B3AC-4CC2-BC62-C61E454BD460}"/>
              </a:ext>
            </a:extLst>
          </p:cNvPr>
          <p:cNvSpPr/>
          <p:nvPr/>
        </p:nvSpPr>
        <p:spPr bwMode="auto">
          <a:xfrm>
            <a:off x="5715000" y="4495800"/>
            <a:ext cx="32004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Requires other devices to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-72dBm (scaled with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power)</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Applies to LAA/NR-U, 11be, …</a:t>
            </a:r>
          </a:p>
        </p:txBody>
      </p:sp>
      <p:sp>
        <p:nvSpPr>
          <p:cNvPr id="19" name="Rectangle 18">
            <a:extLst>
              <a:ext uri="{FF2B5EF4-FFF2-40B4-BE49-F238E27FC236}">
                <a16:creationId xmlns:a16="http://schemas.microsoft.com/office/drawing/2014/main" id="{6F55E97E-E0CC-4DE9-9950-B366AAD31886}"/>
              </a:ext>
            </a:extLst>
          </p:cNvPr>
          <p:cNvSpPr/>
          <p:nvPr/>
        </p:nvSpPr>
        <p:spPr bwMode="auto">
          <a:xfrm>
            <a:off x="5715000" y="5562600"/>
            <a:ext cx="3200400" cy="7620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Avoids “game playing” by devices that frequently swap between categories</a:t>
            </a:r>
          </a:p>
        </p:txBody>
      </p:sp>
      <p:cxnSp>
        <p:nvCxnSpPr>
          <p:cNvPr id="22" name="Straight Connector 21">
            <a:extLst>
              <a:ext uri="{FF2B5EF4-FFF2-40B4-BE49-F238E27FC236}">
                <a16:creationId xmlns:a16="http://schemas.microsoft.com/office/drawing/2014/main" id="{5D2435D0-470E-481A-9137-E8686481B454}"/>
              </a:ext>
            </a:extLst>
          </p:cNvPr>
          <p:cNvCxnSpPr>
            <a:cxnSpLocks/>
            <a:stCxn id="13" idx="1"/>
            <a:endCxn id="17" idx="1"/>
          </p:cNvCxnSpPr>
          <p:nvPr/>
        </p:nvCxnSpPr>
        <p:spPr bwMode="auto">
          <a:xfrm flipV="1">
            <a:off x="5486400" y="3790950"/>
            <a:ext cx="228600" cy="11006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a:extLst>
              <a:ext uri="{FF2B5EF4-FFF2-40B4-BE49-F238E27FC236}">
                <a16:creationId xmlns:a16="http://schemas.microsoft.com/office/drawing/2014/main" id="{E21380ED-9999-4064-8D01-51FBE2BA5B5E}"/>
              </a:ext>
            </a:extLst>
          </p:cNvPr>
          <p:cNvCxnSpPr>
            <a:cxnSpLocks/>
            <a:stCxn id="11" idx="1"/>
            <a:endCxn id="12" idx="1"/>
          </p:cNvCxnSpPr>
          <p:nvPr/>
        </p:nvCxnSpPr>
        <p:spPr bwMode="auto">
          <a:xfrm flipV="1">
            <a:off x="5486400" y="2419350"/>
            <a:ext cx="228600" cy="28575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a:extLst>
              <a:ext uri="{FF2B5EF4-FFF2-40B4-BE49-F238E27FC236}">
                <a16:creationId xmlns:a16="http://schemas.microsoft.com/office/drawing/2014/main" id="{25C6BE53-F47C-4BDD-8B1D-C8DD3BD760A2}"/>
              </a:ext>
            </a:extLst>
          </p:cNvPr>
          <p:cNvCxnSpPr>
            <a:cxnSpLocks/>
            <a:stCxn id="14" idx="1"/>
            <a:endCxn id="18" idx="1"/>
          </p:cNvCxnSpPr>
          <p:nvPr/>
        </p:nvCxnSpPr>
        <p:spPr bwMode="auto">
          <a:xfrm>
            <a:off x="5486400" y="4891617"/>
            <a:ext cx="228600" cy="6138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a:extLst>
              <a:ext uri="{FF2B5EF4-FFF2-40B4-BE49-F238E27FC236}">
                <a16:creationId xmlns:a16="http://schemas.microsoft.com/office/drawing/2014/main" id="{952A0E72-1104-4A45-A698-16C09D317ACE}"/>
              </a:ext>
            </a:extLst>
          </p:cNvPr>
          <p:cNvCxnSpPr>
            <a:cxnSpLocks/>
            <a:stCxn id="15" idx="1"/>
            <a:endCxn id="19" idx="1"/>
          </p:cNvCxnSpPr>
          <p:nvPr/>
        </p:nvCxnSpPr>
        <p:spPr bwMode="auto">
          <a:xfrm>
            <a:off x="5490633" y="5615517"/>
            <a:ext cx="224367" cy="3280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1" name="Rectangle 40">
            <a:extLst>
              <a:ext uri="{FF2B5EF4-FFF2-40B4-BE49-F238E27FC236}">
                <a16:creationId xmlns:a16="http://schemas.microsoft.com/office/drawing/2014/main" id="{C5948277-184A-4DE5-9F4C-612E0F634DD3}"/>
              </a:ext>
            </a:extLst>
          </p:cNvPr>
          <p:cNvSpPr/>
          <p:nvPr/>
        </p:nvSpPr>
        <p:spPr bwMode="auto">
          <a:xfrm>
            <a:off x="228600" y="1447800"/>
            <a:ext cx="4953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in EN 301 893 from ETSI BRAN’s LS</a:t>
            </a:r>
          </a:p>
        </p:txBody>
      </p:sp>
    </p:spTree>
    <p:extLst>
      <p:ext uri="{BB962C8B-B14F-4D97-AF65-F5344CB8AC3E}">
        <p14:creationId xmlns:p14="http://schemas.microsoft.com/office/powerpoint/2010/main" val="2084781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A766-E13A-4179-ACF7-5D3376274FC4}"/>
              </a:ext>
            </a:extLst>
          </p:cNvPr>
          <p:cNvSpPr>
            <a:spLocks noGrp="1"/>
          </p:cNvSpPr>
          <p:nvPr>
            <p:ph type="title"/>
          </p:nvPr>
        </p:nvSpPr>
        <p:spPr/>
        <p:txBody>
          <a:bodyPr/>
          <a:lstStyle/>
          <a:p>
            <a:r>
              <a:rPr lang="en-AU" dirty="0"/>
              <a:t>ETSI BRAN’s LS highlights that the key adaptivity text may be updated in the future</a:t>
            </a:r>
          </a:p>
        </p:txBody>
      </p:sp>
      <p:sp>
        <p:nvSpPr>
          <p:cNvPr id="4" name="Footer Placeholder 3">
            <a:extLst>
              <a:ext uri="{FF2B5EF4-FFF2-40B4-BE49-F238E27FC236}">
                <a16:creationId xmlns:a16="http://schemas.microsoft.com/office/drawing/2014/main" id="{EF645912-F351-4A62-908B-E97BCD3B84B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645566C-6FF5-47D0-9DAE-2BF2661427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
        <p:nvSpPr>
          <p:cNvPr id="6" name="Rectangle 5">
            <a:extLst>
              <a:ext uri="{FF2B5EF4-FFF2-40B4-BE49-F238E27FC236}">
                <a16:creationId xmlns:a16="http://schemas.microsoft.com/office/drawing/2014/main" id="{C5CED75D-8368-404C-BBD8-836D245833A2}"/>
              </a:ext>
            </a:extLst>
          </p:cNvPr>
          <p:cNvSpPr/>
          <p:nvPr/>
        </p:nvSpPr>
        <p:spPr bwMode="auto">
          <a:xfrm>
            <a:off x="228600" y="2382307"/>
            <a:ext cx="3352800" cy="340889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60363" marR="0" indent="-360363" algn="l" defTabSz="914400" rtl="0" eaLnBrk="0" fontAlgn="base" latinLnBrk="0" hangingPunct="0">
              <a:lnSpc>
                <a:spcPct val="100000"/>
              </a:lnSpc>
              <a:spcBef>
                <a:spcPts val="400"/>
              </a:spcBef>
              <a:spcAft>
                <a:spcPct val="0"/>
              </a:spcAft>
              <a:buClrTx/>
              <a:buSzTx/>
              <a:buFontTx/>
              <a:buAutoNum type="arabicPeriod" startAt="2"/>
              <a:tabLst/>
            </a:pPr>
            <a:r>
              <a:rPr kumimoji="0" lang="en-AU" sz="1400" b="0" i="1" u="none" strike="noStrike" cap="none" normalizeH="0" baseline="0" dirty="0">
                <a:ln>
                  <a:noFill/>
                </a:ln>
                <a:solidFill>
                  <a:schemeClr val="tx1"/>
                </a:solidFill>
                <a:effectLst/>
                <a:latin typeface="+mj-lt"/>
              </a:rPr>
              <a:t>EDT requirements may be further updated by ETSI TC BRAN in the future. It is the current understanding that such updates would most likely be considered in the context of a future work item. The following alternatives are among those that may be considered:</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1: common EDT = −85 dBm/MHz for all technologies, possibly as a function of PH.</a:t>
            </a:r>
          </a:p>
          <a:p>
            <a:pPr marL="538163" lvl="1" indent="-177800" eaLnBrk="0" hangingPunct="0">
              <a:spcBef>
                <a:spcPts val="400"/>
              </a:spcBef>
              <a:buFont typeface="Arial" panose="020B0604020202020204" pitchFamily="34" charset="0"/>
              <a:buChar char="•"/>
            </a:pPr>
            <a:r>
              <a:rPr kumimoji="0" lang="en-AU" sz="1400" b="0" i="1" u="none" strike="noStrike" cap="none" normalizeH="0" baseline="0" dirty="0">
                <a:ln>
                  <a:noFill/>
                </a:ln>
                <a:solidFill>
                  <a:schemeClr val="tx1"/>
                </a:solidFill>
                <a:effectLst/>
                <a:latin typeface="+mj-lt"/>
              </a:rPr>
              <a:t>Alt 2: common EDT = −75 dBm/MHz for all technologies. </a:t>
            </a:r>
          </a:p>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7" name="Right Brace 6">
            <a:extLst>
              <a:ext uri="{FF2B5EF4-FFF2-40B4-BE49-F238E27FC236}">
                <a16:creationId xmlns:a16="http://schemas.microsoft.com/office/drawing/2014/main" id="{A3D1DCA1-2FAD-4CA4-8BFD-45DC9E7B47F5}"/>
              </a:ext>
            </a:extLst>
          </p:cNvPr>
          <p:cNvSpPr/>
          <p:nvPr/>
        </p:nvSpPr>
        <p:spPr bwMode="auto">
          <a:xfrm>
            <a:off x="3664569" y="2362200"/>
            <a:ext cx="221632" cy="609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1595CBE4-C864-41CC-9BF8-D1AF7FC282E9}"/>
              </a:ext>
            </a:extLst>
          </p:cNvPr>
          <p:cNvSpPr/>
          <p:nvPr/>
        </p:nvSpPr>
        <p:spPr bwMode="auto">
          <a:xfrm>
            <a:off x="3664569" y="3039533"/>
            <a:ext cx="228600" cy="60960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ight Brace 8">
            <a:extLst>
              <a:ext uri="{FF2B5EF4-FFF2-40B4-BE49-F238E27FC236}">
                <a16:creationId xmlns:a16="http://schemas.microsoft.com/office/drawing/2014/main" id="{F867E724-7075-4BFF-B428-EAC24A991CF8}"/>
              </a:ext>
            </a:extLst>
          </p:cNvPr>
          <p:cNvSpPr/>
          <p:nvPr/>
        </p:nvSpPr>
        <p:spPr bwMode="auto">
          <a:xfrm>
            <a:off x="3664569" y="3765549"/>
            <a:ext cx="228600" cy="1720851"/>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51C4C7F4-9814-4B8D-8FAE-FBA7FD7697AA}"/>
              </a:ext>
            </a:extLst>
          </p:cNvPr>
          <p:cNvSpPr/>
          <p:nvPr/>
        </p:nvSpPr>
        <p:spPr bwMode="auto">
          <a:xfrm>
            <a:off x="4892675" y="2382306"/>
            <a:ext cx="4022725" cy="528109"/>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Highlights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requirements are not </a:t>
            </a:r>
            <a:r>
              <a:rPr kumimoji="0" lang="en-AU" sz="1400" b="0" i="1" u="none" strike="noStrike" cap="none" normalizeH="0" baseline="0" dirty="0">
                <a:ln>
                  <a:noFill/>
                </a:ln>
                <a:solidFill>
                  <a:schemeClr val="tx1"/>
                </a:solidFill>
                <a:effectLst/>
                <a:latin typeface="+mj-lt"/>
              </a:rPr>
              <a:t>set in stone </a:t>
            </a:r>
            <a:r>
              <a:rPr kumimoji="0" lang="en-AU" sz="1400" b="0" i="0" u="none" strike="noStrike" cap="none" normalizeH="0" baseline="0" dirty="0">
                <a:ln>
                  <a:noFill/>
                </a:ln>
                <a:solidFill>
                  <a:schemeClr val="tx1"/>
                </a:solidFill>
                <a:effectLst/>
                <a:latin typeface="+mj-lt"/>
              </a:rPr>
              <a:t>forever …</a:t>
            </a:r>
          </a:p>
        </p:txBody>
      </p:sp>
      <p:sp>
        <p:nvSpPr>
          <p:cNvPr id="12" name="Rectangle 11">
            <a:extLst>
              <a:ext uri="{FF2B5EF4-FFF2-40B4-BE49-F238E27FC236}">
                <a16:creationId xmlns:a16="http://schemas.microsoft.com/office/drawing/2014/main" id="{69425831-F3B2-470D-B98C-A6F709C9484A}"/>
              </a:ext>
            </a:extLst>
          </p:cNvPr>
          <p:cNvSpPr/>
          <p:nvPr/>
        </p:nvSpPr>
        <p:spPr bwMode="auto">
          <a:xfrm>
            <a:off x="4892674" y="3035299"/>
            <a:ext cx="4022725" cy="517525"/>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if updated, the update is unlikely to occur in the current EN 301 893 Work Item </a:t>
            </a:r>
          </a:p>
        </p:txBody>
      </p:sp>
      <p:sp>
        <p:nvSpPr>
          <p:cNvPr id="13" name="Rectangle 12">
            <a:extLst>
              <a:ext uri="{FF2B5EF4-FFF2-40B4-BE49-F238E27FC236}">
                <a16:creationId xmlns:a16="http://schemas.microsoft.com/office/drawing/2014/main" id="{384C614D-9B50-489E-ACEE-1292B4BDAA72}"/>
              </a:ext>
            </a:extLst>
          </p:cNvPr>
          <p:cNvSpPr/>
          <p:nvPr/>
        </p:nvSpPr>
        <p:spPr bwMode="auto">
          <a:xfrm>
            <a:off x="4892674" y="3677707"/>
            <a:ext cx="4022724" cy="2113493"/>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7800" marR="0" indent="-1778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The two potential updates highlighted are:</a:t>
            </a:r>
          </a:p>
          <a:p>
            <a:pPr marL="360363" marR="0" indent="-182563" algn="l" defTabSz="914400" rtl="0" eaLnBrk="0" fontAlgn="base" latinLnBrk="0" hangingPunct="0">
              <a:lnSpc>
                <a:spcPct val="100000"/>
              </a:lnSpc>
              <a:spcBef>
                <a:spcPts val="200"/>
              </a:spcBef>
              <a:spcAft>
                <a:spcPct val="0"/>
              </a:spcAft>
              <a:buClrTx/>
              <a:buSzTx/>
              <a:buFont typeface="Arial" panose="020B0604020202020204" pitchFamily="34" charset="0"/>
              <a:buChar char="-"/>
              <a:tabLst/>
            </a:pPr>
            <a:r>
              <a:rPr lang="en-AU" sz="1400" i="1" dirty="0">
                <a:latin typeface="+mj-lt"/>
              </a:rPr>
              <a:t>ED-only</a:t>
            </a:r>
            <a:r>
              <a:rPr lang="en-AU" sz="1400" dirty="0">
                <a:latin typeface="+mj-lt"/>
              </a:rPr>
              <a:t> @ -62 dBm for all technologies</a:t>
            </a:r>
          </a:p>
          <a:p>
            <a:pPr marL="360363" indent="-182563" eaLnBrk="0" hangingPunct="0">
              <a:spcBef>
                <a:spcPts val="200"/>
              </a:spcBef>
              <a:buFont typeface="Arial" panose="020B0604020202020204" pitchFamily="34" charset="0"/>
              <a:buChar char="-"/>
            </a:pPr>
            <a:r>
              <a:rPr lang="en-AU" sz="1400" i="1" dirty="0">
                <a:latin typeface="+mj-lt"/>
              </a:rPr>
              <a:t>ED-only</a:t>
            </a:r>
            <a:r>
              <a:rPr lang="en-AU" sz="1400" dirty="0">
                <a:latin typeface="+mj-lt"/>
              </a:rPr>
              <a:t> @ -72 dBm (probably scaled) for all technologies</a:t>
            </a:r>
          </a:p>
          <a:p>
            <a:pPr marL="177800" indent="-177800" eaLnBrk="0" hangingPunct="0">
              <a:spcBef>
                <a:spcPts val="200"/>
              </a:spcBef>
              <a:buFont typeface="Arial" panose="020B0604020202020204" pitchFamily="34" charset="0"/>
              <a:buChar char="•"/>
            </a:pPr>
            <a:r>
              <a:rPr lang="en-AU" sz="1400" dirty="0">
                <a:latin typeface="+mj-lt"/>
              </a:rPr>
              <a:t>There is no mention of </a:t>
            </a:r>
            <a:r>
              <a:rPr lang="en-AU" sz="1400" i="1" dirty="0">
                <a:latin typeface="+mj-lt"/>
              </a:rPr>
              <a:t>PD/ED </a:t>
            </a:r>
            <a:r>
              <a:rPr lang="en-AU" sz="1400" dirty="0">
                <a:latin typeface="+mj-lt"/>
              </a:rPr>
              <a:t>for technologies beyond 802.11a/n/ac/</a:t>
            </a:r>
            <a:r>
              <a:rPr lang="en-AU" sz="1400" dirty="0" err="1">
                <a:latin typeface="+mj-lt"/>
              </a:rPr>
              <a:t>ax</a:t>
            </a:r>
            <a:r>
              <a:rPr lang="en-AU" sz="1400" dirty="0">
                <a:latin typeface="+mj-lt"/>
              </a:rPr>
              <a:t>; while such an option is technically not excluded, it is clear that it is somewhat unlikely unless an overwhelming case is made for it</a:t>
            </a:r>
            <a:endParaRPr kumimoji="0" lang="en-AU" sz="1400" b="0" i="0" u="none" strike="noStrike" cap="none" normalizeH="0" baseline="0" dirty="0">
              <a:ln>
                <a:noFill/>
              </a:ln>
              <a:solidFill>
                <a:schemeClr val="tx1"/>
              </a:solidFill>
              <a:effectLst/>
              <a:latin typeface="+mj-lt"/>
            </a:endParaRPr>
          </a:p>
        </p:txBody>
      </p:sp>
      <p:cxnSp>
        <p:nvCxnSpPr>
          <p:cNvPr id="15" name="Straight Connector 14">
            <a:extLst>
              <a:ext uri="{FF2B5EF4-FFF2-40B4-BE49-F238E27FC236}">
                <a16:creationId xmlns:a16="http://schemas.microsoft.com/office/drawing/2014/main" id="{021A90A6-C05C-4FA7-BE8E-DEB5ADB6835F}"/>
              </a:ext>
            </a:extLst>
          </p:cNvPr>
          <p:cNvCxnSpPr>
            <a:cxnSpLocks/>
            <a:stCxn id="8" idx="1"/>
            <a:endCxn id="12" idx="1"/>
          </p:cNvCxnSpPr>
          <p:nvPr/>
        </p:nvCxnSpPr>
        <p:spPr bwMode="auto">
          <a:xfrm flipV="1">
            <a:off x="3893169" y="3294062"/>
            <a:ext cx="999505" cy="5027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a:extLst>
              <a:ext uri="{FF2B5EF4-FFF2-40B4-BE49-F238E27FC236}">
                <a16:creationId xmlns:a16="http://schemas.microsoft.com/office/drawing/2014/main" id="{D614DD15-EAA7-41B8-8EAA-8F5481B34D4B}"/>
              </a:ext>
            </a:extLst>
          </p:cNvPr>
          <p:cNvCxnSpPr>
            <a:cxnSpLocks/>
            <a:stCxn id="7" idx="1"/>
            <a:endCxn id="11" idx="1"/>
          </p:cNvCxnSpPr>
          <p:nvPr/>
        </p:nvCxnSpPr>
        <p:spPr bwMode="auto">
          <a:xfrm flipV="1">
            <a:off x="3886201" y="2646361"/>
            <a:ext cx="1006474" cy="206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55F1F612-FDDB-4066-BEA5-B9B5754D10D2}"/>
              </a:ext>
            </a:extLst>
          </p:cNvPr>
          <p:cNvCxnSpPr>
            <a:cxnSpLocks/>
            <a:stCxn id="9" idx="1"/>
            <a:endCxn id="13" idx="1"/>
          </p:cNvCxnSpPr>
          <p:nvPr/>
        </p:nvCxnSpPr>
        <p:spPr bwMode="auto">
          <a:xfrm>
            <a:off x="3893169" y="4625975"/>
            <a:ext cx="999505" cy="1084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Rectangle 18">
            <a:extLst>
              <a:ext uri="{FF2B5EF4-FFF2-40B4-BE49-F238E27FC236}">
                <a16:creationId xmlns:a16="http://schemas.microsoft.com/office/drawing/2014/main" id="{F6E999E0-537D-461B-97B4-5CC9FA42D18D}"/>
              </a:ext>
            </a:extLst>
          </p:cNvPr>
          <p:cNvSpPr/>
          <p:nvPr/>
        </p:nvSpPr>
        <p:spPr bwMode="auto">
          <a:xfrm>
            <a:off x="228600" y="2057400"/>
            <a:ext cx="43434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Text ETSI BRAN’s LS</a:t>
            </a:r>
          </a:p>
        </p:txBody>
      </p:sp>
    </p:spTree>
    <p:extLst>
      <p:ext uri="{BB962C8B-B14F-4D97-AF65-F5344CB8AC3E}">
        <p14:creationId xmlns:p14="http://schemas.microsoft.com/office/powerpoint/2010/main" val="2585555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8730-DE1B-4CC4-8C12-0D6ACAFE0BBD}"/>
              </a:ext>
            </a:extLst>
          </p:cNvPr>
          <p:cNvSpPr>
            <a:spLocks noGrp="1"/>
          </p:cNvSpPr>
          <p:nvPr>
            <p:ph type="title"/>
          </p:nvPr>
        </p:nvSpPr>
        <p:spPr>
          <a:xfrm>
            <a:off x="685800" y="685800"/>
            <a:ext cx="7772400" cy="1066800"/>
          </a:xfrm>
        </p:spPr>
        <p:txBody>
          <a:bodyPr/>
          <a:lstStyle/>
          <a:p>
            <a:r>
              <a:rPr lang="en-AU" dirty="0"/>
              <a:t>Is there any need to reply to the LS wrt EN 301 893 from ETSI BRAN?</a:t>
            </a:r>
          </a:p>
        </p:txBody>
      </p:sp>
      <p:sp>
        <p:nvSpPr>
          <p:cNvPr id="3" name="Content Placeholder 2">
            <a:extLst>
              <a:ext uri="{FF2B5EF4-FFF2-40B4-BE49-F238E27FC236}">
                <a16:creationId xmlns:a16="http://schemas.microsoft.com/office/drawing/2014/main" id="{3A57CEA5-6B50-4CF9-A88F-ED613F683B43}"/>
              </a:ext>
            </a:extLst>
          </p:cNvPr>
          <p:cNvSpPr>
            <a:spLocks noGrp="1"/>
          </p:cNvSpPr>
          <p:nvPr>
            <p:ph idx="1"/>
          </p:nvPr>
        </p:nvSpPr>
        <p:spPr>
          <a:xfrm>
            <a:off x="685800" y="1981200"/>
            <a:ext cx="7772400" cy="4114800"/>
          </a:xfrm>
        </p:spPr>
        <p:txBody>
          <a:bodyPr/>
          <a:lstStyle/>
          <a:p>
            <a:pPr lvl="1"/>
            <a:r>
              <a:rPr lang="en-AU" dirty="0"/>
              <a:t>ETSI BRAN’s LS does not request a reply</a:t>
            </a:r>
          </a:p>
          <a:p>
            <a:pPr lvl="2"/>
            <a:r>
              <a:rPr lang="en-GB" i="1" dirty="0"/>
              <a:t>The recipients of this Liaison Letter are respectfully requested to consider the provided information</a:t>
            </a:r>
            <a:endParaRPr lang="en-AU" i="1" dirty="0"/>
          </a:p>
          <a:p>
            <a:pPr lvl="1"/>
            <a:r>
              <a:rPr lang="en-AU" dirty="0"/>
              <a:t>Do we want of provide any sort of reply?</a:t>
            </a:r>
          </a:p>
          <a:p>
            <a:pPr lvl="2"/>
            <a:r>
              <a:rPr lang="en-AU" dirty="0"/>
              <a:t>None has been prepared</a:t>
            </a:r>
          </a:p>
        </p:txBody>
      </p:sp>
      <p:sp>
        <p:nvSpPr>
          <p:cNvPr id="4" name="Footer Placeholder 3">
            <a:extLst>
              <a:ext uri="{FF2B5EF4-FFF2-40B4-BE49-F238E27FC236}">
                <a16:creationId xmlns:a16="http://schemas.microsoft.com/office/drawing/2014/main" id="{48D8A85D-E052-4EC0-A89B-4662568E2B1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662E3C-77BD-4DCB-AA81-07A5D1FD492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55340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3276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434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590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2163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8458200" cy="1066800"/>
          </a:xfrm>
        </p:spPr>
        <p:txBody>
          <a:bodyPr/>
          <a:lstStyle/>
          <a:p>
            <a:r>
              <a:rPr lang="en-AU" dirty="0"/>
              <a:t>The EN 301 893 journey has been long &amp; interesting, achieving good sharing but with future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44</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2057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3200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48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V2.1.44</a:t>
            </a:r>
          </a:p>
          <a:p>
            <a:pPr algn="ctr">
              <a:spcBef>
                <a:spcPts val="400"/>
              </a:spcBef>
            </a:pPr>
            <a:r>
              <a:rPr lang="en-AU" sz="1400" dirty="0">
                <a:latin typeface="+mj-lt"/>
              </a:rPr>
              <a:t>Stable draft</a:t>
            </a:r>
          </a:p>
          <a:p>
            <a:pPr algn="ctr">
              <a:spcBef>
                <a:spcPts val="400"/>
              </a:spcBef>
            </a:pPr>
            <a:r>
              <a:rPr lang="en-AU" sz="1400" dirty="0">
                <a:latin typeface="+mj-lt"/>
              </a:rPr>
              <a:t>Jun 2021</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4343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2057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EDCA based adaptivity &amp; </a:t>
            </a:r>
            <a:r>
              <a:rPr lang="en-AU" sz="1400" i="1" dirty="0">
                <a:latin typeface="+mj-lt"/>
              </a:rPr>
              <a:t>PD/ED </a:t>
            </a:r>
            <a:r>
              <a:rPr lang="en-AU" sz="1400" dirty="0">
                <a:latin typeface="+mj-lt"/>
              </a:rPr>
              <a:t>thresholds</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3200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4343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486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 conformant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 (scaled)</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971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4114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5257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2057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Very 802.11 focused …</a:t>
            </a:r>
          </a:p>
          <a:p>
            <a:pPr marL="180975" indent="-180975">
              <a:buFont typeface="Arial" panose="020B0604020202020204" pitchFamily="34" charset="0"/>
              <a:buChar char="•"/>
            </a:pPr>
            <a:r>
              <a:rPr lang="en-AU" sz="1400" dirty="0">
                <a:latin typeface="+mj-lt"/>
              </a:rPr>
              <a:t>… as </a:t>
            </a:r>
            <a:r>
              <a:rPr lang="en-AU" sz="1400" i="1" dirty="0">
                <a:latin typeface="+mj-lt"/>
              </a:rPr>
              <a:t>only game in town</a:t>
            </a:r>
          </a:p>
          <a:p>
            <a:pPr marL="180975" indent="-180975">
              <a:buFont typeface="Arial" panose="020B0604020202020204" pitchFamily="34" charset="0"/>
              <a:buChar char="•"/>
            </a:pPr>
            <a:r>
              <a:rPr lang="en-AU" sz="1400" dirty="0">
                <a:latin typeface="+mj-lt"/>
              </a:rPr>
              <a:t>… and not clear it would enable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3200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Enabled good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a compromis</a:t>
            </a:r>
            <a:r>
              <a:rPr lang="en-AU" sz="1400" dirty="0">
                <a:latin typeface="+mj-lt"/>
              </a:rPr>
              <a:t>e, with different thresholds for Wi-Fi &amp; LAA/NR-U</a:t>
            </a: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4343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Enabled any technology to use either of two options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Assisted placement of 802.11ax on market today</a:t>
            </a:r>
            <a:endParaRPr kumimoji="0" lang="en-AU" sz="1400" b="0" i="0" u="none" strike="noStrike" cap="none" normalizeH="0" baseline="0" dirty="0">
              <a:ln>
                <a:noFill/>
              </a:ln>
              <a:solidFill>
                <a:schemeClr val="tx1"/>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486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Required compromise to make progress</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latin typeface="+mj-lt"/>
              </a:rPr>
              <a:t>… but forces 802.11be to use </a:t>
            </a:r>
            <a:r>
              <a:rPr lang="en-AU" sz="1400" i="1" dirty="0">
                <a:latin typeface="+mj-lt"/>
              </a:rPr>
              <a:t>ED-only</a:t>
            </a:r>
            <a:br>
              <a:rPr lang="en-AU" sz="1400" i="1" dirty="0">
                <a:latin typeface="+mj-lt"/>
              </a:rPr>
            </a:br>
            <a:r>
              <a:rPr lang="en-AU" sz="1400" dirty="0">
                <a:latin typeface="+mj-lt"/>
              </a:rPr>
              <a:t>@ -72 dBm, with potential issues</a:t>
            </a:r>
            <a:endParaRPr kumimoji="0" lang="en-AU"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485839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AAA-1EBF-40BC-8E01-8FCCAA1085DB}"/>
              </a:ext>
            </a:extLst>
          </p:cNvPr>
          <p:cNvSpPr>
            <a:spLocks noGrp="1"/>
          </p:cNvSpPr>
          <p:nvPr>
            <p:ph type="title"/>
          </p:nvPr>
        </p:nvSpPr>
        <p:spPr/>
        <p:txBody>
          <a:bodyPr/>
          <a:lstStyle/>
          <a:p>
            <a:r>
              <a:rPr lang="en-AU" dirty="0"/>
              <a:t>The EN 301 893 journey will continue, with multiple options for consideration by the Coex SC</a:t>
            </a:r>
          </a:p>
        </p:txBody>
      </p:sp>
      <p:sp>
        <p:nvSpPr>
          <p:cNvPr id="4" name="Footer Placeholder 3">
            <a:extLst>
              <a:ext uri="{FF2B5EF4-FFF2-40B4-BE49-F238E27FC236}">
                <a16:creationId xmlns:a16="http://schemas.microsoft.com/office/drawing/2014/main" id="{C9406D5A-0426-4E64-B93C-F6CBA70331F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D4D663-8E7C-44A1-AFDC-9BA11B6DBC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
        <p:nvSpPr>
          <p:cNvPr id="6" name="Rectangle 5">
            <a:extLst>
              <a:ext uri="{FF2B5EF4-FFF2-40B4-BE49-F238E27FC236}">
                <a16:creationId xmlns:a16="http://schemas.microsoft.com/office/drawing/2014/main" id="{DBED9377-5F13-4807-A6F5-E4C44B8A829A}"/>
              </a:ext>
            </a:extLst>
          </p:cNvPr>
          <p:cNvSpPr/>
          <p:nvPr/>
        </p:nvSpPr>
        <p:spPr bwMode="auto">
          <a:xfrm>
            <a:off x="381000" y="2577304"/>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1: </a:t>
            </a:r>
            <a:r>
              <a:rPr kumimoji="0" lang="en-AU" sz="1400" b="1" i="1" u="none" strike="noStrike" cap="none" normalizeH="0" baseline="0" dirty="0">
                <a:ln>
                  <a:noFill/>
                </a:ln>
                <a:solidFill>
                  <a:schemeClr val="tx1"/>
                </a:solidFill>
                <a:effectLst/>
                <a:latin typeface="+mj-lt"/>
              </a:rPr>
              <a:t>status quo </a:t>
            </a:r>
            <a:r>
              <a:rPr kumimoji="0" lang="en-AU" sz="1400" b="1" i="0" u="none" strike="noStrike" cap="none" normalizeH="0" baseline="0" dirty="0">
                <a:ln>
                  <a:noFill/>
                </a:ln>
                <a:solidFill>
                  <a:schemeClr val="tx1"/>
                </a:solidFill>
                <a:effectLst/>
                <a:latin typeface="+mj-lt"/>
              </a:rPr>
              <a:t>based on </a:t>
            </a:r>
            <a:r>
              <a:rPr lang="en-AU" sz="1400" b="1" dirty="0">
                <a:latin typeface="+mj-lt"/>
              </a:rPr>
              <a:t>v.2.1.44</a:t>
            </a:r>
            <a:r>
              <a:rPr kumimoji="0" lang="en-AU" sz="1400" b="1" i="0" u="none" strike="noStrike" cap="none" normalizeH="0" baseline="0" dirty="0">
                <a:ln>
                  <a:noFill/>
                </a:ln>
                <a:solidFill>
                  <a:schemeClr val="tx1"/>
                </a:solidFill>
                <a:effectLst/>
                <a:latin typeface="+mj-lt"/>
              </a:rPr>
              <a:t> </a:t>
            </a:r>
          </a:p>
        </p:txBody>
      </p:sp>
      <p:sp>
        <p:nvSpPr>
          <p:cNvPr id="7" name="Rectangle 6">
            <a:extLst>
              <a:ext uri="{FF2B5EF4-FFF2-40B4-BE49-F238E27FC236}">
                <a16:creationId xmlns:a16="http://schemas.microsoft.com/office/drawing/2014/main" id="{C5C833E5-1A6E-4145-8AB6-82D9D0CE4B69}"/>
              </a:ext>
            </a:extLst>
          </p:cNvPr>
          <p:cNvSpPr/>
          <p:nvPr/>
        </p:nvSpPr>
        <p:spPr bwMode="auto">
          <a:xfrm>
            <a:off x="4724402" y="2573069"/>
            <a:ext cx="1905000" cy="541867"/>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3: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-72 dB (sca</a:t>
            </a:r>
            <a:r>
              <a:rPr lang="en-AU" sz="1400" b="1" dirty="0">
                <a:latin typeface="+mj-lt"/>
              </a:rPr>
              <a:t>led)</a:t>
            </a:r>
            <a:endParaRPr kumimoji="0" lang="en-AU" sz="14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5D45E8D2-8CB7-4A36-B027-3ADAF0C86F3F}"/>
              </a:ext>
            </a:extLst>
          </p:cNvPr>
          <p:cNvSpPr/>
          <p:nvPr/>
        </p:nvSpPr>
        <p:spPr bwMode="auto">
          <a:xfrm>
            <a:off x="2514600" y="2577304"/>
            <a:ext cx="1904999" cy="53763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2: </a:t>
            </a:r>
            <a:r>
              <a:rPr kumimoji="0" lang="en-AU" sz="1400" b="1" i="1" u="none" strike="noStrike" cap="none" normalizeH="0" baseline="0" dirty="0">
                <a:ln>
                  <a:noFill/>
                </a:ln>
                <a:solidFill>
                  <a:schemeClr val="tx1"/>
                </a:solidFill>
                <a:effectLst/>
                <a:latin typeface="+mj-lt"/>
              </a:rPr>
              <a:t>ED-only</a:t>
            </a:r>
            <a:br>
              <a:rPr lang="en-AU" sz="1400" b="1" dirty="0">
                <a:latin typeface="+mj-lt"/>
              </a:rPr>
            </a:br>
            <a:r>
              <a:rPr kumimoji="0" lang="en-AU" sz="1400" b="1" i="0" u="none" strike="noStrike" cap="none" normalizeH="0" baseline="0" dirty="0">
                <a:ln>
                  <a:noFill/>
                </a:ln>
                <a:solidFill>
                  <a:schemeClr val="tx1"/>
                </a:solidFill>
                <a:effectLst/>
                <a:latin typeface="+mj-lt"/>
              </a:rPr>
              <a:t>@ -62 dBm</a:t>
            </a:r>
          </a:p>
        </p:txBody>
      </p:sp>
      <p:sp>
        <p:nvSpPr>
          <p:cNvPr id="9" name="Rectangle 8">
            <a:extLst>
              <a:ext uri="{FF2B5EF4-FFF2-40B4-BE49-F238E27FC236}">
                <a16:creationId xmlns:a16="http://schemas.microsoft.com/office/drawing/2014/main" id="{2E48D334-0E32-4BC3-A615-EB80EE99AE71}"/>
              </a:ext>
            </a:extLst>
          </p:cNvPr>
          <p:cNvSpPr/>
          <p:nvPr/>
        </p:nvSpPr>
        <p:spPr bwMode="auto">
          <a:xfrm>
            <a:off x="6858002" y="2573069"/>
            <a:ext cx="1904998" cy="53763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Option 4: Something else</a:t>
            </a:r>
          </a:p>
        </p:txBody>
      </p:sp>
      <p:sp>
        <p:nvSpPr>
          <p:cNvPr id="10" name="Rectangle 9">
            <a:extLst>
              <a:ext uri="{FF2B5EF4-FFF2-40B4-BE49-F238E27FC236}">
                <a16:creationId xmlns:a16="http://schemas.microsoft.com/office/drawing/2014/main" id="{25DD688D-66ED-4867-970E-569E94B08114}"/>
              </a:ext>
            </a:extLst>
          </p:cNvPr>
          <p:cNvSpPr/>
          <p:nvPr/>
        </p:nvSpPr>
        <p:spPr bwMode="auto">
          <a:xfrm>
            <a:off x="381000" y="3114937"/>
            <a:ext cx="1905000" cy="28715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Likely to be acceptable for next 2-3 years fo</a:t>
            </a:r>
            <a:r>
              <a:rPr lang="en-AU" sz="1400" dirty="0">
                <a:solidFill>
                  <a:srgbClr val="00B050"/>
                </a:solidFill>
                <a:latin typeface="+mj-lt"/>
              </a:rPr>
              <a:t>r reasonable </a:t>
            </a:r>
            <a:r>
              <a:rPr lang="en-AU" sz="1400" dirty="0" err="1">
                <a:solidFill>
                  <a:srgbClr val="00B050"/>
                </a:solidFill>
                <a:latin typeface="+mj-lt"/>
              </a:rPr>
              <a:t>coex</a:t>
            </a:r>
            <a:r>
              <a:rPr lang="en-AU" sz="1400" dirty="0">
                <a:solidFill>
                  <a:srgbClr val="00B050"/>
                </a:solidFill>
                <a:latin typeface="+mj-lt"/>
              </a:rPr>
              <a:t> between 802.11a/n/ac/</a:t>
            </a:r>
            <a:r>
              <a:rPr lang="en-AU" sz="1400" dirty="0" err="1">
                <a:solidFill>
                  <a:srgbClr val="00B050"/>
                </a:solidFill>
                <a:latin typeface="+mj-lt"/>
              </a:rPr>
              <a:t>ax</a:t>
            </a:r>
            <a:r>
              <a:rPr lang="en-AU" sz="1400" dirty="0">
                <a:solidFill>
                  <a:srgbClr val="00B050"/>
                </a:solidFill>
                <a:latin typeface="+mj-lt"/>
              </a:rPr>
              <a:t> &amp; LAA/NR-U</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FF9900"/>
                </a:solidFill>
                <a:latin typeface="+mj-lt"/>
              </a:rPr>
              <a:t>Coex SC will need to evaluate </a:t>
            </a:r>
            <a:r>
              <a:rPr lang="en-AU" sz="1400" dirty="0" err="1">
                <a:solidFill>
                  <a:srgbClr val="FF9900"/>
                </a:solidFill>
                <a:latin typeface="+mj-lt"/>
              </a:rPr>
              <a:t>coex</a:t>
            </a:r>
            <a:r>
              <a:rPr lang="en-AU" sz="1400" dirty="0">
                <a:solidFill>
                  <a:srgbClr val="FF9900"/>
                </a:solidFill>
                <a:latin typeface="+mj-lt"/>
              </a:rPr>
              <a:t> between 802.11ax &amp; 802.11be</a:t>
            </a:r>
            <a:endParaRPr kumimoji="0" lang="en-AU" sz="1400" i="0" u="none" strike="noStrike" cap="none" normalizeH="0" baseline="0" dirty="0">
              <a:ln>
                <a:noFill/>
              </a:ln>
              <a:solidFill>
                <a:srgbClr val="FF9900"/>
              </a:solidFill>
              <a:effectLst/>
              <a:latin typeface="+mj-lt"/>
            </a:endParaRPr>
          </a:p>
        </p:txBody>
      </p:sp>
      <p:sp>
        <p:nvSpPr>
          <p:cNvPr id="11" name="Rectangle 10">
            <a:extLst>
              <a:ext uri="{FF2B5EF4-FFF2-40B4-BE49-F238E27FC236}">
                <a16:creationId xmlns:a16="http://schemas.microsoft.com/office/drawing/2014/main" id="{CC266D19-58F8-4C36-8915-A9EFB950DD88}"/>
              </a:ext>
            </a:extLst>
          </p:cNvPr>
          <p:cNvSpPr/>
          <p:nvPr/>
        </p:nvSpPr>
        <p:spPr bwMode="auto">
          <a:xfrm>
            <a:off x="4724402" y="3114935"/>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Attractive in that it would establish similar rules in both 5 GHz &amp; 6 GHz</a:t>
            </a: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Impact on legacy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-82/-72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-72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2" name="Rectangle 11">
            <a:extLst>
              <a:ext uri="{FF2B5EF4-FFF2-40B4-BE49-F238E27FC236}">
                <a16:creationId xmlns:a16="http://schemas.microsoft.com/office/drawing/2014/main" id="{1AD48C1B-7C84-4EB2-BADF-2B97F2F7A254}"/>
              </a:ext>
            </a:extLst>
          </p:cNvPr>
          <p:cNvSpPr/>
          <p:nvPr/>
        </p:nvSpPr>
        <p:spPr bwMode="auto">
          <a:xfrm>
            <a:off x="2514600" y="3114936"/>
            <a:ext cx="1905000" cy="287152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00B050"/>
                </a:solidFill>
                <a:effectLst/>
                <a:latin typeface="+mj-lt"/>
              </a:rPr>
              <a:t>Very simple and flexible</a:t>
            </a:r>
          </a:p>
          <a:p>
            <a:pPr marL="177800" marR="0" indent="-177800" algn="l" defTabSz="914400" rtl="0" eaLnBrk="0" fontAlgn="base" latinLnBrk="0" hangingPunct="0">
              <a:lnSpc>
                <a:spcPct val="100000"/>
              </a:lnSpc>
              <a:spcBef>
                <a:spcPts val="400"/>
              </a:spcBef>
              <a:spcAft>
                <a:spcPct val="0"/>
              </a:spcAft>
              <a:buClrTx/>
              <a:buSzTx/>
              <a:buFont typeface="Arial" panose="020B0604020202020204" pitchFamily="34" charset="0"/>
              <a:buChar char="•"/>
              <a:tabLst/>
            </a:pPr>
            <a:r>
              <a:rPr lang="en-AU" sz="1400" dirty="0">
                <a:solidFill>
                  <a:srgbClr val="00B050"/>
                </a:solidFill>
                <a:latin typeface="+mj-lt"/>
              </a:rPr>
              <a:t>Aligned with US</a:t>
            </a:r>
            <a:endParaRPr kumimoji="0" lang="en-AU" sz="1400" i="0" u="none" strike="noStrike" cap="none" normalizeH="0" baseline="0" dirty="0">
              <a:ln>
                <a:noFill/>
              </a:ln>
              <a:solidFill>
                <a:srgbClr val="00B050"/>
              </a:solidFill>
              <a:effectLst/>
              <a:latin typeface="+mj-lt"/>
            </a:endParaRPr>
          </a:p>
          <a:p>
            <a:pPr marL="177800" indent="-177800" eaLnBrk="0" hangingPunct="0">
              <a:spcBef>
                <a:spcPts val="400"/>
              </a:spcBef>
              <a:buFont typeface="Arial" panose="020B0604020202020204" pitchFamily="34" charset="0"/>
              <a:buChar char="•"/>
            </a:pPr>
            <a:r>
              <a:rPr lang="en-AU" sz="1400" dirty="0">
                <a:solidFill>
                  <a:srgbClr val="FF9900"/>
                </a:solidFill>
                <a:latin typeface="+mj-lt"/>
              </a:rPr>
              <a:t>Coex SC will need to evaluate: </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Effect on reuse vs interference </a:t>
            </a:r>
          </a:p>
          <a:p>
            <a:pPr marL="360363" lvl="1" indent="-182563" eaLnBrk="0" hangingPunct="0">
              <a:spcBef>
                <a:spcPts val="200"/>
              </a:spcBef>
              <a:buFont typeface="Arial" panose="020B0604020202020204" pitchFamily="34" charset="0"/>
              <a:buChar char="-"/>
            </a:pPr>
            <a:r>
              <a:rPr kumimoji="0" lang="en-AU" i="0" u="none" strike="noStrike" cap="none" normalizeH="0" baseline="0" dirty="0">
                <a:ln>
                  <a:noFill/>
                </a:ln>
                <a:solidFill>
                  <a:srgbClr val="FF9900"/>
                </a:solidFill>
                <a:effectLst/>
                <a:latin typeface="+mj-lt"/>
              </a:rPr>
              <a:t>Whether 802.11 should use </a:t>
            </a:r>
            <a:r>
              <a:rPr kumimoji="0" lang="en-AU" i="1" u="none" strike="noStrike" cap="none" normalizeH="0" baseline="0" dirty="0">
                <a:ln>
                  <a:noFill/>
                </a:ln>
                <a:solidFill>
                  <a:srgbClr val="FF9900"/>
                </a:solidFill>
                <a:effectLst/>
                <a:latin typeface="+mj-lt"/>
              </a:rPr>
              <a:t>PD/ED </a:t>
            </a:r>
            <a:r>
              <a:rPr kumimoji="0" lang="en-AU" u="none" strike="noStrike" cap="none" normalizeH="0" baseline="0" dirty="0">
                <a:ln>
                  <a:noFill/>
                </a:ln>
                <a:solidFill>
                  <a:srgbClr val="FF9900"/>
                </a:solidFill>
                <a:effectLst/>
                <a:latin typeface="+mj-lt"/>
              </a:rPr>
              <a:t>@ -82/-62 dBm </a:t>
            </a:r>
            <a:r>
              <a:rPr kumimoji="0" lang="en-AU" i="1" u="none" strike="noStrike" cap="none" normalizeH="0" baseline="0" dirty="0">
                <a:ln>
                  <a:noFill/>
                </a:ln>
                <a:solidFill>
                  <a:srgbClr val="FF9900"/>
                </a:solidFill>
                <a:effectLst/>
                <a:latin typeface="+mj-lt"/>
              </a:rPr>
              <a:t>or ED-only </a:t>
            </a:r>
            <a:r>
              <a:rPr kumimoji="0" lang="en-AU" u="none" strike="noStrike" cap="none" normalizeH="0" baseline="0" dirty="0">
                <a:ln>
                  <a:noFill/>
                </a:ln>
                <a:solidFill>
                  <a:srgbClr val="FF9900"/>
                </a:solidFill>
                <a:effectLst/>
                <a:latin typeface="+mj-lt"/>
              </a:rPr>
              <a:t>@ -62 dBm </a:t>
            </a:r>
            <a:r>
              <a:rPr kumimoji="0" lang="en-AU" i="0" u="none" strike="noStrike" cap="none" normalizeH="0" baseline="0" dirty="0">
                <a:ln>
                  <a:noFill/>
                </a:ln>
                <a:solidFill>
                  <a:srgbClr val="FF9900"/>
                </a:solidFill>
                <a:effectLst/>
                <a:latin typeface="+mj-lt"/>
              </a:rPr>
              <a:t>when coexisting with </a:t>
            </a:r>
            <a:r>
              <a:rPr lang="en-AU" dirty="0">
                <a:solidFill>
                  <a:srgbClr val="FF9900"/>
                </a:solidFill>
                <a:latin typeface="+mj-lt"/>
              </a:rPr>
              <a:t>LAA/NR-U</a:t>
            </a:r>
          </a:p>
        </p:txBody>
      </p:sp>
      <p:sp>
        <p:nvSpPr>
          <p:cNvPr id="13" name="Rectangle 12">
            <a:extLst>
              <a:ext uri="{FF2B5EF4-FFF2-40B4-BE49-F238E27FC236}">
                <a16:creationId xmlns:a16="http://schemas.microsoft.com/office/drawing/2014/main" id="{7ABC14EB-6514-43E4-A3FC-353432B594F1}"/>
              </a:ext>
            </a:extLst>
          </p:cNvPr>
          <p:cNvSpPr/>
          <p:nvPr/>
        </p:nvSpPr>
        <p:spPr bwMode="auto">
          <a:xfrm>
            <a:off x="6858001" y="3106468"/>
            <a:ext cx="1904998" cy="287867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i="0" u="none" strike="noStrike" cap="none" normalizeH="0" baseline="0" dirty="0">
                <a:ln>
                  <a:noFill/>
                </a:ln>
                <a:solidFill>
                  <a:srgbClr val="FF9900"/>
                </a:solidFill>
                <a:effectLst/>
                <a:latin typeface="+mj-lt"/>
              </a:rPr>
              <a:t>What?</a:t>
            </a:r>
          </a:p>
          <a:p>
            <a:pPr marL="360363" lvl="1" indent="-182563" eaLnBrk="0" hangingPunct="0">
              <a:spcBef>
                <a:spcPts val="200"/>
              </a:spcBef>
              <a:buFont typeface="Arial" panose="020B0604020202020204" pitchFamily="34" charset="0"/>
              <a:buChar char="-"/>
            </a:pPr>
            <a:r>
              <a:rPr lang="en-AU" dirty="0">
                <a:solidFill>
                  <a:srgbClr val="FF9900"/>
                </a:solidFill>
                <a:latin typeface="+mj-lt"/>
              </a:rPr>
              <a:t>Coex SC could make proposals</a:t>
            </a:r>
            <a:endParaRPr kumimoji="0" lang="en-AU" i="0" u="none" strike="noStrike" cap="none" normalizeH="0" baseline="0" dirty="0">
              <a:ln>
                <a:noFill/>
              </a:ln>
              <a:solidFill>
                <a:srgbClr val="FF9900"/>
              </a:solidFill>
              <a:effectLst/>
              <a:latin typeface="+mj-lt"/>
            </a:endParaRPr>
          </a:p>
        </p:txBody>
      </p:sp>
      <p:cxnSp>
        <p:nvCxnSpPr>
          <p:cNvPr id="14" name="Connector: Elbow 13">
            <a:extLst>
              <a:ext uri="{FF2B5EF4-FFF2-40B4-BE49-F238E27FC236}">
                <a16:creationId xmlns:a16="http://schemas.microsoft.com/office/drawing/2014/main" id="{F4B0E79D-4F72-471B-AC63-1E54142FECC0}"/>
              </a:ext>
            </a:extLst>
          </p:cNvPr>
          <p:cNvCxnSpPr>
            <a:cxnSpLocks/>
            <a:stCxn id="16" idx="2"/>
            <a:endCxn id="6" idx="0"/>
          </p:cNvCxnSpPr>
          <p:nvPr/>
        </p:nvCxnSpPr>
        <p:spPr bwMode="auto">
          <a:xfrm rot="5400000">
            <a:off x="2599268" y="604572"/>
            <a:ext cx="706964" cy="32385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16" name="Rectangle 15">
            <a:extLst>
              <a:ext uri="{FF2B5EF4-FFF2-40B4-BE49-F238E27FC236}">
                <a16:creationId xmlns:a16="http://schemas.microsoft.com/office/drawing/2014/main" id="{ABF933EB-32F9-466D-9A4E-55E58DEDA86D}"/>
              </a:ext>
            </a:extLst>
          </p:cNvPr>
          <p:cNvSpPr/>
          <p:nvPr/>
        </p:nvSpPr>
        <p:spPr bwMode="auto">
          <a:xfrm>
            <a:off x="3810000" y="1524000"/>
            <a:ext cx="1524000" cy="34634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mj-lt"/>
              </a:rPr>
              <a:t>The future?</a:t>
            </a:r>
          </a:p>
        </p:txBody>
      </p:sp>
      <p:cxnSp>
        <p:nvCxnSpPr>
          <p:cNvPr id="18" name="Connector: Elbow 17">
            <a:extLst>
              <a:ext uri="{FF2B5EF4-FFF2-40B4-BE49-F238E27FC236}">
                <a16:creationId xmlns:a16="http://schemas.microsoft.com/office/drawing/2014/main" id="{1AAE73AB-6D2E-4677-9DF4-668A6A20AF9A}"/>
              </a:ext>
            </a:extLst>
          </p:cNvPr>
          <p:cNvCxnSpPr>
            <a:cxnSpLocks/>
            <a:stCxn id="16" idx="2"/>
            <a:endCxn id="8" idx="0"/>
          </p:cNvCxnSpPr>
          <p:nvPr/>
        </p:nvCxnSpPr>
        <p:spPr bwMode="auto">
          <a:xfrm rot="5400000">
            <a:off x="3666068" y="1671372"/>
            <a:ext cx="706964" cy="1104900"/>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1" name="Connector: Elbow 20">
            <a:extLst>
              <a:ext uri="{FF2B5EF4-FFF2-40B4-BE49-F238E27FC236}">
                <a16:creationId xmlns:a16="http://schemas.microsoft.com/office/drawing/2014/main" id="{410D3DB2-034A-4FC8-A29B-7A0601668DD8}"/>
              </a:ext>
            </a:extLst>
          </p:cNvPr>
          <p:cNvCxnSpPr>
            <a:cxnSpLocks/>
            <a:stCxn id="16" idx="2"/>
            <a:endCxn id="7" idx="0"/>
          </p:cNvCxnSpPr>
          <p:nvPr/>
        </p:nvCxnSpPr>
        <p:spPr bwMode="auto">
          <a:xfrm rot="16200000" flipH="1">
            <a:off x="4773087" y="1669253"/>
            <a:ext cx="702729" cy="1104902"/>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cxnSp>
        <p:nvCxnSpPr>
          <p:cNvPr id="24" name="Connector: Elbow 23">
            <a:extLst>
              <a:ext uri="{FF2B5EF4-FFF2-40B4-BE49-F238E27FC236}">
                <a16:creationId xmlns:a16="http://schemas.microsoft.com/office/drawing/2014/main" id="{3483D9F3-D52B-4F9C-93A4-1F2B146DF513}"/>
              </a:ext>
            </a:extLst>
          </p:cNvPr>
          <p:cNvCxnSpPr>
            <a:cxnSpLocks/>
            <a:stCxn id="16" idx="2"/>
            <a:endCxn id="9" idx="0"/>
          </p:cNvCxnSpPr>
          <p:nvPr/>
        </p:nvCxnSpPr>
        <p:spPr bwMode="auto">
          <a:xfrm rot="16200000" flipH="1">
            <a:off x="5839886" y="602453"/>
            <a:ext cx="702729" cy="3238501"/>
          </a:xfrm>
          <a:prstGeom prst="bentConnector3">
            <a:avLst>
              <a:gd name="adj1" fmla="val 50000"/>
            </a:avLst>
          </a:prstGeom>
          <a:solidFill>
            <a:schemeClr val="accent1"/>
          </a:solidFill>
          <a:ln w="76200" cap="flat" cmpd="sng" algn="ctr">
            <a:solidFill>
              <a:schemeClr val="tx1"/>
            </a:solidFill>
            <a:prstDash val="solid"/>
            <a:round/>
            <a:headEnd type="none" w="sm" len="sm"/>
            <a:tailEnd type="triangle"/>
          </a:ln>
          <a:effectLst/>
        </p:spPr>
      </p:cxnSp>
      <p:sp>
        <p:nvSpPr>
          <p:cNvPr id="55" name="Rectangle 54">
            <a:extLst>
              <a:ext uri="{FF2B5EF4-FFF2-40B4-BE49-F238E27FC236}">
                <a16:creationId xmlns:a16="http://schemas.microsoft.com/office/drawing/2014/main" id="{727B2091-EE45-4745-A146-1A00577CB3C4}"/>
              </a:ext>
            </a:extLst>
          </p:cNvPr>
          <p:cNvSpPr/>
          <p:nvPr/>
        </p:nvSpPr>
        <p:spPr bwMode="auto">
          <a:xfrm>
            <a:off x="2514600" y="6061075"/>
            <a:ext cx="6248399" cy="263526"/>
          </a:xfrm>
          <a:prstGeom prst="rect">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400"/>
              </a:spcBef>
              <a:spcAft>
                <a:spcPct val="0"/>
              </a:spcAft>
              <a:buClrTx/>
              <a:buSzTx/>
              <a:tabLst/>
            </a:pPr>
            <a:r>
              <a:rPr lang="en-AU" sz="1400" b="1" dirty="0">
                <a:latin typeface="+mj-lt"/>
              </a:rPr>
              <a:t>Similar discussions on options 2-4 could apply to 6 GHz coexistence</a:t>
            </a:r>
            <a:endParaRPr lang="en-AU" b="1" dirty="0">
              <a:latin typeface="+mj-lt"/>
            </a:endParaRPr>
          </a:p>
        </p:txBody>
      </p:sp>
    </p:spTree>
    <p:extLst>
      <p:ext uri="{BB962C8B-B14F-4D97-AF65-F5344CB8AC3E}">
        <p14:creationId xmlns:p14="http://schemas.microsoft.com/office/powerpoint/2010/main" val="3451630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Submissions are welcome to assist the Coex SC determine the optimum path</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t>Uniform use of </a:t>
            </a:r>
            <a:r>
              <a:rPr lang="en-AU" i="1" dirty="0"/>
              <a:t>EDT</a:t>
            </a:r>
            <a:r>
              <a:rPr lang="en-AU" dirty="0"/>
              <a:t> @ -72 dBm likely to have a positive impact on sharing</a:t>
            </a:r>
          </a:p>
          <a:p>
            <a:pPr lvl="3"/>
            <a:r>
              <a:rPr lang="en-AU" i="1" dirty="0"/>
              <a:t>EDT</a:t>
            </a:r>
            <a:r>
              <a:rPr lang="en-AU" dirty="0"/>
              <a:t> @ -72 dBm in 5 GHz will sometimes disadvantage 802.11be compared to legacy using </a:t>
            </a:r>
            <a:r>
              <a:rPr lang="en-AU" i="1" dirty="0"/>
              <a:t>EDT</a:t>
            </a:r>
            <a:r>
              <a:rPr lang="en-AU" dirty="0"/>
              <a:t> @ -62 dBm, with some mitigation from RTS/CTS</a:t>
            </a:r>
          </a:p>
          <a:p>
            <a:pPr lvl="3"/>
            <a:r>
              <a:rPr lang="en-AU" dirty="0"/>
              <a:t>Specification work is required in both </a:t>
            </a:r>
            <a:r>
              <a:rPr lang="en-AU" dirty="0" err="1"/>
              <a:t>TGme</a:t>
            </a:r>
            <a:r>
              <a:rPr lang="en-AU" dirty="0"/>
              <a:t> (for 802.11ax) and </a:t>
            </a:r>
            <a:r>
              <a:rPr lang="en-AU" dirty="0" err="1"/>
              <a:t>TGbe</a:t>
            </a:r>
            <a:endParaRPr lang="en-AU" dirty="0"/>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t>EDT</a:t>
            </a:r>
            <a:r>
              <a:rPr lang="en-AU" dirty="0"/>
              <a:t> @ -72 dBm in 5 GHz will sometimes disadvantage 802.11be compared to legacy</a:t>
            </a:r>
          </a:p>
          <a:p>
            <a:pPr lvl="3"/>
            <a:r>
              <a:rPr lang="en-AU" dirty="0"/>
              <a:t>Use of </a:t>
            </a:r>
            <a:r>
              <a:rPr lang="en-AU" i="1" dirty="0"/>
              <a:t>EDT</a:t>
            </a:r>
            <a:r>
              <a:rPr lang="en-AU" dirty="0"/>
              <a:t> @ -72 dBm limits spectral reuse</a:t>
            </a:r>
          </a:p>
          <a:p>
            <a:pPr lvl="3"/>
            <a:r>
              <a:rPr lang="en-AU" dirty="0"/>
              <a:t>EDT of -62 dBm may be a better long-term approach</a:t>
            </a:r>
          </a:p>
          <a:p>
            <a:pPr lvl="1"/>
            <a:r>
              <a:rPr lang="en-AU" dirty="0"/>
              <a:t>… with no clear or agreed next steps (yet!)</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1736842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153400" cy="1066800"/>
          </a:xfrm>
        </p:spPr>
        <p:txBody>
          <a:bodyPr/>
          <a:lstStyle/>
          <a:p>
            <a:r>
              <a:rPr lang="en-AU" dirty="0"/>
              <a:t>The Coex SC may hear a brief proposal on next steps to help decide the best 5 GHz options for 802.11be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solidFill>
                  <a:srgbClr val="FF0000"/>
                </a:solidFill>
              </a:rPr>
              <a:t>Eldad Perahia (HPE) is likely to make a submission documenting planned next steps</a:t>
            </a:r>
          </a:p>
          <a:p>
            <a:pPr lvl="2"/>
            <a:r>
              <a:rPr lang="en-AU" dirty="0">
                <a:solidFill>
                  <a:srgbClr val="FF0000"/>
                </a:solidFill>
              </a:rPr>
              <a:t>See 11-21-xxxx-00</a:t>
            </a:r>
          </a:p>
          <a:p>
            <a:pPr lvl="1"/>
            <a:endParaRPr lang="en-AU" dirty="0">
              <a:solidFill>
                <a:srgbClr val="FF0000"/>
              </a:solidFill>
            </a:endParaRPr>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49213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34706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p:txBody>
          <a:bodyPr/>
          <a:lstStyle/>
          <a:p>
            <a:r>
              <a:rPr lang="en-AU" dirty="0"/>
              <a:t>Coexistence will become increasingly important as 6 GHz spectrum opens globally</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grpSp>
        <p:nvGrpSpPr>
          <p:cNvPr id="250" name="Group 249">
            <a:extLst>
              <a:ext uri="{FF2B5EF4-FFF2-40B4-BE49-F238E27FC236}">
                <a16:creationId xmlns:a16="http://schemas.microsoft.com/office/drawing/2014/main" id="{786AE111-1676-4954-B752-3DEA91C1292C}"/>
              </a:ext>
            </a:extLst>
          </p:cNvPr>
          <p:cNvGrpSpPr/>
          <p:nvPr/>
        </p:nvGrpSpPr>
        <p:grpSpPr>
          <a:xfrm>
            <a:off x="1156699" y="2247790"/>
            <a:ext cx="6754094" cy="3402876"/>
            <a:chOff x="914431" y="754087"/>
            <a:chExt cx="8153691" cy="3927607"/>
          </a:xfrm>
        </p:grpSpPr>
        <p:sp>
          <p:nvSpPr>
            <p:cNvPr id="251" name="Freeform 1688">
              <a:extLst>
                <a:ext uri="{FF2B5EF4-FFF2-40B4-BE49-F238E27FC236}">
                  <a16:creationId xmlns:a16="http://schemas.microsoft.com/office/drawing/2014/main" id="{8480E39C-A6A8-4DE9-92E6-20021CA7B04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52" name="Freeform 1689">
              <a:extLst>
                <a:ext uri="{FF2B5EF4-FFF2-40B4-BE49-F238E27FC236}">
                  <a16:creationId xmlns:a16="http://schemas.microsoft.com/office/drawing/2014/main" id="{EDDF6C4E-57D8-4BDA-B4FF-45DE711E9F73}"/>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3" name="Freeform 1604">
              <a:extLst>
                <a:ext uri="{FF2B5EF4-FFF2-40B4-BE49-F238E27FC236}">
                  <a16:creationId xmlns:a16="http://schemas.microsoft.com/office/drawing/2014/main" id="{E0FA4D6A-56A1-4F38-8417-7175080F54D6}"/>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4" name="Freeform 1605">
              <a:extLst>
                <a:ext uri="{FF2B5EF4-FFF2-40B4-BE49-F238E27FC236}">
                  <a16:creationId xmlns:a16="http://schemas.microsoft.com/office/drawing/2014/main" id="{D07DAF84-55CB-4E3F-A48F-08AB46FEF8A3}"/>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5" name="Freeform 1561">
              <a:extLst>
                <a:ext uri="{FF2B5EF4-FFF2-40B4-BE49-F238E27FC236}">
                  <a16:creationId xmlns:a16="http://schemas.microsoft.com/office/drawing/2014/main" id="{ED6F2CF3-E5CC-43F4-AD28-92629473466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6" name="Freeform 1562">
              <a:extLst>
                <a:ext uri="{FF2B5EF4-FFF2-40B4-BE49-F238E27FC236}">
                  <a16:creationId xmlns:a16="http://schemas.microsoft.com/office/drawing/2014/main" id="{6E61C820-E03B-4726-9A10-37A2CDD9D03C}"/>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7" name="Freeform 1563">
              <a:extLst>
                <a:ext uri="{FF2B5EF4-FFF2-40B4-BE49-F238E27FC236}">
                  <a16:creationId xmlns:a16="http://schemas.microsoft.com/office/drawing/2014/main" id="{5DBE2A51-C167-40B5-964E-E416DB020FF7}"/>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8" name="Freeform 1564">
              <a:extLst>
                <a:ext uri="{FF2B5EF4-FFF2-40B4-BE49-F238E27FC236}">
                  <a16:creationId xmlns:a16="http://schemas.microsoft.com/office/drawing/2014/main" id="{4EAD4905-A2E4-4B73-936D-80A4F28F7F8C}"/>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9" name="Freeform 1565">
              <a:extLst>
                <a:ext uri="{FF2B5EF4-FFF2-40B4-BE49-F238E27FC236}">
                  <a16:creationId xmlns:a16="http://schemas.microsoft.com/office/drawing/2014/main" id="{09F8D2CB-B18D-4F18-B83E-D9A6EDC7028E}"/>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0" name="Freeform 1566">
              <a:extLst>
                <a:ext uri="{FF2B5EF4-FFF2-40B4-BE49-F238E27FC236}">
                  <a16:creationId xmlns:a16="http://schemas.microsoft.com/office/drawing/2014/main" id="{B9D60B3D-4FA5-4EAB-8A45-FDA2E3FA89E5}"/>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1" name="Freeform 1567">
              <a:extLst>
                <a:ext uri="{FF2B5EF4-FFF2-40B4-BE49-F238E27FC236}">
                  <a16:creationId xmlns:a16="http://schemas.microsoft.com/office/drawing/2014/main" id="{04FC3C29-0B48-41A4-B783-C0F0F3484F75}"/>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2" name="Freeform 1568">
              <a:extLst>
                <a:ext uri="{FF2B5EF4-FFF2-40B4-BE49-F238E27FC236}">
                  <a16:creationId xmlns:a16="http://schemas.microsoft.com/office/drawing/2014/main" id="{7674C524-FED3-41D5-A503-58DE934FE399}"/>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3" name="Freeform 1569">
              <a:extLst>
                <a:ext uri="{FF2B5EF4-FFF2-40B4-BE49-F238E27FC236}">
                  <a16:creationId xmlns:a16="http://schemas.microsoft.com/office/drawing/2014/main" id="{A1A0786C-808F-4D29-B360-135DBF7DEFDA}"/>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4" name="Freeform 1570">
              <a:extLst>
                <a:ext uri="{FF2B5EF4-FFF2-40B4-BE49-F238E27FC236}">
                  <a16:creationId xmlns:a16="http://schemas.microsoft.com/office/drawing/2014/main" id="{B82A6DBA-3103-4B62-A099-F6FEFFB1202C}"/>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5" name="Freeform 1571">
              <a:extLst>
                <a:ext uri="{FF2B5EF4-FFF2-40B4-BE49-F238E27FC236}">
                  <a16:creationId xmlns:a16="http://schemas.microsoft.com/office/drawing/2014/main" id="{94FC385A-6C42-4092-AFFF-68958091B4A2}"/>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6" name="Freeform 1572">
              <a:extLst>
                <a:ext uri="{FF2B5EF4-FFF2-40B4-BE49-F238E27FC236}">
                  <a16:creationId xmlns:a16="http://schemas.microsoft.com/office/drawing/2014/main" id="{80DBAC5C-4D71-4925-8374-51DCBC672379}"/>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267" name="Freeform 1573">
              <a:extLst>
                <a:ext uri="{FF2B5EF4-FFF2-40B4-BE49-F238E27FC236}">
                  <a16:creationId xmlns:a16="http://schemas.microsoft.com/office/drawing/2014/main" id="{99A3E5B8-D9FA-4994-BB76-4220CAAE5E88}"/>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8" name="Freeform 1574">
              <a:extLst>
                <a:ext uri="{FF2B5EF4-FFF2-40B4-BE49-F238E27FC236}">
                  <a16:creationId xmlns:a16="http://schemas.microsoft.com/office/drawing/2014/main" id="{D695577E-4614-451D-93CB-F453D742FE72}"/>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9" name="Freeform 1575">
              <a:extLst>
                <a:ext uri="{FF2B5EF4-FFF2-40B4-BE49-F238E27FC236}">
                  <a16:creationId xmlns:a16="http://schemas.microsoft.com/office/drawing/2014/main" id="{02239F3D-AE6A-4C73-B866-5E3D9E2A1006}"/>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0" name="Freeform 1576">
              <a:extLst>
                <a:ext uri="{FF2B5EF4-FFF2-40B4-BE49-F238E27FC236}">
                  <a16:creationId xmlns:a16="http://schemas.microsoft.com/office/drawing/2014/main" id="{5D98FC3B-B30D-43FB-8D00-4FE89D83F08D}"/>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1" name="Freeform 1577">
              <a:extLst>
                <a:ext uri="{FF2B5EF4-FFF2-40B4-BE49-F238E27FC236}">
                  <a16:creationId xmlns:a16="http://schemas.microsoft.com/office/drawing/2014/main" id="{A0D97EF8-F93E-48A5-8E7B-D8DA22EF9B85}"/>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2" name="Freeform 1578">
              <a:extLst>
                <a:ext uri="{FF2B5EF4-FFF2-40B4-BE49-F238E27FC236}">
                  <a16:creationId xmlns:a16="http://schemas.microsoft.com/office/drawing/2014/main" id="{48A3D1E9-36E5-47FE-9457-5CF46C6DD134}"/>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3" name="Freeform 1579">
              <a:extLst>
                <a:ext uri="{FF2B5EF4-FFF2-40B4-BE49-F238E27FC236}">
                  <a16:creationId xmlns:a16="http://schemas.microsoft.com/office/drawing/2014/main" id="{E6E229DD-6A45-4AED-91F6-4F008139B31B}"/>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4" name="Freeform 1580">
              <a:extLst>
                <a:ext uri="{FF2B5EF4-FFF2-40B4-BE49-F238E27FC236}">
                  <a16:creationId xmlns:a16="http://schemas.microsoft.com/office/drawing/2014/main" id="{696C4BAD-1E29-42E6-9B4C-847C187405F2}"/>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5" name="Freeform 1581">
              <a:extLst>
                <a:ext uri="{FF2B5EF4-FFF2-40B4-BE49-F238E27FC236}">
                  <a16:creationId xmlns:a16="http://schemas.microsoft.com/office/drawing/2014/main" id="{352568E4-1838-491A-BEA0-FDDA16E017A4}"/>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6" name="Freeform 1582">
              <a:extLst>
                <a:ext uri="{FF2B5EF4-FFF2-40B4-BE49-F238E27FC236}">
                  <a16:creationId xmlns:a16="http://schemas.microsoft.com/office/drawing/2014/main" id="{B0C14D40-12E1-4D84-9804-4E0963090169}"/>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7" name="Freeform 1583">
              <a:extLst>
                <a:ext uri="{FF2B5EF4-FFF2-40B4-BE49-F238E27FC236}">
                  <a16:creationId xmlns:a16="http://schemas.microsoft.com/office/drawing/2014/main" id="{6472CED9-BD06-4C70-8347-E60B83EE68C2}"/>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8" name="Freeform 1584">
              <a:extLst>
                <a:ext uri="{FF2B5EF4-FFF2-40B4-BE49-F238E27FC236}">
                  <a16:creationId xmlns:a16="http://schemas.microsoft.com/office/drawing/2014/main" id="{EE99359B-E509-4FF0-9A9C-2614CE0E751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9" name="Freeform 1585">
              <a:extLst>
                <a:ext uri="{FF2B5EF4-FFF2-40B4-BE49-F238E27FC236}">
                  <a16:creationId xmlns:a16="http://schemas.microsoft.com/office/drawing/2014/main" id="{6C6C2B4B-1646-4FF4-A3FC-23DBC05ACB4C}"/>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0" name="Freeform 1586">
              <a:extLst>
                <a:ext uri="{FF2B5EF4-FFF2-40B4-BE49-F238E27FC236}">
                  <a16:creationId xmlns:a16="http://schemas.microsoft.com/office/drawing/2014/main" id="{B577DABC-BD93-4FE5-AB49-9D1DE664F40A}"/>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1" name="Freeform 1587">
              <a:extLst>
                <a:ext uri="{FF2B5EF4-FFF2-40B4-BE49-F238E27FC236}">
                  <a16:creationId xmlns:a16="http://schemas.microsoft.com/office/drawing/2014/main" id="{F605AFF4-A683-49C9-B005-C5598AAE259F}"/>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2" name="Freeform 1588">
              <a:extLst>
                <a:ext uri="{FF2B5EF4-FFF2-40B4-BE49-F238E27FC236}">
                  <a16:creationId xmlns:a16="http://schemas.microsoft.com/office/drawing/2014/main" id="{979DC2C1-2039-4246-9ECE-0D06139D07BF}"/>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3" name="Freeform 1589">
              <a:extLst>
                <a:ext uri="{FF2B5EF4-FFF2-40B4-BE49-F238E27FC236}">
                  <a16:creationId xmlns:a16="http://schemas.microsoft.com/office/drawing/2014/main" id="{4C6FC862-9643-4757-82B2-7FB5AF172BF2}"/>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4" name="Freeform 1590">
              <a:extLst>
                <a:ext uri="{FF2B5EF4-FFF2-40B4-BE49-F238E27FC236}">
                  <a16:creationId xmlns:a16="http://schemas.microsoft.com/office/drawing/2014/main" id="{615EBC24-CA41-4055-8FF5-A1098042DE24}"/>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5" name="Freeform 1591">
              <a:extLst>
                <a:ext uri="{FF2B5EF4-FFF2-40B4-BE49-F238E27FC236}">
                  <a16:creationId xmlns:a16="http://schemas.microsoft.com/office/drawing/2014/main" id="{3A8B7B9B-B2F4-4FFC-9F65-84436181301B}"/>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6" name="Freeform 1592">
              <a:extLst>
                <a:ext uri="{FF2B5EF4-FFF2-40B4-BE49-F238E27FC236}">
                  <a16:creationId xmlns:a16="http://schemas.microsoft.com/office/drawing/2014/main" id="{663B7E76-0A4B-4F34-9518-8F923C268D2B}"/>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7" name="Freeform 1593">
              <a:extLst>
                <a:ext uri="{FF2B5EF4-FFF2-40B4-BE49-F238E27FC236}">
                  <a16:creationId xmlns:a16="http://schemas.microsoft.com/office/drawing/2014/main" id="{2E677951-5EE0-41A3-B2CF-4A175B559309}"/>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8" name="Freeform 1594">
              <a:extLst>
                <a:ext uri="{FF2B5EF4-FFF2-40B4-BE49-F238E27FC236}">
                  <a16:creationId xmlns:a16="http://schemas.microsoft.com/office/drawing/2014/main" id="{981D32F3-CAA5-4E44-BBDA-2BA7EB53390B}"/>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89" name="Freeform 1595">
              <a:extLst>
                <a:ext uri="{FF2B5EF4-FFF2-40B4-BE49-F238E27FC236}">
                  <a16:creationId xmlns:a16="http://schemas.microsoft.com/office/drawing/2014/main" id="{051123C9-C365-492F-9F23-F647E7440D26}"/>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0" name="Freeform 1596">
              <a:extLst>
                <a:ext uri="{FF2B5EF4-FFF2-40B4-BE49-F238E27FC236}">
                  <a16:creationId xmlns:a16="http://schemas.microsoft.com/office/drawing/2014/main" id="{9E7F55A8-D2EA-4198-8C85-4EA83D64FEE7}"/>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1" name="Freeform 1597">
              <a:extLst>
                <a:ext uri="{FF2B5EF4-FFF2-40B4-BE49-F238E27FC236}">
                  <a16:creationId xmlns:a16="http://schemas.microsoft.com/office/drawing/2014/main" id="{433F4561-5E3F-4245-8319-124919E4938F}"/>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2" name="Freeform 1598">
              <a:extLst>
                <a:ext uri="{FF2B5EF4-FFF2-40B4-BE49-F238E27FC236}">
                  <a16:creationId xmlns:a16="http://schemas.microsoft.com/office/drawing/2014/main" id="{23D7CC08-6C29-45B0-9AF4-C4B52AB083F4}"/>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3" name="Freeform 1599">
              <a:extLst>
                <a:ext uri="{FF2B5EF4-FFF2-40B4-BE49-F238E27FC236}">
                  <a16:creationId xmlns:a16="http://schemas.microsoft.com/office/drawing/2014/main" id="{B0C03189-40E4-4AF4-8EDD-54AF7CA28085}"/>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4" name="Freeform 1600">
              <a:extLst>
                <a:ext uri="{FF2B5EF4-FFF2-40B4-BE49-F238E27FC236}">
                  <a16:creationId xmlns:a16="http://schemas.microsoft.com/office/drawing/2014/main" id="{65BA1856-58D6-401A-9C81-54593B395FD9}"/>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5" name="Freeform 1601">
              <a:extLst>
                <a:ext uri="{FF2B5EF4-FFF2-40B4-BE49-F238E27FC236}">
                  <a16:creationId xmlns:a16="http://schemas.microsoft.com/office/drawing/2014/main" id="{08C8B56B-A780-40B7-9878-0D0EA4AF2CB6}"/>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6" name="Freeform 1602">
              <a:extLst>
                <a:ext uri="{FF2B5EF4-FFF2-40B4-BE49-F238E27FC236}">
                  <a16:creationId xmlns:a16="http://schemas.microsoft.com/office/drawing/2014/main" id="{5FEEB713-E9A1-4B2C-9C37-D9D4A2DD877B}"/>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7" name="Freeform 1603">
              <a:extLst>
                <a:ext uri="{FF2B5EF4-FFF2-40B4-BE49-F238E27FC236}">
                  <a16:creationId xmlns:a16="http://schemas.microsoft.com/office/drawing/2014/main" id="{5ABA1CD1-9FEE-4DF9-B0C7-7AF5AE0C7CB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8" name="Freeform 1606">
              <a:extLst>
                <a:ext uri="{FF2B5EF4-FFF2-40B4-BE49-F238E27FC236}">
                  <a16:creationId xmlns:a16="http://schemas.microsoft.com/office/drawing/2014/main" id="{3952C708-8254-4D50-999C-424165A02C36}"/>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9" name="Freeform 1607">
              <a:extLst>
                <a:ext uri="{FF2B5EF4-FFF2-40B4-BE49-F238E27FC236}">
                  <a16:creationId xmlns:a16="http://schemas.microsoft.com/office/drawing/2014/main" id="{46E7E7B3-D9AE-492F-A188-E04E5245A62E}"/>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0" name="Freeform 1608">
              <a:extLst>
                <a:ext uri="{FF2B5EF4-FFF2-40B4-BE49-F238E27FC236}">
                  <a16:creationId xmlns:a16="http://schemas.microsoft.com/office/drawing/2014/main" id="{A2B1C56A-66DA-4AB3-8388-9612DBAF9373}"/>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1" name="Freeform 1609">
              <a:extLst>
                <a:ext uri="{FF2B5EF4-FFF2-40B4-BE49-F238E27FC236}">
                  <a16:creationId xmlns:a16="http://schemas.microsoft.com/office/drawing/2014/main" id="{D2F62D01-0183-4C5A-A77D-0D1E68DC5DE5}"/>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2" name="Freeform 1610">
              <a:extLst>
                <a:ext uri="{FF2B5EF4-FFF2-40B4-BE49-F238E27FC236}">
                  <a16:creationId xmlns:a16="http://schemas.microsoft.com/office/drawing/2014/main" id="{AC04987D-CD06-4364-B708-EAAFB209DAA5}"/>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3" name="Freeform 1611">
              <a:extLst>
                <a:ext uri="{FF2B5EF4-FFF2-40B4-BE49-F238E27FC236}">
                  <a16:creationId xmlns:a16="http://schemas.microsoft.com/office/drawing/2014/main" id="{6B095874-2041-4A58-99FF-08DE33F93F16}"/>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4" name="Freeform 1612">
              <a:extLst>
                <a:ext uri="{FF2B5EF4-FFF2-40B4-BE49-F238E27FC236}">
                  <a16:creationId xmlns:a16="http://schemas.microsoft.com/office/drawing/2014/main" id="{48C0312B-D5AF-4F50-AA9C-7FAEBF072113}"/>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5" name="Freeform 1613">
              <a:extLst>
                <a:ext uri="{FF2B5EF4-FFF2-40B4-BE49-F238E27FC236}">
                  <a16:creationId xmlns:a16="http://schemas.microsoft.com/office/drawing/2014/main" id="{EEC59D68-7898-4A42-AF9F-D996F42AE9F9}"/>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6" name="Freeform 1614">
              <a:extLst>
                <a:ext uri="{FF2B5EF4-FFF2-40B4-BE49-F238E27FC236}">
                  <a16:creationId xmlns:a16="http://schemas.microsoft.com/office/drawing/2014/main" id="{EE8E8E39-179D-405B-829C-763A099F07BD}"/>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7" name="Freeform 1615">
              <a:extLst>
                <a:ext uri="{FF2B5EF4-FFF2-40B4-BE49-F238E27FC236}">
                  <a16:creationId xmlns:a16="http://schemas.microsoft.com/office/drawing/2014/main" id="{FD368CCF-5093-4168-AD08-191E7CF6545D}"/>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8" name="Freeform 1616">
              <a:extLst>
                <a:ext uri="{FF2B5EF4-FFF2-40B4-BE49-F238E27FC236}">
                  <a16:creationId xmlns:a16="http://schemas.microsoft.com/office/drawing/2014/main" id="{F5B70C72-D40D-4136-A209-48655A7C6897}"/>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09" name="Freeform 1617">
              <a:extLst>
                <a:ext uri="{FF2B5EF4-FFF2-40B4-BE49-F238E27FC236}">
                  <a16:creationId xmlns:a16="http://schemas.microsoft.com/office/drawing/2014/main" id="{385C87A1-6F7A-4FF7-B567-90BF44CB53EA}"/>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0" name="Freeform 1618">
              <a:extLst>
                <a:ext uri="{FF2B5EF4-FFF2-40B4-BE49-F238E27FC236}">
                  <a16:creationId xmlns:a16="http://schemas.microsoft.com/office/drawing/2014/main" id="{A9A07EF6-1B5D-47A4-9ADF-779E8B04ABC3}"/>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1" name="Freeform 1619">
              <a:extLst>
                <a:ext uri="{FF2B5EF4-FFF2-40B4-BE49-F238E27FC236}">
                  <a16:creationId xmlns:a16="http://schemas.microsoft.com/office/drawing/2014/main" id="{1D50C8BD-B6A6-429A-80CC-8BEED45EEA21}"/>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2" name="Freeform 1620">
              <a:extLst>
                <a:ext uri="{FF2B5EF4-FFF2-40B4-BE49-F238E27FC236}">
                  <a16:creationId xmlns:a16="http://schemas.microsoft.com/office/drawing/2014/main" id="{73E2EC8C-C846-47A6-A9DC-07E49E1B9510}"/>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3" name="Freeform 1621">
              <a:extLst>
                <a:ext uri="{FF2B5EF4-FFF2-40B4-BE49-F238E27FC236}">
                  <a16:creationId xmlns:a16="http://schemas.microsoft.com/office/drawing/2014/main" id="{5FECE0E5-B27D-4FEB-9D46-ED8FE089F8C3}"/>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4" name="Freeform 1622">
              <a:extLst>
                <a:ext uri="{FF2B5EF4-FFF2-40B4-BE49-F238E27FC236}">
                  <a16:creationId xmlns:a16="http://schemas.microsoft.com/office/drawing/2014/main" id="{9635813B-BCCC-4AD9-ACEA-EA3899D18754}"/>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5" name="Freeform 1623">
              <a:extLst>
                <a:ext uri="{FF2B5EF4-FFF2-40B4-BE49-F238E27FC236}">
                  <a16:creationId xmlns:a16="http://schemas.microsoft.com/office/drawing/2014/main" id="{C2CAB86D-3F80-472A-AD48-43EBEE3AF361}"/>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6" name="Freeform 1624">
              <a:extLst>
                <a:ext uri="{FF2B5EF4-FFF2-40B4-BE49-F238E27FC236}">
                  <a16:creationId xmlns:a16="http://schemas.microsoft.com/office/drawing/2014/main" id="{9D9E0CCC-4C2A-461A-8D52-90BEAAD1EBED}"/>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7" name="Freeform 1625">
              <a:extLst>
                <a:ext uri="{FF2B5EF4-FFF2-40B4-BE49-F238E27FC236}">
                  <a16:creationId xmlns:a16="http://schemas.microsoft.com/office/drawing/2014/main" id="{9D47373E-F8A3-44A7-9CB7-2972CBCB012E}"/>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8" name="Freeform 1626">
              <a:extLst>
                <a:ext uri="{FF2B5EF4-FFF2-40B4-BE49-F238E27FC236}">
                  <a16:creationId xmlns:a16="http://schemas.microsoft.com/office/drawing/2014/main" id="{4B78A839-280A-412A-AD47-71946038E96A}"/>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9" name="Freeform 1627">
              <a:extLst>
                <a:ext uri="{FF2B5EF4-FFF2-40B4-BE49-F238E27FC236}">
                  <a16:creationId xmlns:a16="http://schemas.microsoft.com/office/drawing/2014/main" id="{FB4FD4BF-0926-48BF-A590-BB65A9B1320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0" name="Freeform 1628">
              <a:extLst>
                <a:ext uri="{FF2B5EF4-FFF2-40B4-BE49-F238E27FC236}">
                  <a16:creationId xmlns:a16="http://schemas.microsoft.com/office/drawing/2014/main" id="{40A21C94-9FB6-49C0-A550-F91FE102B4CF}"/>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1" name="Freeform 1629">
              <a:extLst>
                <a:ext uri="{FF2B5EF4-FFF2-40B4-BE49-F238E27FC236}">
                  <a16:creationId xmlns:a16="http://schemas.microsoft.com/office/drawing/2014/main" id="{A7D9FB33-C1AB-4CD5-9B9F-C6EE58173F39}"/>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2" name="Freeform 1630">
              <a:extLst>
                <a:ext uri="{FF2B5EF4-FFF2-40B4-BE49-F238E27FC236}">
                  <a16:creationId xmlns:a16="http://schemas.microsoft.com/office/drawing/2014/main" id="{3FB92F70-A986-4A1C-B2B8-604B1CCE068E}"/>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3" name="Freeform 1631">
              <a:extLst>
                <a:ext uri="{FF2B5EF4-FFF2-40B4-BE49-F238E27FC236}">
                  <a16:creationId xmlns:a16="http://schemas.microsoft.com/office/drawing/2014/main" id="{E5794DD4-95DB-476A-A3C7-A7AD6086AC02}"/>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4" name="Freeform 1632">
              <a:extLst>
                <a:ext uri="{FF2B5EF4-FFF2-40B4-BE49-F238E27FC236}">
                  <a16:creationId xmlns:a16="http://schemas.microsoft.com/office/drawing/2014/main" id="{AB40484B-BA70-46BD-9C6A-1CCC966675D0}"/>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5" name="Freeform 1633">
              <a:extLst>
                <a:ext uri="{FF2B5EF4-FFF2-40B4-BE49-F238E27FC236}">
                  <a16:creationId xmlns:a16="http://schemas.microsoft.com/office/drawing/2014/main" id="{772A0C5E-E025-4350-889D-3CF0E3FE2226}"/>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6" name="Freeform 1634">
              <a:extLst>
                <a:ext uri="{FF2B5EF4-FFF2-40B4-BE49-F238E27FC236}">
                  <a16:creationId xmlns:a16="http://schemas.microsoft.com/office/drawing/2014/main" id="{871C5529-12E9-4455-B7D5-E60795E19DB2}"/>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7" name="Freeform 1635">
              <a:extLst>
                <a:ext uri="{FF2B5EF4-FFF2-40B4-BE49-F238E27FC236}">
                  <a16:creationId xmlns:a16="http://schemas.microsoft.com/office/drawing/2014/main" id="{FB7C46F2-3101-470A-85C7-6A748FDF2631}"/>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8" name="Freeform 1636">
              <a:extLst>
                <a:ext uri="{FF2B5EF4-FFF2-40B4-BE49-F238E27FC236}">
                  <a16:creationId xmlns:a16="http://schemas.microsoft.com/office/drawing/2014/main" id="{CCCE4FF1-4991-4F9C-A347-5DAC895C45DD}"/>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29" name="Freeform 1637">
              <a:extLst>
                <a:ext uri="{FF2B5EF4-FFF2-40B4-BE49-F238E27FC236}">
                  <a16:creationId xmlns:a16="http://schemas.microsoft.com/office/drawing/2014/main" id="{DADF30A2-4AE9-4DDA-A348-ED82F4C5C330}"/>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0" name="Freeform 1638">
              <a:extLst>
                <a:ext uri="{FF2B5EF4-FFF2-40B4-BE49-F238E27FC236}">
                  <a16:creationId xmlns:a16="http://schemas.microsoft.com/office/drawing/2014/main" id="{B325ECC5-7D16-49F0-870B-623E0850B17C}"/>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1" name="Freeform 1639">
              <a:extLst>
                <a:ext uri="{FF2B5EF4-FFF2-40B4-BE49-F238E27FC236}">
                  <a16:creationId xmlns:a16="http://schemas.microsoft.com/office/drawing/2014/main" id="{4075A309-DD12-4C8C-BACE-3241CC648377}"/>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rgbClr val="70AD47">
                  <a:lumMod val="20000"/>
                  <a:lumOff val="80000"/>
                </a:srgbClr>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2" name="Freeform 1640">
              <a:extLst>
                <a:ext uri="{FF2B5EF4-FFF2-40B4-BE49-F238E27FC236}">
                  <a16:creationId xmlns:a16="http://schemas.microsoft.com/office/drawing/2014/main" id="{4BE4CB3B-F84C-45D6-8C9D-FCAB3121E5CF}"/>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3" name="Freeform 1641">
              <a:extLst>
                <a:ext uri="{FF2B5EF4-FFF2-40B4-BE49-F238E27FC236}">
                  <a16:creationId xmlns:a16="http://schemas.microsoft.com/office/drawing/2014/main" id="{03803D17-F6F2-491E-A0B4-0009D71972A1}"/>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4" name="Freeform 1642">
              <a:extLst>
                <a:ext uri="{FF2B5EF4-FFF2-40B4-BE49-F238E27FC236}">
                  <a16:creationId xmlns:a16="http://schemas.microsoft.com/office/drawing/2014/main" id="{50A89BE9-AEF8-47AC-8FD2-F904D903D8F1}"/>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5" name="Freeform 1643">
              <a:extLst>
                <a:ext uri="{FF2B5EF4-FFF2-40B4-BE49-F238E27FC236}">
                  <a16:creationId xmlns:a16="http://schemas.microsoft.com/office/drawing/2014/main" id="{821AB348-E959-4EB0-AE94-728775535C07}"/>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6" name="Freeform 1644">
              <a:extLst>
                <a:ext uri="{FF2B5EF4-FFF2-40B4-BE49-F238E27FC236}">
                  <a16:creationId xmlns:a16="http://schemas.microsoft.com/office/drawing/2014/main" id="{C43C1DE4-0812-4AC1-8172-F74555A18E22}"/>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7" name="Freeform 1645">
              <a:extLst>
                <a:ext uri="{FF2B5EF4-FFF2-40B4-BE49-F238E27FC236}">
                  <a16:creationId xmlns:a16="http://schemas.microsoft.com/office/drawing/2014/main" id="{65AFA2AE-716B-4E12-9FEF-8C35373BD699}"/>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8" name="Freeform 1646">
              <a:extLst>
                <a:ext uri="{FF2B5EF4-FFF2-40B4-BE49-F238E27FC236}">
                  <a16:creationId xmlns:a16="http://schemas.microsoft.com/office/drawing/2014/main" id="{79212A88-453F-4FB5-8B3F-05827079C1AF}"/>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39" name="Freeform 1647">
              <a:extLst>
                <a:ext uri="{FF2B5EF4-FFF2-40B4-BE49-F238E27FC236}">
                  <a16:creationId xmlns:a16="http://schemas.microsoft.com/office/drawing/2014/main" id="{36EB8B70-B7AC-48A9-AF13-9B96EF2C33FA}"/>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0" name="Freeform 1648">
              <a:extLst>
                <a:ext uri="{FF2B5EF4-FFF2-40B4-BE49-F238E27FC236}">
                  <a16:creationId xmlns:a16="http://schemas.microsoft.com/office/drawing/2014/main" id="{266ED97D-7F75-451D-B9B6-F34C9E7D1229}"/>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1" name="Freeform 1649">
              <a:extLst>
                <a:ext uri="{FF2B5EF4-FFF2-40B4-BE49-F238E27FC236}">
                  <a16:creationId xmlns:a16="http://schemas.microsoft.com/office/drawing/2014/main" id="{77094E74-6827-4C42-9869-E022F39F2B4F}"/>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2" name="Freeform 1650">
              <a:extLst>
                <a:ext uri="{FF2B5EF4-FFF2-40B4-BE49-F238E27FC236}">
                  <a16:creationId xmlns:a16="http://schemas.microsoft.com/office/drawing/2014/main" id="{F69F3628-7F64-4B59-A465-FBE965EAEC58}"/>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3" name="Freeform 1651">
              <a:extLst>
                <a:ext uri="{FF2B5EF4-FFF2-40B4-BE49-F238E27FC236}">
                  <a16:creationId xmlns:a16="http://schemas.microsoft.com/office/drawing/2014/main" id="{797F509A-185F-42E8-8F4F-0DC4D3FB88BF}"/>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4" name="Freeform 1652">
              <a:extLst>
                <a:ext uri="{FF2B5EF4-FFF2-40B4-BE49-F238E27FC236}">
                  <a16:creationId xmlns:a16="http://schemas.microsoft.com/office/drawing/2014/main" id="{40535DDD-08B2-4C41-97AD-10C31CD9194E}"/>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5" name="Freeform 1653">
              <a:extLst>
                <a:ext uri="{FF2B5EF4-FFF2-40B4-BE49-F238E27FC236}">
                  <a16:creationId xmlns:a16="http://schemas.microsoft.com/office/drawing/2014/main" id="{BB18740F-C6A5-4DA1-91BB-2CA427D0916A}"/>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6" name="Freeform 1654">
              <a:extLst>
                <a:ext uri="{FF2B5EF4-FFF2-40B4-BE49-F238E27FC236}">
                  <a16:creationId xmlns:a16="http://schemas.microsoft.com/office/drawing/2014/main" id="{0C57FC4E-B17F-42CB-8E42-876FF10F860B}"/>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7" name="Freeform 1655">
              <a:extLst>
                <a:ext uri="{FF2B5EF4-FFF2-40B4-BE49-F238E27FC236}">
                  <a16:creationId xmlns:a16="http://schemas.microsoft.com/office/drawing/2014/main" id="{E82F1E81-0266-4B38-BE8A-36856ED5CC4B}"/>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8" name="Freeform 1656">
              <a:extLst>
                <a:ext uri="{FF2B5EF4-FFF2-40B4-BE49-F238E27FC236}">
                  <a16:creationId xmlns:a16="http://schemas.microsoft.com/office/drawing/2014/main" id="{C8E75BF5-653B-43C7-938C-858996A52A2F}"/>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49" name="Freeform 1657">
              <a:extLst>
                <a:ext uri="{FF2B5EF4-FFF2-40B4-BE49-F238E27FC236}">
                  <a16:creationId xmlns:a16="http://schemas.microsoft.com/office/drawing/2014/main" id="{A6D1A06E-54EA-4A42-AD79-41A52A4C5820}"/>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0" name="Freeform 1658">
              <a:extLst>
                <a:ext uri="{FF2B5EF4-FFF2-40B4-BE49-F238E27FC236}">
                  <a16:creationId xmlns:a16="http://schemas.microsoft.com/office/drawing/2014/main" id="{E7E2C956-276C-4D4E-A898-5778A7CEFBD0}"/>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1" name="Freeform 1659">
              <a:extLst>
                <a:ext uri="{FF2B5EF4-FFF2-40B4-BE49-F238E27FC236}">
                  <a16:creationId xmlns:a16="http://schemas.microsoft.com/office/drawing/2014/main" id="{416DDCDD-0C58-45BA-A767-FB66147B3A79}"/>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2" name="Freeform 1660">
              <a:extLst>
                <a:ext uri="{FF2B5EF4-FFF2-40B4-BE49-F238E27FC236}">
                  <a16:creationId xmlns:a16="http://schemas.microsoft.com/office/drawing/2014/main" id="{B13BCE20-0C77-49A8-A493-79449CEB95ED}"/>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3" name="Freeform 1661">
              <a:extLst>
                <a:ext uri="{FF2B5EF4-FFF2-40B4-BE49-F238E27FC236}">
                  <a16:creationId xmlns:a16="http://schemas.microsoft.com/office/drawing/2014/main" id="{1B48AA75-9005-480C-AF5F-C922D02A02BC}"/>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4" name="Freeform 1662">
              <a:extLst>
                <a:ext uri="{FF2B5EF4-FFF2-40B4-BE49-F238E27FC236}">
                  <a16:creationId xmlns:a16="http://schemas.microsoft.com/office/drawing/2014/main" id="{D2DD7422-DD92-43E0-9B37-339540D27E8B}"/>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5" name="Freeform 1663">
              <a:extLst>
                <a:ext uri="{FF2B5EF4-FFF2-40B4-BE49-F238E27FC236}">
                  <a16:creationId xmlns:a16="http://schemas.microsoft.com/office/drawing/2014/main" id="{FDCF70E1-4EE4-45AF-A37B-B7E15BDF7667}"/>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6" name="Freeform 1664">
              <a:extLst>
                <a:ext uri="{FF2B5EF4-FFF2-40B4-BE49-F238E27FC236}">
                  <a16:creationId xmlns:a16="http://schemas.microsoft.com/office/drawing/2014/main" id="{89970B45-1978-448D-8221-37E76EFF64A4}"/>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7" name="Freeform 1665">
              <a:extLst>
                <a:ext uri="{FF2B5EF4-FFF2-40B4-BE49-F238E27FC236}">
                  <a16:creationId xmlns:a16="http://schemas.microsoft.com/office/drawing/2014/main" id="{9EA84A50-65CA-4FDF-81B2-AAD1EB044523}"/>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8" name="Freeform 1666">
              <a:extLst>
                <a:ext uri="{FF2B5EF4-FFF2-40B4-BE49-F238E27FC236}">
                  <a16:creationId xmlns:a16="http://schemas.microsoft.com/office/drawing/2014/main" id="{80C8D031-4C25-47B6-8850-22A594F11435}"/>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59" name="Freeform 1667">
              <a:extLst>
                <a:ext uri="{FF2B5EF4-FFF2-40B4-BE49-F238E27FC236}">
                  <a16:creationId xmlns:a16="http://schemas.microsoft.com/office/drawing/2014/main" id="{CD361EFB-3065-467F-A837-796CF0A85696}"/>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0" name="Freeform 1668">
              <a:extLst>
                <a:ext uri="{FF2B5EF4-FFF2-40B4-BE49-F238E27FC236}">
                  <a16:creationId xmlns:a16="http://schemas.microsoft.com/office/drawing/2014/main" id="{7BF106F1-92CB-46E3-865B-9F4AB6D84786}"/>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1" name="Freeform 1669">
              <a:extLst>
                <a:ext uri="{FF2B5EF4-FFF2-40B4-BE49-F238E27FC236}">
                  <a16:creationId xmlns:a16="http://schemas.microsoft.com/office/drawing/2014/main" id="{D8BA34DB-71CF-4875-B133-A3E87590957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2" name="Freeform 1670">
              <a:extLst>
                <a:ext uri="{FF2B5EF4-FFF2-40B4-BE49-F238E27FC236}">
                  <a16:creationId xmlns:a16="http://schemas.microsoft.com/office/drawing/2014/main" id="{34B876B3-8A48-430E-A3DF-6BC52BEF412B}"/>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3" name="Freeform 1671">
              <a:extLst>
                <a:ext uri="{FF2B5EF4-FFF2-40B4-BE49-F238E27FC236}">
                  <a16:creationId xmlns:a16="http://schemas.microsoft.com/office/drawing/2014/main" id="{93B38E10-5D64-47E1-8FB0-21DBEDC5D5F5}"/>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4" name="Freeform 1672">
              <a:extLst>
                <a:ext uri="{FF2B5EF4-FFF2-40B4-BE49-F238E27FC236}">
                  <a16:creationId xmlns:a16="http://schemas.microsoft.com/office/drawing/2014/main" id="{9A74343C-59FF-47CD-A04A-9288EB218A57}"/>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5" name="Freeform 1673">
              <a:extLst>
                <a:ext uri="{FF2B5EF4-FFF2-40B4-BE49-F238E27FC236}">
                  <a16:creationId xmlns:a16="http://schemas.microsoft.com/office/drawing/2014/main" id="{5307CD07-1D7E-4E3E-B520-C81E7BEE4EE7}"/>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6" name="Freeform 1674">
              <a:extLst>
                <a:ext uri="{FF2B5EF4-FFF2-40B4-BE49-F238E27FC236}">
                  <a16:creationId xmlns:a16="http://schemas.microsoft.com/office/drawing/2014/main" id="{47836F32-557F-4839-A2C8-8E9C9889CD3D}"/>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7" name="Freeform 1675">
              <a:extLst>
                <a:ext uri="{FF2B5EF4-FFF2-40B4-BE49-F238E27FC236}">
                  <a16:creationId xmlns:a16="http://schemas.microsoft.com/office/drawing/2014/main" id="{B64880C0-A7E4-4E6C-BA69-42DC4BDCDDE4}"/>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8" name="Freeform 1676">
              <a:extLst>
                <a:ext uri="{FF2B5EF4-FFF2-40B4-BE49-F238E27FC236}">
                  <a16:creationId xmlns:a16="http://schemas.microsoft.com/office/drawing/2014/main" id="{D9CC21C9-7512-4062-A213-5FC5F0D031CE}"/>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69" name="Freeform 1677">
              <a:extLst>
                <a:ext uri="{FF2B5EF4-FFF2-40B4-BE49-F238E27FC236}">
                  <a16:creationId xmlns:a16="http://schemas.microsoft.com/office/drawing/2014/main" id="{F7BFB889-B374-4FC5-A755-CCE5AC4AFBAC}"/>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0" name="Freeform 1678">
              <a:extLst>
                <a:ext uri="{FF2B5EF4-FFF2-40B4-BE49-F238E27FC236}">
                  <a16:creationId xmlns:a16="http://schemas.microsoft.com/office/drawing/2014/main" id="{8BFA2D34-DA54-49E2-872E-4C5871BCDB1C}"/>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1" name="Freeform 1679">
              <a:extLst>
                <a:ext uri="{FF2B5EF4-FFF2-40B4-BE49-F238E27FC236}">
                  <a16:creationId xmlns:a16="http://schemas.microsoft.com/office/drawing/2014/main" id="{F00F1132-007F-4E7E-87A7-CACB218EDD6F}"/>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2" name="Freeform 1680">
              <a:extLst>
                <a:ext uri="{FF2B5EF4-FFF2-40B4-BE49-F238E27FC236}">
                  <a16:creationId xmlns:a16="http://schemas.microsoft.com/office/drawing/2014/main" id="{6EE42BD3-9639-467D-81CD-161655C43F5A}"/>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3" name="Freeform 1681">
              <a:extLst>
                <a:ext uri="{FF2B5EF4-FFF2-40B4-BE49-F238E27FC236}">
                  <a16:creationId xmlns:a16="http://schemas.microsoft.com/office/drawing/2014/main" id="{C0E40074-6B4A-4D91-8DB0-EDFE528E0699}"/>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4" name="Freeform 1682">
              <a:extLst>
                <a:ext uri="{FF2B5EF4-FFF2-40B4-BE49-F238E27FC236}">
                  <a16:creationId xmlns:a16="http://schemas.microsoft.com/office/drawing/2014/main" id="{71A21423-660F-41C8-8E6B-3B04FB919C8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5" name="Freeform 1683">
              <a:extLst>
                <a:ext uri="{FF2B5EF4-FFF2-40B4-BE49-F238E27FC236}">
                  <a16:creationId xmlns:a16="http://schemas.microsoft.com/office/drawing/2014/main" id="{963DC91F-D581-4254-B954-EB2832E9C9BC}"/>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6" name="Freeform 1684">
              <a:extLst>
                <a:ext uri="{FF2B5EF4-FFF2-40B4-BE49-F238E27FC236}">
                  <a16:creationId xmlns:a16="http://schemas.microsoft.com/office/drawing/2014/main" id="{0CE40691-39AC-4436-B78C-DBC1E4D1839E}"/>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7" name="Freeform 1685">
              <a:extLst>
                <a:ext uri="{FF2B5EF4-FFF2-40B4-BE49-F238E27FC236}">
                  <a16:creationId xmlns:a16="http://schemas.microsoft.com/office/drawing/2014/main" id="{4B261A24-3D79-4402-9AC2-D82692B02035}"/>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8" name="Freeform 1686">
              <a:extLst>
                <a:ext uri="{FF2B5EF4-FFF2-40B4-BE49-F238E27FC236}">
                  <a16:creationId xmlns:a16="http://schemas.microsoft.com/office/drawing/2014/main" id="{868B0B2E-7673-4A56-9378-04ABA62E09A3}"/>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rgbClr val="E7E6E6"/>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79" name="Freeform 1687">
              <a:extLst>
                <a:ext uri="{FF2B5EF4-FFF2-40B4-BE49-F238E27FC236}">
                  <a16:creationId xmlns:a16="http://schemas.microsoft.com/office/drawing/2014/main" id="{32711534-C699-4DC5-A2DE-44A20D054907}"/>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0" name="Freeform 1690">
              <a:extLst>
                <a:ext uri="{FF2B5EF4-FFF2-40B4-BE49-F238E27FC236}">
                  <a16:creationId xmlns:a16="http://schemas.microsoft.com/office/drawing/2014/main" id="{D7689870-5791-463C-AE84-43E5A3C4A339}"/>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1" name="Freeform 1691">
              <a:extLst>
                <a:ext uri="{FF2B5EF4-FFF2-40B4-BE49-F238E27FC236}">
                  <a16:creationId xmlns:a16="http://schemas.microsoft.com/office/drawing/2014/main" id="{AE32E1ED-4769-499D-8F3D-E11780081CBD}"/>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2" name="Freeform 1692">
              <a:extLst>
                <a:ext uri="{FF2B5EF4-FFF2-40B4-BE49-F238E27FC236}">
                  <a16:creationId xmlns:a16="http://schemas.microsoft.com/office/drawing/2014/main" id="{D79E9458-3B9A-4E86-9E68-2A20E9CA9EB2}"/>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3" name="Freeform 1693">
              <a:extLst>
                <a:ext uri="{FF2B5EF4-FFF2-40B4-BE49-F238E27FC236}">
                  <a16:creationId xmlns:a16="http://schemas.microsoft.com/office/drawing/2014/main" id="{CC64D5E1-7E2C-40F8-A38E-7752FF0D9B4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4" name="Freeform 1694">
              <a:extLst>
                <a:ext uri="{FF2B5EF4-FFF2-40B4-BE49-F238E27FC236}">
                  <a16:creationId xmlns:a16="http://schemas.microsoft.com/office/drawing/2014/main" id="{8D838249-D722-436A-8EAB-924656150D27}"/>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5" name="Freeform 1696">
              <a:extLst>
                <a:ext uri="{FF2B5EF4-FFF2-40B4-BE49-F238E27FC236}">
                  <a16:creationId xmlns:a16="http://schemas.microsoft.com/office/drawing/2014/main" id="{0C51BBDE-EA58-46A5-8C0B-A956E633E7C0}"/>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6" name="Freeform 1697">
              <a:extLst>
                <a:ext uri="{FF2B5EF4-FFF2-40B4-BE49-F238E27FC236}">
                  <a16:creationId xmlns:a16="http://schemas.microsoft.com/office/drawing/2014/main" id="{E1DBD4DD-D0B9-4209-B0FB-4C0BCFF4C243}"/>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7" name="Freeform 1698">
              <a:extLst>
                <a:ext uri="{FF2B5EF4-FFF2-40B4-BE49-F238E27FC236}">
                  <a16:creationId xmlns:a16="http://schemas.microsoft.com/office/drawing/2014/main" id="{43FD1C46-350E-4042-812D-77371EF10839}"/>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8" name="Freeform 1699">
              <a:extLst>
                <a:ext uri="{FF2B5EF4-FFF2-40B4-BE49-F238E27FC236}">
                  <a16:creationId xmlns:a16="http://schemas.microsoft.com/office/drawing/2014/main" id="{7F03B759-588C-4BF8-BF16-6D00C99F7017}"/>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89" name="Freeform 1700">
              <a:extLst>
                <a:ext uri="{FF2B5EF4-FFF2-40B4-BE49-F238E27FC236}">
                  <a16:creationId xmlns:a16="http://schemas.microsoft.com/office/drawing/2014/main" id="{6DBA2259-E7E2-4F97-A1FF-E6D2055C6232}"/>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0" name="Freeform 1701">
              <a:extLst>
                <a:ext uri="{FF2B5EF4-FFF2-40B4-BE49-F238E27FC236}">
                  <a16:creationId xmlns:a16="http://schemas.microsoft.com/office/drawing/2014/main" id="{4278D0DC-84E2-47E2-9046-EB5C3D0E4139}"/>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1" name="Freeform 1702">
              <a:extLst>
                <a:ext uri="{FF2B5EF4-FFF2-40B4-BE49-F238E27FC236}">
                  <a16:creationId xmlns:a16="http://schemas.microsoft.com/office/drawing/2014/main" id="{77DC2FDC-813F-4725-AA38-8E6243CD2A99}"/>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2" name="Freeform 1703">
              <a:extLst>
                <a:ext uri="{FF2B5EF4-FFF2-40B4-BE49-F238E27FC236}">
                  <a16:creationId xmlns:a16="http://schemas.microsoft.com/office/drawing/2014/main" id="{6113C7D6-8E93-49E9-A785-C1B6A91F49E6}"/>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3" name="Freeform 1704">
              <a:extLst>
                <a:ext uri="{FF2B5EF4-FFF2-40B4-BE49-F238E27FC236}">
                  <a16:creationId xmlns:a16="http://schemas.microsoft.com/office/drawing/2014/main" id="{A278E13D-90FC-4C86-BEEF-BA8B72DD5561}"/>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4" name="Freeform 1705">
              <a:extLst>
                <a:ext uri="{FF2B5EF4-FFF2-40B4-BE49-F238E27FC236}">
                  <a16:creationId xmlns:a16="http://schemas.microsoft.com/office/drawing/2014/main" id="{FC737BFC-FD7E-42E8-9628-3F0FA30B9341}"/>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95" name="Freeform 1706">
              <a:extLst>
                <a:ext uri="{FF2B5EF4-FFF2-40B4-BE49-F238E27FC236}">
                  <a16:creationId xmlns:a16="http://schemas.microsoft.com/office/drawing/2014/main" id="{7BD8B7D3-972E-4171-AFD7-CC85640C1B1D}"/>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6" name="Freeform 1707">
              <a:extLst>
                <a:ext uri="{FF2B5EF4-FFF2-40B4-BE49-F238E27FC236}">
                  <a16:creationId xmlns:a16="http://schemas.microsoft.com/office/drawing/2014/main" id="{50C8092E-CA13-4D9D-93D1-D14D300A3242}"/>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7" name="Freeform 1708">
              <a:extLst>
                <a:ext uri="{FF2B5EF4-FFF2-40B4-BE49-F238E27FC236}">
                  <a16:creationId xmlns:a16="http://schemas.microsoft.com/office/drawing/2014/main" id="{2A2A2101-8E51-4C4B-86C9-96817C294279}"/>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8" name="Freeform 1709">
              <a:extLst>
                <a:ext uri="{FF2B5EF4-FFF2-40B4-BE49-F238E27FC236}">
                  <a16:creationId xmlns:a16="http://schemas.microsoft.com/office/drawing/2014/main" id="{64378900-BAF3-4251-A03C-10451054AED6}"/>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9" name="Freeform 1710">
              <a:extLst>
                <a:ext uri="{FF2B5EF4-FFF2-40B4-BE49-F238E27FC236}">
                  <a16:creationId xmlns:a16="http://schemas.microsoft.com/office/drawing/2014/main" id="{54F8B48C-716D-4161-A21A-8B7B637ED466}"/>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0" name="Freeform 1711">
              <a:extLst>
                <a:ext uri="{FF2B5EF4-FFF2-40B4-BE49-F238E27FC236}">
                  <a16:creationId xmlns:a16="http://schemas.microsoft.com/office/drawing/2014/main" id="{5CCD25C5-0735-44CE-8EFF-12A3BEAE2CE0}"/>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1" name="Freeform 1712">
              <a:extLst>
                <a:ext uri="{FF2B5EF4-FFF2-40B4-BE49-F238E27FC236}">
                  <a16:creationId xmlns:a16="http://schemas.microsoft.com/office/drawing/2014/main" id="{7FBF0AF6-A187-4C37-8F2A-A1AA8248E594}"/>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2" name="Freeform 1713">
              <a:extLst>
                <a:ext uri="{FF2B5EF4-FFF2-40B4-BE49-F238E27FC236}">
                  <a16:creationId xmlns:a16="http://schemas.microsoft.com/office/drawing/2014/main" id="{16ABEC8B-0F26-423B-98C7-65B9DB84265F}"/>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3" name="Freeform 1714">
              <a:extLst>
                <a:ext uri="{FF2B5EF4-FFF2-40B4-BE49-F238E27FC236}">
                  <a16:creationId xmlns:a16="http://schemas.microsoft.com/office/drawing/2014/main" id="{C056313F-2AB0-4CA2-A7DD-F7E55AB3242E}"/>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4" name="Freeform 1715">
              <a:extLst>
                <a:ext uri="{FF2B5EF4-FFF2-40B4-BE49-F238E27FC236}">
                  <a16:creationId xmlns:a16="http://schemas.microsoft.com/office/drawing/2014/main" id="{E95648CE-8C02-42B4-A4A7-366F13066BC2}"/>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05" name="Freeform 1716">
              <a:extLst>
                <a:ext uri="{FF2B5EF4-FFF2-40B4-BE49-F238E27FC236}">
                  <a16:creationId xmlns:a16="http://schemas.microsoft.com/office/drawing/2014/main" id="{CCA38401-8BB9-4DB6-9BFC-F16215767FBD}"/>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6" name="Freeform 1717">
              <a:extLst>
                <a:ext uri="{FF2B5EF4-FFF2-40B4-BE49-F238E27FC236}">
                  <a16:creationId xmlns:a16="http://schemas.microsoft.com/office/drawing/2014/main" id="{062CA7D9-AD7F-4FA6-B923-BA60169FC967}"/>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7" name="Freeform 1718">
              <a:extLst>
                <a:ext uri="{FF2B5EF4-FFF2-40B4-BE49-F238E27FC236}">
                  <a16:creationId xmlns:a16="http://schemas.microsoft.com/office/drawing/2014/main" id="{DA45C594-5E27-4EAB-AFA7-1F21B546DABD}"/>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8" name="Freeform 1719">
              <a:extLst>
                <a:ext uri="{FF2B5EF4-FFF2-40B4-BE49-F238E27FC236}">
                  <a16:creationId xmlns:a16="http://schemas.microsoft.com/office/drawing/2014/main" id="{53EB3633-5C3F-4D22-944E-995150DB908A}"/>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9" name="Freeform 1720">
              <a:extLst>
                <a:ext uri="{FF2B5EF4-FFF2-40B4-BE49-F238E27FC236}">
                  <a16:creationId xmlns:a16="http://schemas.microsoft.com/office/drawing/2014/main" id="{18E60E3A-4BAC-4EF7-A9DB-16C5ED3EBA07}"/>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0" name="Freeform 1721">
              <a:extLst>
                <a:ext uri="{FF2B5EF4-FFF2-40B4-BE49-F238E27FC236}">
                  <a16:creationId xmlns:a16="http://schemas.microsoft.com/office/drawing/2014/main" id="{C8C4C83C-94C2-479F-A1D0-12DB9E40A6D1}"/>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1" name="Freeform 1722">
              <a:extLst>
                <a:ext uri="{FF2B5EF4-FFF2-40B4-BE49-F238E27FC236}">
                  <a16:creationId xmlns:a16="http://schemas.microsoft.com/office/drawing/2014/main" id="{04981EC4-8899-4CD7-A655-7DA2D2D9D3AA}"/>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2" name="Freeform 1723">
              <a:extLst>
                <a:ext uri="{FF2B5EF4-FFF2-40B4-BE49-F238E27FC236}">
                  <a16:creationId xmlns:a16="http://schemas.microsoft.com/office/drawing/2014/main" id="{24EBF761-6AA9-493C-AE30-2D3DEEB807F8}"/>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3" name="Freeform 1724">
              <a:extLst>
                <a:ext uri="{FF2B5EF4-FFF2-40B4-BE49-F238E27FC236}">
                  <a16:creationId xmlns:a16="http://schemas.microsoft.com/office/drawing/2014/main" id="{A2BC6941-4A30-4407-B16E-ED3264C9DAC4}"/>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4" name="Freeform 1725">
              <a:extLst>
                <a:ext uri="{FF2B5EF4-FFF2-40B4-BE49-F238E27FC236}">
                  <a16:creationId xmlns:a16="http://schemas.microsoft.com/office/drawing/2014/main" id="{99547E51-FD7C-4F7F-A0A5-CDAE4E6604E0}"/>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rgbClr val="4472C4">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15" name="Freeform 1727">
              <a:extLst>
                <a:ext uri="{FF2B5EF4-FFF2-40B4-BE49-F238E27FC236}">
                  <a16:creationId xmlns:a16="http://schemas.microsoft.com/office/drawing/2014/main" id="{B4374897-7726-41E6-B47B-798F8E4D257B}"/>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6" name="Freeform 1728">
              <a:extLst>
                <a:ext uri="{FF2B5EF4-FFF2-40B4-BE49-F238E27FC236}">
                  <a16:creationId xmlns:a16="http://schemas.microsoft.com/office/drawing/2014/main" id="{E97C3C94-EED4-464D-A57D-F51F23F8C175}"/>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7" name="Freeform 1730">
              <a:extLst>
                <a:ext uri="{FF2B5EF4-FFF2-40B4-BE49-F238E27FC236}">
                  <a16:creationId xmlns:a16="http://schemas.microsoft.com/office/drawing/2014/main" id="{D6567E75-B5A8-4F26-8902-DC0D48817976}"/>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8" name="Freeform 1731">
              <a:extLst>
                <a:ext uri="{FF2B5EF4-FFF2-40B4-BE49-F238E27FC236}">
                  <a16:creationId xmlns:a16="http://schemas.microsoft.com/office/drawing/2014/main" id="{CC22136B-C8E6-4467-9696-E96C8E35DBDE}"/>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9" name="Freeform 1732">
              <a:extLst>
                <a:ext uri="{FF2B5EF4-FFF2-40B4-BE49-F238E27FC236}">
                  <a16:creationId xmlns:a16="http://schemas.microsoft.com/office/drawing/2014/main" id="{ADB3C68E-02A7-43AD-B418-C8FB133446A3}"/>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0" name="Freeform 1733">
              <a:extLst>
                <a:ext uri="{FF2B5EF4-FFF2-40B4-BE49-F238E27FC236}">
                  <a16:creationId xmlns:a16="http://schemas.microsoft.com/office/drawing/2014/main" id="{D9FF6706-8CD9-4BAE-AC58-DB0DDCD7A41E}"/>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1" name="Freeform 1734">
              <a:extLst>
                <a:ext uri="{FF2B5EF4-FFF2-40B4-BE49-F238E27FC236}">
                  <a16:creationId xmlns:a16="http://schemas.microsoft.com/office/drawing/2014/main" id="{8539C2F6-806D-4BC6-A450-512E126145B3}"/>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2" name="Freeform 1735">
              <a:extLst>
                <a:ext uri="{FF2B5EF4-FFF2-40B4-BE49-F238E27FC236}">
                  <a16:creationId xmlns:a16="http://schemas.microsoft.com/office/drawing/2014/main" id="{6AB84CDE-EB80-428F-BB27-2A40C7573A8D}"/>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3" name="Freeform 1736">
              <a:extLst>
                <a:ext uri="{FF2B5EF4-FFF2-40B4-BE49-F238E27FC236}">
                  <a16:creationId xmlns:a16="http://schemas.microsoft.com/office/drawing/2014/main" id="{8987BB35-EDF8-46E1-8038-C0711F8CB20E}"/>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4" name="Freeform 1737">
              <a:extLst>
                <a:ext uri="{FF2B5EF4-FFF2-40B4-BE49-F238E27FC236}">
                  <a16:creationId xmlns:a16="http://schemas.microsoft.com/office/drawing/2014/main" id="{C24C6097-380D-4764-B9BC-335C4D5544F5}"/>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5" name="Freeform 1738">
              <a:extLst>
                <a:ext uri="{FF2B5EF4-FFF2-40B4-BE49-F238E27FC236}">
                  <a16:creationId xmlns:a16="http://schemas.microsoft.com/office/drawing/2014/main" id="{03389F50-A4BD-4095-A9F9-9418B4A04955}"/>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ysClr val="window" lastClr="FFFFFF"/>
              </a:bgClr>
            </a:patt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6" name="Freeform 1739">
              <a:extLst>
                <a:ext uri="{FF2B5EF4-FFF2-40B4-BE49-F238E27FC236}">
                  <a16:creationId xmlns:a16="http://schemas.microsoft.com/office/drawing/2014/main" id="{222F93D7-4BCA-428D-B515-3F6898429771}"/>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rgbClr val="70AD47">
                <a:lumMod val="20000"/>
                <a:lumOff val="80000"/>
              </a:srgbClr>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7" name="Freeform 1740">
              <a:extLst>
                <a:ext uri="{FF2B5EF4-FFF2-40B4-BE49-F238E27FC236}">
                  <a16:creationId xmlns:a16="http://schemas.microsoft.com/office/drawing/2014/main" id="{30173E9D-70C7-4752-867E-21698E6D1F7D}"/>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8" name="Freeform 1741">
              <a:extLst>
                <a:ext uri="{FF2B5EF4-FFF2-40B4-BE49-F238E27FC236}">
                  <a16:creationId xmlns:a16="http://schemas.microsoft.com/office/drawing/2014/main" id="{4B5F04B9-3EC1-4F00-8BBF-0CD019722D1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9" name="Freeform 1742">
              <a:extLst>
                <a:ext uri="{FF2B5EF4-FFF2-40B4-BE49-F238E27FC236}">
                  <a16:creationId xmlns:a16="http://schemas.microsoft.com/office/drawing/2014/main" id="{C74443D6-811B-4ED0-A7FD-E7306982B9B7}"/>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nvGrpSpPr>
            <p:cNvPr id="430" name="Group 429">
              <a:extLst>
                <a:ext uri="{FF2B5EF4-FFF2-40B4-BE49-F238E27FC236}">
                  <a16:creationId xmlns:a16="http://schemas.microsoft.com/office/drawing/2014/main" id="{46CF5CAE-D2A8-4751-A4A2-FB078371E3F7}"/>
                </a:ext>
              </a:extLst>
            </p:cNvPr>
            <p:cNvGrpSpPr/>
            <p:nvPr/>
          </p:nvGrpSpPr>
          <p:grpSpPr>
            <a:xfrm>
              <a:off x="6391501" y="2432131"/>
              <a:ext cx="82554" cy="120654"/>
              <a:chOff x="6391501" y="2432131"/>
              <a:chExt cx="82554" cy="120654"/>
            </a:xfrm>
            <a:solidFill>
              <a:srgbClr val="E7E6E6"/>
            </a:solidFill>
          </p:grpSpPr>
          <p:grpSp>
            <p:nvGrpSpPr>
              <p:cNvPr id="458" name="Group 457">
                <a:extLst>
                  <a:ext uri="{FF2B5EF4-FFF2-40B4-BE49-F238E27FC236}">
                    <a16:creationId xmlns:a16="http://schemas.microsoft.com/office/drawing/2014/main" id="{CDFE81F9-ED9F-454E-9552-093B94A98673}"/>
                  </a:ext>
                </a:extLst>
              </p:cNvPr>
              <p:cNvGrpSpPr/>
              <p:nvPr/>
            </p:nvGrpSpPr>
            <p:grpSpPr>
              <a:xfrm>
                <a:off x="6391501" y="2432131"/>
                <a:ext cx="57152" cy="112716"/>
                <a:chOff x="6391501" y="2432131"/>
                <a:chExt cx="57152" cy="112716"/>
              </a:xfrm>
              <a:grpFill/>
            </p:grpSpPr>
            <p:sp>
              <p:nvSpPr>
                <p:cNvPr id="463" name="Freeform 1743">
                  <a:extLst>
                    <a:ext uri="{FF2B5EF4-FFF2-40B4-BE49-F238E27FC236}">
                      <a16:creationId xmlns:a16="http://schemas.microsoft.com/office/drawing/2014/main" id="{4C4E3F14-DDF6-435F-8DCC-B16934650747}"/>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4" name="Freeform 1744">
                  <a:extLst>
                    <a:ext uri="{FF2B5EF4-FFF2-40B4-BE49-F238E27FC236}">
                      <a16:creationId xmlns:a16="http://schemas.microsoft.com/office/drawing/2014/main" id="{BA482813-7429-469C-8F4B-79D1A92DB23D}"/>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5" name="Freeform 1745">
                  <a:extLst>
                    <a:ext uri="{FF2B5EF4-FFF2-40B4-BE49-F238E27FC236}">
                      <a16:creationId xmlns:a16="http://schemas.microsoft.com/office/drawing/2014/main" id="{523F8C98-8DED-40A9-9CA6-A160F362EB64}"/>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6" name="Freeform 1746">
                  <a:extLst>
                    <a:ext uri="{FF2B5EF4-FFF2-40B4-BE49-F238E27FC236}">
                      <a16:creationId xmlns:a16="http://schemas.microsoft.com/office/drawing/2014/main" id="{213B0033-202A-41DD-B356-1874D01ED3BF}"/>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7" name="Freeform 1747">
                  <a:extLst>
                    <a:ext uri="{FF2B5EF4-FFF2-40B4-BE49-F238E27FC236}">
                      <a16:creationId xmlns:a16="http://schemas.microsoft.com/office/drawing/2014/main" id="{6A2F34F4-33C1-42E0-BC73-169F592B24F5}"/>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8" name="Freeform 1748">
                  <a:extLst>
                    <a:ext uri="{FF2B5EF4-FFF2-40B4-BE49-F238E27FC236}">
                      <a16:creationId xmlns:a16="http://schemas.microsoft.com/office/drawing/2014/main" id="{242DFF51-A8EC-4ADB-92D0-2D78CEE6638D}"/>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9" name="Freeform 1749">
                  <a:extLst>
                    <a:ext uri="{FF2B5EF4-FFF2-40B4-BE49-F238E27FC236}">
                      <a16:creationId xmlns:a16="http://schemas.microsoft.com/office/drawing/2014/main" id="{21618EC6-37B1-4704-9BCF-227DCD6CAFAA}"/>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0" name="Freeform 1750">
                  <a:extLst>
                    <a:ext uri="{FF2B5EF4-FFF2-40B4-BE49-F238E27FC236}">
                      <a16:creationId xmlns:a16="http://schemas.microsoft.com/office/drawing/2014/main" id="{8E5EAC7B-1578-4694-BB38-00D99BF8A41F}"/>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1" name="Freeform 1751">
                  <a:extLst>
                    <a:ext uri="{FF2B5EF4-FFF2-40B4-BE49-F238E27FC236}">
                      <a16:creationId xmlns:a16="http://schemas.microsoft.com/office/drawing/2014/main" id="{FF135CF9-D5FD-4620-950A-A6261CDE13FA}"/>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2" name="Rectangle 1752">
                  <a:extLst>
                    <a:ext uri="{FF2B5EF4-FFF2-40B4-BE49-F238E27FC236}">
                      <a16:creationId xmlns:a16="http://schemas.microsoft.com/office/drawing/2014/main" id="{20902B01-F5F1-4A92-8AFD-F7268FE7B2AD}"/>
                    </a:ext>
                  </a:extLst>
                </p:cNvPr>
                <p:cNvSpPr>
                  <a:spLocks noChangeArrowheads="1"/>
                </p:cNvSpPr>
                <p:nvPr/>
              </p:nvSpPr>
              <p:spPr bwMode="auto">
                <a:xfrm>
                  <a:off x="6402614" y="2487695"/>
                  <a:ext cx="4763" cy="4763"/>
                </a:xfrm>
                <a:prstGeom prst="rect">
                  <a:avLst/>
                </a:prstGeom>
                <a:grpFill/>
                <a:ln w="317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3" name="Freeform 1753">
                  <a:extLst>
                    <a:ext uri="{FF2B5EF4-FFF2-40B4-BE49-F238E27FC236}">
                      <a16:creationId xmlns:a16="http://schemas.microsoft.com/office/drawing/2014/main" id="{0AE54A1E-B882-45D7-973A-2D40D721CB2C}"/>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4" name="Freeform 1754">
                  <a:extLst>
                    <a:ext uri="{FF2B5EF4-FFF2-40B4-BE49-F238E27FC236}">
                      <a16:creationId xmlns:a16="http://schemas.microsoft.com/office/drawing/2014/main" id="{1ED808E6-5ABF-4C4C-B800-51C3C42B7C7E}"/>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5" name="Freeform 1755">
                  <a:extLst>
                    <a:ext uri="{FF2B5EF4-FFF2-40B4-BE49-F238E27FC236}">
                      <a16:creationId xmlns:a16="http://schemas.microsoft.com/office/drawing/2014/main" id="{C653B5A4-A915-49E0-97AE-31F6B4F91D06}"/>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76" name="Freeform 1756">
                  <a:extLst>
                    <a:ext uri="{FF2B5EF4-FFF2-40B4-BE49-F238E27FC236}">
                      <a16:creationId xmlns:a16="http://schemas.microsoft.com/office/drawing/2014/main" id="{BE812779-05F4-4577-8EBB-FDB2CFA1FF7D}"/>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459" name="Freeform 1757">
                <a:extLst>
                  <a:ext uri="{FF2B5EF4-FFF2-40B4-BE49-F238E27FC236}">
                    <a16:creationId xmlns:a16="http://schemas.microsoft.com/office/drawing/2014/main" id="{07D96E2D-95D5-4C93-8700-270ED62D6C22}"/>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0" name="Freeform 1758">
                <a:extLst>
                  <a:ext uri="{FF2B5EF4-FFF2-40B4-BE49-F238E27FC236}">
                    <a16:creationId xmlns:a16="http://schemas.microsoft.com/office/drawing/2014/main" id="{1DC51B38-E022-4943-9062-CBE4B042A50C}"/>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1" name="Freeform 1759">
                <a:extLst>
                  <a:ext uri="{FF2B5EF4-FFF2-40B4-BE49-F238E27FC236}">
                    <a16:creationId xmlns:a16="http://schemas.microsoft.com/office/drawing/2014/main" id="{4A83F85A-B636-4F97-98DA-B04FCCC6BA05}"/>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2" name="Freeform 1760">
                <a:extLst>
                  <a:ext uri="{FF2B5EF4-FFF2-40B4-BE49-F238E27FC236}">
                    <a16:creationId xmlns:a16="http://schemas.microsoft.com/office/drawing/2014/main" id="{4BEC927D-5B57-4D4C-82C1-8C9859A31173}"/>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431" name="Group 430">
              <a:extLst>
                <a:ext uri="{FF2B5EF4-FFF2-40B4-BE49-F238E27FC236}">
                  <a16:creationId xmlns:a16="http://schemas.microsoft.com/office/drawing/2014/main" id="{15E3A239-B8B2-4D6D-A6F9-6821C8A32D73}"/>
                </a:ext>
              </a:extLst>
            </p:cNvPr>
            <p:cNvGrpSpPr/>
            <p:nvPr/>
          </p:nvGrpSpPr>
          <p:grpSpPr>
            <a:xfrm>
              <a:off x="6413501" y="2457451"/>
              <a:ext cx="106363" cy="107950"/>
              <a:chOff x="6413501" y="2457451"/>
              <a:chExt cx="106363" cy="107950"/>
            </a:xfrm>
          </p:grpSpPr>
          <p:sp>
            <p:nvSpPr>
              <p:cNvPr id="435" name="Freeform 1762">
                <a:extLst>
                  <a:ext uri="{FF2B5EF4-FFF2-40B4-BE49-F238E27FC236}">
                    <a16:creationId xmlns:a16="http://schemas.microsoft.com/office/drawing/2014/main" id="{1DB07A46-B08D-40E3-BE14-8FC57DC7FC21}"/>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6" name="Freeform 1763">
                <a:extLst>
                  <a:ext uri="{FF2B5EF4-FFF2-40B4-BE49-F238E27FC236}">
                    <a16:creationId xmlns:a16="http://schemas.microsoft.com/office/drawing/2014/main" id="{AA23D45D-D4E0-49D1-8D6B-127AB6BDD4E3}"/>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7" name="Rectangle 1764">
                <a:extLst>
                  <a:ext uri="{FF2B5EF4-FFF2-40B4-BE49-F238E27FC236}">
                    <a16:creationId xmlns:a16="http://schemas.microsoft.com/office/drawing/2014/main" id="{0E67A371-A0DA-4738-B6B4-C251A2E9D6F0}"/>
                  </a:ext>
                </a:extLst>
              </p:cNvPr>
              <p:cNvSpPr>
                <a:spLocks noChangeArrowheads="1"/>
              </p:cNvSpPr>
              <p:nvPr/>
            </p:nvSpPr>
            <p:spPr bwMode="auto">
              <a:xfrm>
                <a:off x="6497639" y="2528888"/>
                <a:ext cx="6350" cy="4763"/>
              </a:xfrm>
              <a:prstGeom prst="rect">
                <a:avLst/>
              </a:prstGeom>
              <a:solidFill>
                <a:srgbClr val="FFFFFF"/>
              </a:solidFill>
              <a:ln w="9525">
                <a:solidFill>
                  <a:sysClr val="windowText" lastClr="000000"/>
                </a:solidFill>
                <a:miter lim="800000"/>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8" name="Freeform 1765">
                <a:extLst>
                  <a:ext uri="{FF2B5EF4-FFF2-40B4-BE49-F238E27FC236}">
                    <a16:creationId xmlns:a16="http://schemas.microsoft.com/office/drawing/2014/main" id="{C1BBCCA9-360D-45B6-A7DF-56D5EDFE8D6C}"/>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9" name="Freeform 1766">
                <a:extLst>
                  <a:ext uri="{FF2B5EF4-FFF2-40B4-BE49-F238E27FC236}">
                    <a16:creationId xmlns:a16="http://schemas.microsoft.com/office/drawing/2014/main" id="{93F55A15-5BA0-44A8-AC8B-498560009F1B}"/>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0" name="Freeform 1767">
                <a:extLst>
                  <a:ext uri="{FF2B5EF4-FFF2-40B4-BE49-F238E27FC236}">
                    <a16:creationId xmlns:a16="http://schemas.microsoft.com/office/drawing/2014/main" id="{500A310E-1F77-44BC-9100-85FA64AA98B8}"/>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1" name="Freeform 1768">
                <a:extLst>
                  <a:ext uri="{FF2B5EF4-FFF2-40B4-BE49-F238E27FC236}">
                    <a16:creationId xmlns:a16="http://schemas.microsoft.com/office/drawing/2014/main" id="{52833AEF-2C40-4D89-AD61-CF5CE6338E1C}"/>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2" name="Freeform 1769">
                <a:extLst>
                  <a:ext uri="{FF2B5EF4-FFF2-40B4-BE49-F238E27FC236}">
                    <a16:creationId xmlns:a16="http://schemas.microsoft.com/office/drawing/2014/main" id="{E8548B63-6DE5-4CB1-B5B7-8207B9CD960A}"/>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3" name="Freeform 1770">
                <a:extLst>
                  <a:ext uri="{FF2B5EF4-FFF2-40B4-BE49-F238E27FC236}">
                    <a16:creationId xmlns:a16="http://schemas.microsoft.com/office/drawing/2014/main" id="{5051B3D7-607C-46DD-BC70-A7A7FA2B3A63}"/>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4" name="Freeform 1771">
                <a:extLst>
                  <a:ext uri="{FF2B5EF4-FFF2-40B4-BE49-F238E27FC236}">
                    <a16:creationId xmlns:a16="http://schemas.microsoft.com/office/drawing/2014/main" id="{AB05F38A-AE5B-44D5-B046-EF961FA09FE0}"/>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5" name="Freeform 1772">
                <a:extLst>
                  <a:ext uri="{FF2B5EF4-FFF2-40B4-BE49-F238E27FC236}">
                    <a16:creationId xmlns:a16="http://schemas.microsoft.com/office/drawing/2014/main" id="{1EF8EAED-00CE-4876-9032-B69035A4479B}"/>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6" name="Freeform 1773">
                <a:extLst>
                  <a:ext uri="{FF2B5EF4-FFF2-40B4-BE49-F238E27FC236}">
                    <a16:creationId xmlns:a16="http://schemas.microsoft.com/office/drawing/2014/main" id="{B444202A-F5EB-405D-850A-02978103FAB7}"/>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7" name="Freeform 1774">
                <a:extLst>
                  <a:ext uri="{FF2B5EF4-FFF2-40B4-BE49-F238E27FC236}">
                    <a16:creationId xmlns:a16="http://schemas.microsoft.com/office/drawing/2014/main" id="{2E93BAB1-FDE0-465F-8BF1-856F439564B7}"/>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8" name="Freeform 1776">
                <a:extLst>
                  <a:ext uri="{FF2B5EF4-FFF2-40B4-BE49-F238E27FC236}">
                    <a16:creationId xmlns:a16="http://schemas.microsoft.com/office/drawing/2014/main" id="{8E7199AC-FE0B-4355-BA08-11EB1AF32251}"/>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9" name="Freeform 1777">
                <a:extLst>
                  <a:ext uri="{FF2B5EF4-FFF2-40B4-BE49-F238E27FC236}">
                    <a16:creationId xmlns:a16="http://schemas.microsoft.com/office/drawing/2014/main" id="{C48BF381-712E-4AA7-B977-4ACD59145E34}"/>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0" name="Freeform 1778">
                <a:extLst>
                  <a:ext uri="{FF2B5EF4-FFF2-40B4-BE49-F238E27FC236}">
                    <a16:creationId xmlns:a16="http://schemas.microsoft.com/office/drawing/2014/main" id="{101FA68F-EF95-47BA-9C19-0023AD1005CF}"/>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1" name="Freeform 1779">
                <a:extLst>
                  <a:ext uri="{FF2B5EF4-FFF2-40B4-BE49-F238E27FC236}">
                    <a16:creationId xmlns:a16="http://schemas.microsoft.com/office/drawing/2014/main" id="{A047FC5C-21D8-40F1-B4F9-080B31EFDCDD}"/>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2" name="Freeform 1780">
                <a:extLst>
                  <a:ext uri="{FF2B5EF4-FFF2-40B4-BE49-F238E27FC236}">
                    <a16:creationId xmlns:a16="http://schemas.microsoft.com/office/drawing/2014/main" id="{0F756D8C-058F-48DF-A433-B5200AF05BFE}"/>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3" name="Freeform 1781">
                <a:extLst>
                  <a:ext uri="{FF2B5EF4-FFF2-40B4-BE49-F238E27FC236}">
                    <a16:creationId xmlns:a16="http://schemas.microsoft.com/office/drawing/2014/main" id="{FE04C347-C823-4866-BD6F-30ED899A3C5C}"/>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4" name="Freeform 1782">
                <a:extLst>
                  <a:ext uri="{FF2B5EF4-FFF2-40B4-BE49-F238E27FC236}">
                    <a16:creationId xmlns:a16="http://schemas.microsoft.com/office/drawing/2014/main" id="{C0E62179-2476-45DF-9752-73F153BC92FF}"/>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5" name="Freeform 1783">
                <a:extLst>
                  <a:ext uri="{FF2B5EF4-FFF2-40B4-BE49-F238E27FC236}">
                    <a16:creationId xmlns:a16="http://schemas.microsoft.com/office/drawing/2014/main" id="{BCFD366B-A070-49E8-BA7B-0CFDB4BF166F}"/>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6" name="Freeform 1784">
                <a:extLst>
                  <a:ext uri="{FF2B5EF4-FFF2-40B4-BE49-F238E27FC236}">
                    <a16:creationId xmlns:a16="http://schemas.microsoft.com/office/drawing/2014/main" id="{8DD6A245-CF72-46C9-B088-2AC297AE60CA}"/>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7" name="Freeform 1785">
                <a:extLst>
                  <a:ext uri="{FF2B5EF4-FFF2-40B4-BE49-F238E27FC236}">
                    <a16:creationId xmlns:a16="http://schemas.microsoft.com/office/drawing/2014/main" id="{231F716C-75BD-46A0-9539-599A103340CA}"/>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432" name="Freeform 1695">
              <a:extLst>
                <a:ext uri="{FF2B5EF4-FFF2-40B4-BE49-F238E27FC236}">
                  <a16:creationId xmlns:a16="http://schemas.microsoft.com/office/drawing/2014/main" id="{DEF90DBD-4061-47CA-9F73-BB047DDDB978}"/>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3" name="Freeform 1726">
              <a:extLst>
                <a:ext uri="{FF2B5EF4-FFF2-40B4-BE49-F238E27FC236}">
                  <a16:creationId xmlns:a16="http://schemas.microsoft.com/office/drawing/2014/main" id="{65D24F89-F33C-4E0C-AFA1-82F073CBF38B}"/>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4" name="Freeform 1729">
              <a:extLst>
                <a:ext uri="{FF2B5EF4-FFF2-40B4-BE49-F238E27FC236}">
                  <a16:creationId xmlns:a16="http://schemas.microsoft.com/office/drawing/2014/main" id="{3921D99A-BCE8-4CA7-BEFC-DC2BA918C770}"/>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rgbClr val="4472C4"/>
            </a:solidFill>
            <a:ln w="3175">
              <a:solidFill>
                <a:sysClr val="windowText" lastClr="000000"/>
              </a:solidFill>
              <a:round/>
              <a:headEnd/>
              <a:tailEnd/>
            </a:ln>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477" name="Rectangle 476">
            <a:extLst>
              <a:ext uri="{FF2B5EF4-FFF2-40B4-BE49-F238E27FC236}">
                <a16:creationId xmlns:a16="http://schemas.microsoft.com/office/drawing/2014/main" id="{3FACBD86-4273-4F27-BB8F-D29A527B8CEE}"/>
              </a:ext>
            </a:extLst>
          </p:cNvPr>
          <p:cNvSpPr/>
          <p:nvPr/>
        </p:nvSpPr>
        <p:spPr>
          <a:xfrm>
            <a:off x="803869" y="4281277"/>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8" name="Rectangle 477">
            <a:extLst>
              <a:ext uri="{FF2B5EF4-FFF2-40B4-BE49-F238E27FC236}">
                <a16:creationId xmlns:a16="http://schemas.microsoft.com/office/drawing/2014/main" id="{782AFCAB-89F9-433D-A787-E4C15EB57F93}"/>
              </a:ext>
            </a:extLst>
          </p:cNvPr>
          <p:cNvSpPr/>
          <p:nvPr/>
        </p:nvSpPr>
        <p:spPr>
          <a:xfrm>
            <a:off x="803868" y="4958048"/>
            <a:ext cx="199079" cy="165817"/>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9" name="TextBox 478">
            <a:extLst>
              <a:ext uri="{FF2B5EF4-FFF2-40B4-BE49-F238E27FC236}">
                <a16:creationId xmlns:a16="http://schemas.microsoft.com/office/drawing/2014/main" id="{D612C1AD-F79D-46B4-819B-5DECCE5C86AB}"/>
              </a:ext>
            </a:extLst>
          </p:cNvPr>
          <p:cNvSpPr txBox="1"/>
          <p:nvPr/>
        </p:nvSpPr>
        <p:spPr>
          <a:xfrm>
            <a:off x="993102" y="4236184"/>
            <a:ext cx="1747840" cy="1631216"/>
          </a:xfrm>
          <a:prstGeom prst="rect">
            <a:avLst/>
          </a:prstGeom>
          <a:noFill/>
        </p:spPr>
        <p:txBody>
          <a:bodyPr wrap="square" rtlCol="0">
            <a:spAutoFit/>
          </a:bodyPr>
          <a:lstStyle/>
          <a:p>
            <a:pPr defTabSz="685800" fontAlgn="auto">
              <a:spcBef>
                <a:spcPts val="600"/>
              </a:spcBef>
              <a:spcAft>
                <a:spcPts val="600"/>
              </a:spcAft>
            </a:pPr>
            <a:r>
              <a:rPr lang="en-US" dirty="0">
                <a:solidFill>
                  <a:prstClr val="black"/>
                </a:solidFill>
                <a:latin typeface="Calibri" panose="020F0502020204030204"/>
              </a:rPr>
              <a:t>1200 MHz</a:t>
            </a:r>
          </a:p>
          <a:p>
            <a:pPr defTabSz="685800" fontAlgn="auto">
              <a:spcBef>
                <a:spcPts val="600"/>
              </a:spcBef>
              <a:spcAft>
                <a:spcPts val="600"/>
              </a:spcAft>
            </a:pPr>
            <a:r>
              <a:rPr lang="en-US" dirty="0">
                <a:solidFill>
                  <a:prstClr val="black"/>
                </a:solidFill>
                <a:latin typeface="Calibri" panose="020F0502020204030204"/>
              </a:rPr>
              <a:t>1200 MHz Consultation</a:t>
            </a:r>
            <a:endParaRPr lang="en-US" sz="1400" dirty="0">
              <a:solidFill>
                <a:prstClr val="black"/>
              </a:solidFill>
              <a:latin typeface="Calibri" panose="020F0502020204030204"/>
            </a:endParaRPr>
          </a:p>
          <a:p>
            <a:pPr defTabSz="685800" fontAlgn="auto">
              <a:spcBef>
                <a:spcPts val="600"/>
              </a:spcBef>
              <a:spcAft>
                <a:spcPts val="600"/>
              </a:spcAft>
            </a:pPr>
            <a:r>
              <a:rPr lang="en-US" dirty="0">
                <a:solidFill>
                  <a:prstClr val="black"/>
                </a:solidFill>
                <a:latin typeface="Calibri" panose="020F0502020204030204"/>
              </a:rPr>
              <a:t>500 MHz</a:t>
            </a:r>
          </a:p>
          <a:p>
            <a:pPr defTabSz="685800" fontAlgn="auto">
              <a:spcBef>
                <a:spcPts val="600"/>
              </a:spcBef>
              <a:spcAft>
                <a:spcPts val="600"/>
              </a:spcAft>
            </a:pPr>
            <a:r>
              <a:rPr lang="en-US" dirty="0">
                <a:solidFill>
                  <a:prstClr val="black"/>
                </a:solidFill>
                <a:latin typeface="Calibri" panose="020F0502020204030204"/>
              </a:rPr>
              <a:t>500 MHz Consultation</a:t>
            </a:r>
          </a:p>
          <a:p>
            <a:pPr defTabSz="685800" fontAlgn="auto">
              <a:spcBef>
                <a:spcPts val="600"/>
              </a:spcBef>
              <a:spcAft>
                <a:spcPts val="600"/>
              </a:spcAft>
            </a:pPr>
            <a:r>
              <a:rPr lang="en-US" dirty="0">
                <a:solidFill>
                  <a:prstClr val="black"/>
                </a:solidFill>
                <a:latin typeface="Calibri" panose="020F0502020204030204"/>
              </a:rPr>
              <a:t>TBD (early in process) </a:t>
            </a:r>
          </a:p>
        </p:txBody>
      </p:sp>
      <p:sp>
        <p:nvSpPr>
          <p:cNvPr id="480" name="Rectangle 479">
            <a:extLst>
              <a:ext uri="{FF2B5EF4-FFF2-40B4-BE49-F238E27FC236}">
                <a16:creationId xmlns:a16="http://schemas.microsoft.com/office/drawing/2014/main" id="{18F1A784-8E87-4B82-9D0D-EBCE8BD91D05}"/>
              </a:ext>
            </a:extLst>
          </p:cNvPr>
          <p:cNvSpPr/>
          <p:nvPr/>
        </p:nvSpPr>
        <p:spPr>
          <a:xfrm>
            <a:off x="803867" y="5635536"/>
            <a:ext cx="199080" cy="163596"/>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1" name="Rectangle 480">
            <a:extLst>
              <a:ext uri="{FF2B5EF4-FFF2-40B4-BE49-F238E27FC236}">
                <a16:creationId xmlns:a16="http://schemas.microsoft.com/office/drawing/2014/main" id="{57DF9C71-2FCC-4BA4-8566-382F9F9FD7BB}"/>
              </a:ext>
            </a:extLst>
          </p:cNvPr>
          <p:cNvSpPr/>
          <p:nvPr/>
        </p:nvSpPr>
        <p:spPr>
          <a:xfrm>
            <a:off x="803867" y="4594222"/>
            <a:ext cx="199080" cy="165816"/>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2" name="Rectangle 481">
            <a:extLst>
              <a:ext uri="{FF2B5EF4-FFF2-40B4-BE49-F238E27FC236}">
                <a16:creationId xmlns:a16="http://schemas.microsoft.com/office/drawing/2014/main" id="{C229B22A-17FE-4A95-8422-2673D9ACDFFB}"/>
              </a:ext>
            </a:extLst>
          </p:cNvPr>
          <p:cNvSpPr/>
          <p:nvPr/>
        </p:nvSpPr>
        <p:spPr>
          <a:xfrm>
            <a:off x="803866" y="5277332"/>
            <a:ext cx="186605" cy="165816"/>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p14="http://schemas.microsoft.com/office/powerpoint/2010/main" Requires="p14">
          <p:contentPart p14:bwMode="auto" r:id="rId2">
            <p14:nvContentPartPr>
              <p14:cNvPr id="483" name="Ink 482">
                <a:extLst>
                  <a:ext uri="{FF2B5EF4-FFF2-40B4-BE49-F238E27FC236}">
                    <a16:creationId xmlns:a16="http://schemas.microsoft.com/office/drawing/2014/main" id="{B0FB2D39-0120-46C3-A451-9CEA0D39C28D}"/>
                  </a:ext>
                </a:extLst>
              </p14:cNvPr>
              <p14:cNvContentPartPr/>
              <p14:nvPr/>
            </p14:nvContentPartPr>
            <p14:xfrm>
              <a:off x="5455294" y="4876908"/>
              <a:ext cx="360" cy="360"/>
            </p14:xfrm>
          </p:contentPart>
        </mc:Choice>
        <mc:Fallback>
          <p:pic>
            <p:nvPicPr>
              <p:cNvPr id="483" name="Ink 482">
                <a:extLst>
                  <a:ext uri="{FF2B5EF4-FFF2-40B4-BE49-F238E27FC236}">
                    <a16:creationId xmlns:a16="http://schemas.microsoft.com/office/drawing/2014/main" id="{B0FB2D39-0120-46C3-A451-9CEA0D39C28D}"/>
                  </a:ext>
                </a:extLst>
              </p:cNvPr>
              <p:cNvPicPr/>
              <p:nvPr/>
            </p:nvPicPr>
            <p:blipFill>
              <a:blip r:embed="rId3"/>
              <a:stretch>
                <a:fillRect/>
              </a:stretch>
            </p:blipFill>
            <p:spPr>
              <a:xfrm>
                <a:off x="5446294" y="486790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84" name="Ink 483">
                <a:extLst>
                  <a:ext uri="{FF2B5EF4-FFF2-40B4-BE49-F238E27FC236}">
                    <a16:creationId xmlns:a16="http://schemas.microsoft.com/office/drawing/2014/main" id="{31F0F8A0-6B9A-40DE-A3D3-3B07CE4A76B3}"/>
                  </a:ext>
                </a:extLst>
              </p14:cNvPr>
              <p14:cNvContentPartPr/>
              <p14:nvPr/>
            </p14:nvContentPartPr>
            <p14:xfrm>
              <a:off x="5529814" y="4891308"/>
              <a:ext cx="360" cy="360"/>
            </p14:xfrm>
          </p:contentPart>
        </mc:Choice>
        <mc:Fallback>
          <p:pic>
            <p:nvPicPr>
              <p:cNvPr id="484" name="Ink 483">
                <a:extLst>
                  <a:ext uri="{FF2B5EF4-FFF2-40B4-BE49-F238E27FC236}">
                    <a16:creationId xmlns:a16="http://schemas.microsoft.com/office/drawing/2014/main" id="{31F0F8A0-6B9A-40DE-A3D3-3B07CE4A76B3}"/>
                  </a:ext>
                </a:extLst>
              </p:cNvPr>
              <p:cNvPicPr/>
              <p:nvPr/>
            </p:nvPicPr>
            <p:blipFill>
              <a:blip r:embed="rId3"/>
              <a:stretch>
                <a:fillRect/>
              </a:stretch>
            </p:blipFill>
            <p:spPr>
              <a:xfrm>
                <a:off x="5520814" y="4882308"/>
                <a:ext cx="18000" cy="18000"/>
              </a:xfrm>
              <a:prstGeom prst="rect">
                <a:avLst/>
              </a:prstGeom>
            </p:spPr>
          </p:pic>
        </mc:Fallback>
      </mc:AlternateContent>
      <p:cxnSp>
        <p:nvCxnSpPr>
          <p:cNvPr id="485" name="Straight Connector 484">
            <a:extLst>
              <a:ext uri="{FF2B5EF4-FFF2-40B4-BE49-F238E27FC236}">
                <a16:creationId xmlns:a16="http://schemas.microsoft.com/office/drawing/2014/main" id="{BE478E44-7FE7-43C1-89D0-AA6F07E9D74B}"/>
              </a:ext>
            </a:extLst>
          </p:cNvPr>
          <p:cNvCxnSpPr>
            <a:cxnSpLocks/>
            <a:stCxn id="404" idx="59"/>
          </p:cNvCxnSpPr>
          <p:nvPr/>
        </p:nvCxnSpPr>
        <p:spPr>
          <a:xfrm>
            <a:off x="6565905" y="4014202"/>
            <a:ext cx="825116" cy="0"/>
          </a:xfrm>
          <a:prstGeom prst="line">
            <a:avLst/>
          </a:prstGeom>
          <a:noFill/>
          <a:ln w="6350" cap="flat" cmpd="sng" algn="ctr">
            <a:solidFill>
              <a:sysClr val="windowText" lastClr="000000"/>
            </a:solidFill>
            <a:prstDash val="solid"/>
            <a:miter lim="800000"/>
          </a:ln>
          <a:effectLst/>
        </p:spPr>
      </p:cxnSp>
      <p:sp>
        <p:nvSpPr>
          <p:cNvPr id="486" name="TextBox 485">
            <a:extLst>
              <a:ext uri="{FF2B5EF4-FFF2-40B4-BE49-F238E27FC236}">
                <a16:creationId xmlns:a16="http://schemas.microsoft.com/office/drawing/2014/main" id="{144E73EA-C111-4EF2-B544-1024AACB73AE}"/>
              </a:ext>
            </a:extLst>
          </p:cNvPr>
          <p:cNvSpPr txBox="1"/>
          <p:nvPr/>
        </p:nvSpPr>
        <p:spPr>
          <a:xfrm>
            <a:off x="7326915" y="3881838"/>
            <a:ext cx="858676" cy="246221"/>
          </a:xfrm>
          <a:prstGeom prst="rect">
            <a:avLst/>
          </a:prstGeom>
          <a:noFill/>
        </p:spPr>
        <p:txBody>
          <a:bodyPr wrap="square" rtlCol="0">
            <a:spAutoFit/>
          </a:bodyPr>
          <a:lstStyle/>
          <a:p>
            <a:pPr defTabSz="685800" fontAlgn="auto">
              <a:spcBef>
                <a:spcPts val="0"/>
              </a:spcBef>
              <a:spcAft>
                <a:spcPts val="0"/>
              </a:spcAft>
            </a:pPr>
            <a:r>
              <a:rPr lang="en-US" sz="1000" dirty="0">
                <a:solidFill>
                  <a:prstClr val="black"/>
                </a:solidFill>
                <a:latin typeface="Calibri" panose="020F0502020204030204"/>
              </a:rPr>
              <a:t>Taiwan</a:t>
            </a:r>
          </a:p>
        </p:txBody>
      </p:sp>
      <p:sp>
        <p:nvSpPr>
          <p:cNvPr id="487" name="Rectangle 486">
            <a:extLst>
              <a:ext uri="{FF2B5EF4-FFF2-40B4-BE49-F238E27FC236}">
                <a16:creationId xmlns:a16="http://schemas.microsoft.com/office/drawing/2014/main" id="{A5ADB4B5-CFD5-42B0-B85F-0E0B69E638BF}"/>
              </a:ext>
            </a:extLst>
          </p:cNvPr>
          <p:cNvSpPr/>
          <p:nvPr/>
        </p:nvSpPr>
        <p:spPr>
          <a:xfrm>
            <a:off x="7805157" y="3921720"/>
            <a:ext cx="137194" cy="152105"/>
          </a:xfrm>
          <a:prstGeom prst="rect">
            <a:avLst/>
          </a:prstGeom>
          <a:pattFill prst="wdDnDiag">
            <a:fgClr>
              <a:srgbClr val="70AD47">
                <a:lumMod val="20000"/>
                <a:lumOff val="80000"/>
              </a:srgbClr>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8" name="Rectangle 487">
            <a:extLst>
              <a:ext uri="{FF2B5EF4-FFF2-40B4-BE49-F238E27FC236}">
                <a16:creationId xmlns:a16="http://schemas.microsoft.com/office/drawing/2014/main" id="{07F35DB7-ED9F-41EB-8FE8-3B01E246D204}"/>
              </a:ext>
            </a:extLst>
          </p:cNvPr>
          <p:cNvSpPr/>
          <p:nvPr/>
        </p:nvSpPr>
        <p:spPr>
          <a:xfrm>
            <a:off x="5756553" y="4561559"/>
            <a:ext cx="172620" cy="151764"/>
          </a:xfrm>
          <a:prstGeom prst="rect">
            <a:avLst/>
          </a:prstGeom>
          <a:pattFill prst="wdUpDiag">
            <a:fgClr>
              <a:srgbClr val="00B050"/>
            </a:fgClr>
            <a:bgClr>
              <a:sysClr val="window" lastClr="FFFFFF"/>
            </a:bgClr>
          </a:patt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9" name="TextBox 488">
            <a:extLst>
              <a:ext uri="{FF2B5EF4-FFF2-40B4-BE49-F238E27FC236}">
                <a16:creationId xmlns:a16="http://schemas.microsoft.com/office/drawing/2014/main" id="{49FD3F31-8B42-4011-827E-9480146F1291}"/>
              </a:ext>
            </a:extLst>
          </p:cNvPr>
          <p:cNvSpPr txBox="1"/>
          <p:nvPr/>
        </p:nvSpPr>
        <p:spPr>
          <a:xfrm>
            <a:off x="5350368" y="4377796"/>
            <a:ext cx="546200"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Jordan Qatar Oman</a:t>
            </a:r>
          </a:p>
        </p:txBody>
      </p:sp>
      <p:cxnSp>
        <p:nvCxnSpPr>
          <p:cNvPr id="490" name="Straight Connector 489">
            <a:extLst>
              <a:ext uri="{FF2B5EF4-FFF2-40B4-BE49-F238E27FC236}">
                <a16:creationId xmlns:a16="http://schemas.microsoft.com/office/drawing/2014/main" id="{C31032CD-0AF5-41CD-8A34-0E878A30A509}"/>
              </a:ext>
            </a:extLst>
          </p:cNvPr>
          <p:cNvCxnSpPr>
            <a:cxnSpLocks/>
          </p:cNvCxnSpPr>
          <p:nvPr/>
        </p:nvCxnSpPr>
        <p:spPr>
          <a:xfrm>
            <a:off x="5369374" y="4117199"/>
            <a:ext cx="95404" cy="316981"/>
          </a:xfrm>
          <a:prstGeom prst="line">
            <a:avLst/>
          </a:prstGeom>
          <a:noFill/>
          <a:ln w="6350" cap="flat" cmpd="sng" algn="ctr">
            <a:solidFill>
              <a:sysClr val="windowText" lastClr="000000"/>
            </a:solidFill>
            <a:prstDash val="solid"/>
            <a:miter lim="800000"/>
          </a:ln>
          <a:effectLst/>
        </p:spPr>
      </p:cxnSp>
      <p:sp>
        <p:nvSpPr>
          <p:cNvPr id="491" name="TextBox 490">
            <a:extLst>
              <a:ext uri="{FF2B5EF4-FFF2-40B4-BE49-F238E27FC236}">
                <a16:creationId xmlns:a16="http://schemas.microsoft.com/office/drawing/2014/main" id="{BC473693-83CC-4775-B07A-9F6AE10F9F16}"/>
              </a:ext>
            </a:extLst>
          </p:cNvPr>
          <p:cNvSpPr txBox="1"/>
          <p:nvPr/>
        </p:nvSpPr>
        <p:spPr>
          <a:xfrm>
            <a:off x="4986958" y="2965055"/>
            <a:ext cx="2470202" cy="230832"/>
          </a:xfrm>
          <a:prstGeom prst="rect">
            <a:avLst/>
          </a:prstGeom>
          <a:noFill/>
        </p:spPr>
        <p:txBody>
          <a:bodyPr wrap="square" rtlCol="0">
            <a:spAutoFit/>
          </a:bodyPr>
          <a:lstStyle/>
          <a:p>
            <a:pPr defTabSz="685800" fontAlgn="auto">
              <a:spcBef>
                <a:spcPts val="0"/>
              </a:spcBef>
              <a:spcAft>
                <a:spcPts val="0"/>
              </a:spcAft>
            </a:pPr>
            <a:r>
              <a:rPr lang="en-US" sz="900" i="1" dirty="0">
                <a:solidFill>
                  <a:prstClr val="black"/>
                </a:solidFill>
                <a:latin typeface="Calibri" panose="020F0502020204030204"/>
              </a:rPr>
              <a:t>6425-7125 MHz in Region 1 is </a:t>
            </a:r>
            <a:r>
              <a:rPr lang="en-US" sz="900" i="1" u="sng" dirty="0">
                <a:solidFill>
                  <a:prstClr val="black"/>
                </a:solidFill>
                <a:latin typeface="Calibri" panose="020F0502020204030204"/>
              </a:rPr>
              <a:t>undecided</a:t>
            </a:r>
          </a:p>
        </p:txBody>
      </p:sp>
      <p:sp>
        <p:nvSpPr>
          <p:cNvPr id="492" name="TextBox 491">
            <a:extLst>
              <a:ext uri="{FF2B5EF4-FFF2-40B4-BE49-F238E27FC236}">
                <a16:creationId xmlns:a16="http://schemas.microsoft.com/office/drawing/2014/main" id="{54A0221A-B599-473C-8ED9-BA5A1D99F189}"/>
              </a:ext>
            </a:extLst>
          </p:cNvPr>
          <p:cNvSpPr txBox="1"/>
          <p:nvPr/>
        </p:nvSpPr>
        <p:spPr>
          <a:xfrm>
            <a:off x="1270246" y="3706273"/>
            <a:ext cx="717515"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rPr>
              <a:t>Costa Rica</a:t>
            </a:r>
          </a:p>
          <a:p>
            <a:pPr defTabSz="685800" fontAlgn="auto">
              <a:spcBef>
                <a:spcPts val="0"/>
              </a:spcBef>
              <a:spcAft>
                <a:spcPts val="0"/>
              </a:spcAft>
            </a:pPr>
            <a:r>
              <a:rPr lang="en-US" sz="900" dirty="0">
                <a:solidFill>
                  <a:prstClr val="black"/>
                </a:solidFill>
                <a:latin typeface="Calibri" panose="020F0502020204030204"/>
              </a:rPr>
              <a:t>Guatemala</a:t>
            </a:r>
          </a:p>
          <a:p>
            <a:pPr defTabSz="685800" fontAlgn="auto">
              <a:spcBef>
                <a:spcPts val="0"/>
              </a:spcBef>
              <a:spcAft>
                <a:spcPts val="0"/>
              </a:spcAft>
            </a:pPr>
            <a:r>
              <a:rPr lang="en-US" sz="900" dirty="0">
                <a:solidFill>
                  <a:prstClr val="black"/>
                </a:solidFill>
                <a:latin typeface="Calibri" panose="020F0502020204030204"/>
              </a:rPr>
              <a:t>Honduras</a:t>
            </a:r>
          </a:p>
        </p:txBody>
      </p:sp>
      <p:sp>
        <p:nvSpPr>
          <p:cNvPr id="493" name="Rectangle 492">
            <a:extLst>
              <a:ext uri="{FF2B5EF4-FFF2-40B4-BE49-F238E27FC236}">
                <a16:creationId xmlns:a16="http://schemas.microsoft.com/office/drawing/2014/main" id="{BE85F6DB-E16A-4152-8A6F-5FEA7A0E0DF4}"/>
              </a:ext>
            </a:extLst>
          </p:cNvPr>
          <p:cNvSpPr/>
          <p:nvPr/>
        </p:nvSpPr>
        <p:spPr>
          <a:xfrm>
            <a:off x="1081941" y="3884270"/>
            <a:ext cx="199079" cy="165816"/>
          </a:xfrm>
          <a:prstGeom prst="rect">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94" name="Straight Arrow Connector 493">
            <a:extLst>
              <a:ext uri="{FF2B5EF4-FFF2-40B4-BE49-F238E27FC236}">
                <a16:creationId xmlns:a16="http://schemas.microsoft.com/office/drawing/2014/main" id="{06970D7C-DA8D-4A8D-9016-20FD2EFCA226}"/>
              </a:ext>
            </a:extLst>
          </p:cNvPr>
          <p:cNvCxnSpPr>
            <a:cxnSpLocks/>
            <a:endCxn id="314" idx="10"/>
          </p:cNvCxnSpPr>
          <p:nvPr/>
        </p:nvCxnSpPr>
        <p:spPr>
          <a:xfrm>
            <a:off x="1835624" y="4103279"/>
            <a:ext cx="764280" cy="68603"/>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spTree>
    <p:extLst>
      <p:ext uri="{BB962C8B-B14F-4D97-AF65-F5344CB8AC3E}">
        <p14:creationId xmlns:p14="http://schemas.microsoft.com/office/powerpoint/2010/main" val="313650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There is both good news &amp; not so good news in terms of global 6 GHz availability</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p:txBody>
          <a:bodyPr/>
          <a:lstStyle/>
          <a:p>
            <a:r>
              <a:rPr lang="en-AU" dirty="0"/>
              <a:t>Good news in Europe</a:t>
            </a:r>
          </a:p>
          <a:p>
            <a:pPr lvl="1"/>
            <a:r>
              <a:rPr lang="en-AU" dirty="0"/>
              <a:t>The EC has formally released the lower 6 GHz band for unlicensed used by a formal </a:t>
            </a:r>
            <a:r>
              <a:rPr lang="en-AU" dirty="0">
                <a:hlinkClick r:id="rId2"/>
              </a:rPr>
              <a:t>announcement</a:t>
            </a:r>
            <a:r>
              <a:rPr lang="en-AU" dirty="0"/>
              <a:t> in the </a:t>
            </a:r>
            <a:r>
              <a:rPr lang="en-AU" i="1" dirty="0"/>
              <a:t>Official Journal of the European Union</a:t>
            </a:r>
          </a:p>
          <a:p>
            <a:pPr lvl="2"/>
            <a:r>
              <a:rPr lang="en-AU" dirty="0"/>
              <a:t>It is now binding for every EU member state to update their national frequency allocation plans before 1 Dec 2021</a:t>
            </a:r>
          </a:p>
          <a:p>
            <a:pPr lvl="2"/>
            <a:r>
              <a:rPr lang="en-AU" dirty="0"/>
              <a:t>Applies to VLP &amp; LPI operation, without the standard power operation available in the US</a:t>
            </a:r>
          </a:p>
          <a:p>
            <a:endParaRPr lang="en-AU"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p:txBody>
          <a:bodyPr/>
          <a:lstStyle/>
          <a:p>
            <a:r>
              <a:rPr lang="en-AU" dirty="0"/>
              <a:t>Bad news globally</a:t>
            </a:r>
          </a:p>
          <a:p>
            <a:pPr lvl="1"/>
            <a:r>
              <a:rPr lang="en-AU" dirty="0"/>
              <a:t>GSMA is aggressively </a:t>
            </a:r>
            <a:r>
              <a:rPr lang="en-AU" dirty="0">
                <a:hlinkClick r:id="rId3"/>
              </a:rPr>
              <a:t>advocating</a:t>
            </a:r>
            <a:r>
              <a:rPr lang="en-AU" dirty="0"/>
              <a:t> for at least the upper 6 GHz band to be made available for licenced operation only</a:t>
            </a:r>
          </a:p>
          <a:p>
            <a:pPr lvl="2"/>
            <a:r>
              <a:rPr lang="en-AU" dirty="0">
                <a:latin typeface="+mj-lt"/>
              </a:rPr>
              <a:t>GSMA with </a:t>
            </a:r>
            <a:r>
              <a:rPr lang="en-AU" b="0" i="0" dirty="0">
                <a:solidFill>
                  <a:srgbClr val="000000"/>
                </a:solidFill>
                <a:effectLst/>
                <a:latin typeface="+mj-lt"/>
              </a:rPr>
              <a:t>Ericsson, Huawei, Nokia &amp; ZTE have 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also urging governments to do nothing with</a:t>
            </a:r>
            <a:br>
              <a:rPr lang="en-AU" dirty="0">
                <a:latin typeface="+mj-lt"/>
              </a:rPr>
            </a:br>
            <a:r>
              <a:rPr lang="en-AU" dirty="0">
                <a:latin typeface="+mj-lt"/>
              </a:rPr>
              <a:t>6 GHz until at WRC-23</a:t>
            </a:r>
          </a:p>
          <a:p>
            <a:pPr lvl="2"/>
            <a:r>
              <a:rPr lang="en-AU" dirty="0">
                <a:latin typeface="+mj-lt"/>
              </a:rPr>
              <a:t>See </a:t>
            </a:r>
            <a:r>
              <a:rPr lang="en-AU" i="1" u="none" strike="noStrike" baseline="0" dirty="0">
                <a:latin typeface="+mj-lt"/>
                <a:hlinkClick r:id="rId5"/>
              </a:rPr>
              <a:t>Vision 2030, Insights for Mid-band Spectrum Needs</a:t>
            </a:r>
            <a:r>
              <a:rPr lang="en-AU" i="0" u="none" strike="noStrike" baseline="0" dirty="0">
                <a:latin typeface="+mj-lt"/>
              </a:rPr>
              <a:t> – GSMA - July 2021</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576998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405812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6 GHz compromise for </a:t>
            </a:r>
            <a:r>
              <a:rPr lang="en-AU" i="1" dirty="0"/>
              <a:t>ED-only</a:t>
            </a:r>
            <a:r>
              <a:rPr lang="en-AU" dirty="0"/>
              <a:t> @ -72 dBm but not NB FH</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BRAN#110</a:t>
            </a:r>
          </a:p>
          <a:p>
            <a:pPr lvl="1"/>
            <a:r>
              <a:rPr lang="en-US" dirty="0"/>
              <a:t>Draft EN 303 687 </a:t>
            </a:r>
            <a:r>
              <a:rPr lang="en-AU" dirty="0"/>
              <a:t>v0.0.13 (stable draft) – 24 Jun 2021</a:t>
            </a:r>
            <a:endParaRPr lang="en-GB" dirty="0"/>
          </a:p>
          <a:p>
            <a:r>
              <a:rPr lang="en-GB" dirty="0"/>
              <a:t>Discussion during </a:t>
            </a:r>
            <a:r>
              <a:rPr lang="en-AU" dirty="0"/>
              <a:t>BRAN#110</a:t>
            </a:r>
          </a:p>
          <a:p>
            <a:pPr lvl="1"/>
            <a:r>
              <a:rPr lang="en-AU" dirty="0"/>
              <a:t> All agreements are included in EN 303 687 v0.0.13, including:</a:t>
            </a:r>
          </a:p>
          <a:p>
            <a:pPr lvl="2"/>
            <a:r>
              <a:rPr lang="en-AU" i="1" dirty="0"/>
              <a:t>ED-only</a:t>
            </a:r>
            <a:r>
              <a:rPr lang="en-AU" dirty="0"/>
              <a:t> at -72 dBm (reflecting previously discussed compromise)</a:t>
            </a:r>
          </a:p>
          <a:p>
            <a:pPr lvl="2"/>
            <a:r>
              <a:rPr lang="en-AU" dirty="0"/>
              <a:t>Variety of editorial issues &amp; issues with less relevance to coexistence</a:t>
            </a:r>
          </a:p>
          <a:p>
            <a:pPr lvl="1"/>
            <a:r>
              <a:rPr lang="en-AU" dirty="0"/>
              <a:t>The primary topic at BRAN#110 not included in EN 303 687 v0.0.13 is NB FH access</a:t>
            </a:r>
          </a:p>
          <a:p>
            <a:pPr lvl="2"/>
            <a:r>
              <a:rPr lang="en-AU" dirty="0"/>
              <a:t> Previous topics of contention (synchronous access, wideband access &amp; LBT mechanisms) were not discussed at BRAN#110</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50068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81368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7973262" y="1002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a:t>
            </a:r>
            <a:r>
              <a:rPr lang="en-AU" sz="1600" b="1" dirty="0">
                <a:solidFill>
                  <a:srgbClr val="FF0000"/>
                </a:solidFill>
                <a:latin typeface="+mj-lt"/>
              </a:rPr>
              <a:t>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94747331"/>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e.i.r.p.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e.i.r.p.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latin typeface="+mj-lt"/>
              </a:rPr>
              <a:t>Table 2: Very Low Power (VLP) WAS/RLAN devices</a:t>
            </a:r>
            <a:br>
              <a:rPr lang="en-AU" sz="1600" dirty="0">
                <a:latin typeface="+mj-lt"/>
              </a:rPr>
            </a:br>
            <a:r>
              <a:rPr lang="en-AU" sz="1600" dirty="0">
                <a:latin typeface="+mj-lt"/>
              </a:rPr>
              <a:t>(extract from </a:t>
            </a:r>
            <a:r>
              <a:rPr lang="en-AU" sz="1600" dirty="0">
                <a:latin typeface="+mj-lt"/>
                <a:hlinkClick r:id="rId2"/>
              </a:rPr>
              <a:t>ECC Decision (20)01</a:t>
            </a:r>
            <a:r>
              <a:rPr lang="en-AU" sz="1600" dirty="0">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effectLst/>
                <a:latin typeface="+mj-lt"/>
              </a:rPr>
              <a:t>Requires an ETSI BRAN defined spectrum sharing mechanism …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without defining </a:t>
            </a:r>
            <a:r>
              <a:rPr lang="en-AU" sz="1600" i="1" dirty="0">
                <a:latin typeface="+mj-lt"/>
              </a:rPr>
              <a:t>adequate spectrum sharing </a:t>
            </a:r>
            <a:endParaRPr kumimoji="0" lang="en-AU" sz="1600" b="0" i="1" u="none" strike="noStrike" cap="none" normalizeH="0" baseline="0" dirty="0">
              <a:ln>
                <a:noFill/>
              </a:ln>
              <a:effectLst/>
              <a:latin typeface="+mj-lt"/>
            </a:endParaRP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chemeClr val="tx1"/>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In May 2021, the Coex SC heard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it may have a significant impact on Wi-Fi operation in at least some circumstances</a:t>
            </a:r>
          </a:p>
          <a:p>
            <a:pPr lvl="1"/>
            <a:r>
              <a:rPr lang="en-AU" dirty="0"/>
              <a:t>However, this is a relatively new issue and so it is likely more investigation &amp; education is required</a:t>
            </a:r>
          </a:p>
          <a:p>
            <a:pPr lvl="1"/>
            <a:r>
              <a:rPr lang="en-AU" dirty="0"/>
              <a:t>Several WG members interested in the coexistence issues between</a:t>
            </a:r>
            <a:br>
              <a:rPr lang="en-AU" dirty="0"/>
            </a:br>
            <a:r>
              <a:rPr lang="en-AU" dirty="0"/>
              <a:t>Wi-Fi &amp; NB FH in 6 GHz provided contributions in May 2021:</a:t>
            </a:r>
          </a:p>
          <a:p>
            <a:pPr lvl="2"/>
            <a:r>
              <a:rPr lang="en-AU" dirty="0">
                <a:hlinkClick r:id="rId2"/>
              </a:rPr>
              <a:t>11-21-0814-00</a:t>
            </a:r>
            <a:r>
              <a:rPr lang="en-AU" dirty="0"/>
              <a:t> – </a:t>
            </a:r>
            <a:r>
              <a:rPr lang="en-GB" i="1" dirty="0"/>
              <a:t>ETSI 6GHz Narrow Band Status </a:t>
            </a:r>
            <a:r>
              <a:rPr lang="en-AU" dirty="0"/>
              <a:t>- Stuart Thomas (Apple)</a:t>
            </a:r>
          </a:p>
          <a:p>
            <a:pPr lvl="2"/>
            <a:r>
              <a:rPr lang="en-AU" dirty="0">
                <a:hlinkClick r:id="rId3"/>
              </a:rPr>
              <a:t>11-21-0832-00</a:t>
            </a:r>
            <a:r>
              <a:rPr lang="en-AU" dirty="0"/>
              <a:t> – </a:t>
            </a:r>
            <a:r>
              <a:rPr lang="en-AU" i="1" dirty="0"/>
              <a:t>Narrowband in 6 GHz </a:t>
            </a:r>
            <a:r>
              <a:rPr lang="en-AU" dirty="0"/>
              <a:t>- Menzo Wentink (Qualcomm)</a:t>
            </a:r>
          </a:p>
          <a:p>
            <a:pPr lvl="1"/>
            <a:r>
              <a:rPr lang="en-AU" dirty="0"/>
              <a:t>There were no conclusions or decisions at the time …</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#110</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needs to enable NB FH in 6 GHz in some form … eventually</a:t>
            </a:r>
          </a:p>
          <a:p>
            <a:pPr lvl="2"/>
            <a:r>
              <a:rPr lang="en-AU" dirty="0"/>
              <a:t>Because </a:t>
            </a:r>
            <a:r>
              <a:rPr lang="en-AU" dirty="0">
                <a:latin typeface="+mj-lt"/>
                <a:hlinkClick r:id="rId2"/>
              </a:rPr>
              <a:t>ECC Decision (20)01</a:t>
            </a:r>
            <a:r>
              <a:rPr lang="en-AU" dirty="0">
                <a:latin typeface="+mj-lt"/>
              </a:rPr>
              <a:t> allows it</a:t>
            </a:r>
            <a:endParaRPr lang="en-AU" dirty="0"/>
          </a:p>
          <a:p>
            <a:pPr lvl="1"/>
            <a:r>
              <a:rPr lang="en-AU" dirty="0"/>
              <a:t>However, the lack of consensus before BRAN#110 meant:</a:t>
            </a:r>
          </a:p>
          <a:p>
            <a:pPr lvl="2"/>
            <a:r>
              <a:rPr lang="en-AU" dirty="0"/>
              <a:t>The </a:t>
            </a:r>
            <a:r>
              <a:rPr lang="en-AU" i="1" dirty="0"/>
              <a:t>form</a:t>
            </a:r>
            <a:r>
              <a:rPr lang="en-AU" dirty="0"/>
              <a:t> was unknown</a:t>
            </a:r>
          </a:p>
          <a:p>
            <a:pPr lvl="2"/>
            <a:r>
              <a:rPr lang="en-AU" dirty="0"/>
              <a:t>The </a:t>
            </a:r>
            <a:r>
              <a:rPr lang="en-AU" i="1" dirty="0"/>
              <a:t>timing</a:t>
            </a:r>
            <a:r>
              <a:rPr lang="en-AU" dirty="0"/>
              <a:t> was uncertain</a:t>
            </a:r>
          </a:p>
          <a:p>
            <a:pPr lvl="1"/>
            <a:r>
              <a:rPr lang="en-AU" dirty="0"/>
              <a:t>There was further discussion at BRAN#110 but the conclusion after each presentation of each contribution was:</a:t>
            </a:r>
          </a:p>
          <a:p>
            <a:pPr lvl="2"/>
            <a:r>
              <a:rPr lang="en-AU" i="1" dirty="0"/>
              <a:t>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623699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BRAN#1110 there was lots of discussion about NB FH … with no consensus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BRAN#110 (Jun 2020)</a:t>
            </a:r>
          </a:p>
          <a:p>
            <a:pPr lvl="1"/>
            <a:r>
              <a:rPr lang="en-GB" dirty="0"/>
              <a:t>BRAN(21)110019 (Apple) - </a:t>
            </a:r>
            <a:r>
              <a:rPr lang="en-GB" i="1" dirty="0"/>
              <a:t>EN 303 687 NB Inputs</a:t>
            </a:r>
          </a:p>
          <a:p>
            <a:pPr lvl="1"/>
            <a:r>
              <a:rPr lang="en-GB" dirty="0"/>
              <a:t>BRAN(21)110045 (Qualcomm) - </a:t>
            </a:r>
            <a:r>
              <a:rPr lang="en-GB" i="1" dirty="0"/>
              <a:t>NB coexistence in 6 GHz – </a:t>
            </a:r>
            <a:r>
              <a:rPr lang="en-GB" i="1" dirty="0" err="1"/>
              <a:t>eDAA</a:t>
            </a:r>
            <a:endParaRPr lang="en-GB" i="1" dirty="0"/>
          </a:p>
          <a:p>
            <a:pPr lvl="1"/>
            <a:r>
              <a:rPr lang="en-GB" dirty="0"/>
              <a:t>BRAN(21)110046 &amp; BRAN(21)110047 (Facebook &amp; HPE) - </a:t>
            </a:r>
            <a:r>
              <a:rPr lang="en-GB" i="1" dirty="0"/>
              <a:t>Proposal to approve EN 303 687 stable draft</a:t>
            </a:r>
          </a:p>
          <a:p>
            <a:r>
              <a:rPr lang="en-GB" dirty="0"/>
              <a:t>Summary of presentations at </a:t>
            </a:r>
            <a:r>
              <a:rPr lang="en-AU" dirty="0"/>
              <a:t>BRAN#110</a:t>
            </a:r>
          </a:p>
          <a:p>
            <a:pPr lvl="1"/>
            <a:r>
              <a:rPr lang="en-AU" dirty="0"/>
              <a:t>Apple proposed the use of </a:t>
            </a:r>
            <a:r>
              <a:rPr lang="en-US" sz="1800" i="1" dirty="0">
                <a:effectLst/>
                <a:latin typeface="+mj-lt"/>
                <a:ea typeface="Times New Roman" panose="02020603050405020304" pitchFamily="18" charset="0"/>
              </a:rPr>
              <a:t>Adaptive Frequency Hopping using non-LBT based Enhanced-DAA (</a:t>
            </a:r>
            <a:r>
              <a:rPr lang="en-US" sz="1800" i="1" dirty="0" err="1">
                <a:effectLst/>
                <a:latin typeface="+mj-lt"/>
                <a:ea typeface="Times New Roman" panose="02020603050405020304" pitchFamily="18" charset="0"/>
              </a:rPr>
              <a:t>eDAA</a:t>
            </a:r>
            <a:r>
              <a:rPr lang="en-US" sz="1800" i="1" dirty="0">
                <a:effectLst/>
                <a:latin typeface="+mj-lt"/>
                <a:ea typeface="Times New Roman" panose="02020603050405020304" pitchFamily="18" charset="0"/>
              </a:rPr>
              <a:t>) </a:t>
            </a:r>
          </a:p>
          <a:p>
            <a:pPr lvl="1"/>
            <a:r>
              <a:rPr lang="en-US" dirty="0">
                <a:latin typeface="+mj-lt"/>
              </a:rPr>
              <a:t>Qualcomm</a:t>
            </a:r>
            <a:r>
              <a:rPr lang="en-US" i="1" dirty="0">
                <a:latin typeface="+mj-lt"/>
              </a:rPr>
              <a:t> </a:t>
            </a:r>
            <a:r>
              <a:rPr lang="en-US" dirty="0">
                <a:latin typeface="+mj-lt"/>
              </a:rPr>
              <a:t>asserted that </a:t>
            </a:r>
            <a:r>
              <a:rPr lang="en-US" dirty="0" err="1"/>
              <a:t>eDAA</a:t>
            </a:r>
            <a:r>
              <a:rPr lang="en-US" dirty="0"/>
              <a:t> causes latency issues with Wi-Fi and is inadequate for NB vs NB sharing too</a:t>
            </a:r>
          </a:p>
          <a:p>
            <a:pPr lvl="2"/>
            <a:r>
              <a:rPr lang="en-US" dirty="0"/>
              <a:t>With very high latency spikes &amp; unstable throughput</a:t>
            </a:r>
          </a:p>
          <a:p>
            <a:pPr lvl="1"/>
            <a:r>
              <a:rPr lang="en-GB" dirty="0"/>
              <a:t>Facebook</a:t>
            </a:r>
            <a:r>
              <a:rPr lang="en-US" dirty="0"/>
              <a:t> suggested that the NB FH issue be delayed until a future WI</a:t>
            </a:r>
            <a:endParaRPr lang="en-GB" i="1" dirty="0">
              <a:latin typeface="+mj-lt"/>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121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C3CE-C707-4C5D-AB75-1E4DDBE6DAF8}"/>
              </a:ext>
            </a:extLst>
          </p:cNvPr>
          <p:cNvSpPr>
            <a:spLocks noGrp="1"/>
          </p:cNvSpPr>
          <p:nvPr>
            <p:ph type="title"/>
          </p:nvPr>
        </p:nvSpPr>
        <p:spPr/>
        <p:txBody>
          <a:bodyPr/>
          <a:lstStyle/>
          <a:p>
            <a:r>
              <a:rPr lang="en-AU" dirty="0"/>
              <a:t>There is an ongoing debate within ETSI BRAN about the urgency of including NB FH in EN 303 687</a:t>
            </a:r>
          </a:p>
        </p:txBody>
      </p:sp>
      <p:sp>
        <p:nvSpPr>
          <p:cNvPr id="4" name="Footer Placeholder 3">
            <a:extLst>
              <a:ext uri="{FF2B5EF4-FFF2-40B4-BE49-F238E27FC236}">
                <a16:creationId xmlns:a16="http://schemas.microsoft.com/office/drawing/2014/main" id="{F722D8D7-2A81-4FB4-89D4-C48D7C4EA1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44ED3DB-259A-4AB5-9BE0-BFFB741D62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
        <p:nvSpPr>
          <p:cNvPr id="6" name="Rectangle 5">
            <a:extLst>
              <a:ext uri="{FF2B5EF4-FFF2-40B4-BE49-F238E27FC236}">
                <a16:creationId xmlns:a16="http://schemas.microsoft.com/office/drawing/2014/main" id="{944DD93F-3812-4B81-9DF3-FD9442485706}"/>
              </a:ext>
            </a:extLst>
          </p:cNvPr>
          <p:cNvSpPr/>
          <p:nvPr/>
        </p:nvSpPr>
        <p:spPr bwMode="auto">
          <a:xfrm>
            <a:off x="2286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A case has been made in ETSI BRAN that EN 303 687 should include NB FH requirements ASAP…</a:t>
            </a:r>
          </a:p>
        </p:txBody>
      </p:sp>
      <p:sp>
        <p:nvSpPr>
          <p:cNvPr id="7" name="Rectangle 6">
            <a:extLst>
              <a:ext uri="{FF2B5EF4-FFF2-40B4-BE49-F238E27FC236}">
                <a16:creationId xmlns:a16="http://schemas.microsoft.com/office/drawing/2014/main" id="{EF5335F1-A3E4-40DE-9F7A-370C2509B202}"/>
              </a:ext>
            </a:extLst>
          </p:cNvPr>
          <p:cNvSpPr/>
          <p:nvPr/>
        </p:nvSpPr>
        <p:spPr bwMode="auto">
          <a:xfrm>
            <a:off x="4648200" y="1981200"/>
            <a:ext cx="4267200" cy="838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b="1" dirty="0">
                <a:latin typeface="+mj-lt"/>
              </a:rPr>
              <a:t>… with a counter case that the inclusion of NB FH requirements can wait for proper evaluations to complete</a:t>
            </a:r>
          </a:p>
        </p:txBody>
      </p:sp>
      <p:sp>
        <p:nvSpPr>
          <p:cNvPr id="8" name="Rectangle 7">
            <a:extLst>
              <a:ext uri="{FF2B5EF4-FFF2-40B4-BE49-F238E27FC236}">
                <a16:creationId xmlns:a16="http://schemas.microsoft.com/office/drawing/2014/main" id="{18BD313E-9C69-471C-887B-06DE8521199A}"/>
              </a:ext>
            </a:extLst>
          </p:cNvPr>
          <p:cNvSpPr/>
          <p:nvPr/>
        </p:nvSpPr>
        <p:spPr bwMode="auto">
          <a:xfrm>
            <a:off x="2286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The concern is that </a:t>
            </a:r>
            <a:r>
              <a:rPr lang="en-AU" sz="1600" dirty="0">
                <a:latin typeface="+mj-lt"/>
                <a:hlinkClick r:id="rId2"/>
              </a:rPr>
              <a:t>ECC Decision (20)01</a:t>
            </a:r>
            <a:r>
              <a:rPr lang="en-AU" sz="1600" dirty="0">
                <a:latin typeface="+mj-lt"/>
              </a:rPr>
              <a:t> means </a:t>
            </a:r>
            <a:r>
              <a:rPr lang="en-AU" sz="1600" i="1" dirty="0">
                <a:latin typeface="+mj-lt"/>
              </a:rPr>
              <a:t>Notified Bodies </a:t>
            </a:r>
            <a:r>
              <a:rPr lang="en-AU" sz="1600" dirty="0">
                <a:latin typeface="+mj-lt"/>
              </a:rPr>
              <a:t>might approve product placements without the constraints of a Harmonised Standards</a:t>
            </a:r>
          </a:p>
          <a:p>
            <a:pPr marL="182563" indent="-182563">
              <a:spcBef>
                <a:spcPts val="800"/>
              </a:spcBef>
              <a:buFont typeface="Arial" panose="020B0604020202020204" pitchFamily="34" charset="0"/>
              <a:buChar char="•"/>
            </a:pPr>
            <a:r>
              <a:rPr lang="en-AU" sz="1600" dirty="0">
                <a:latin typeface="+mj-lt"/>
              </a:rPr>
              <a:t>See </a:t>
            </a:r>
            <a:r>
              <a:rPr lang="en-US" sz="1600" dirty="0">
                <a:latin typeface="+mj-lt"/>
              </a:rPr>
              <a:t>BRAN (21)109e004r1 (Ericsson)</a:t>
            </a:r>
            <a:endParaRPr lang="en-AU" sz="1600" dirty="0">
              <a:solidFill>
                <a:srgbClr val="FF0000"/>
              </a:solidFill>
              <a:latin typeface="+mj-lt"/>
            </a:endParaRPr>
          </a:p>
        </p:txBody>
      </p:sp>
      <p:sp>
        <p:nvSpPr>
          <p:cNvPr id="9" name="Rectangle 8">
            <a:extLst>
              <a:ext uri="{FF2B5EF4-FFF2-40B4-BE49-F238E27FC236}">
                <a16:creationId xmlns:a16="http://schemas.microsoft.com/office/drawing/2014/main" id="{66B1E6C5-FDA6-444C-B506-6BA539799A92}"/>
              </a:ext>
            </a:extLst>
          </p:cNvPr>
          <p:cNvSpPr/>
          <p:nvPr/>
        </p:nvSpPr>
        <p:spPr bwMode="auto">
          <a:xfrm>
            <a:off x="4648200" y="2819400"/>
            <a:ext cx="42672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It is asserted the risk of </a:t>
            </a:r>
            <a:r>
              <a:rPr lang="en-AU" sz="1600" i="1" dirty="0">
                <a:latin typeface="+mj-lt"/>
              </a:rPr>
              <a:t>Notified Bodies </a:t>
            </a:r>
            <a:r>
              <a:rPr lang="en-AU" sz="1600" dirty="0">
                <a:latin typeface="+mj-lt"/>
              </a:rPr>
              <a:t>approving NB FH products is low given the issues highlighted already in ETSI BRAN</a:t>
            </a:r>
            <a:br>
              <a:rPr lang="en-AU" sz="1600" dirty="0">
                <a:latin typeface="+mj-lt"/>
              </a:rPr>
            </a:b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See </a:t>
            </a:r>
            <a:r>
              <a:rPr lang="en-GB" sz="1600" dirty="0">
                <a:latin typeface="+mj-lt"/>
              </a:rPr>
              <a:t>BRAN(21)110045 (Qualcomm) </a:t>
            </a:r>
            <a:endParaRPr lang="en-AU" sz="1600" dirty="0">
              <a:latin typeface="+mj-lt"/>
            </a:endParaRPr>
          </a:p>
        </p:txBody>
      </p:sp>
      <p:sp>
        <p:nvSpPr>
          <p:cNvPr id="10" name="Rectangle 9">
            <a:extLst>
              <a:ext uri="{FF2B5EF4-FFF2-40B4-BE49-F238E27FC236}">
                <a16:creationId xmlns:a16="http://schemas.microsoft.com/office/drawing/2014/main" id="{6EE2CC29-D6E4-4180-9DEB-B3A4B5EA2153}"/>
              </a:ext>
            </a:extLst>
          </p:cNvPr>
          <p:cNvSpPr/>
          <p:nvPr/>
        </p:nvSpPr>
        <p:spPr bwMode="auto">
          <a:xfrm>
            <a:off x="228600" y="4419600"/>
            <a:ext cx="8686800" cy="35392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The answer?</a:t>
            </a:r>
          </a:p>
        </p:txBody>
      </p:sp>
      <p:sp>
        <p:nvSpPr>
          <p:cNvPr id="12" name="Rectangle 11">
            <a:extLst>
              <a:ext uri="{FF2B5EF4-FFF2-40B4-BE49-F238E27FC236}">
                <a16:creationId xmlns:a16="http://schemas.microsoft.com/office/drawing/2014/main" id="{6DCCDC6C-02AE-4248-AB83-AAF643A8C0FF}"/>
              </a:ext>
            </a:extLst>
          </p:cNvPr>
          <p:cNvSpPr/>
          <p:nvPr/>
        </p:nvSpPr>
        <p:spPr bwMode="auto">
          <a:xfrm>
            <a:off x="228600" y="4773522"/>
            <a:ext cx="8686800" cy="147487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Given the public debate on the question of whether (or not) NB FH uses an </a:t>
            </a:r>
            <a:r>
              <a:rPr lang="en-AU" sz="1600" i="1" dirty="0">
                <a:latin typeface="+mj-lt"/>
              </a:rPr>
              <a:t>adequate spectrum sharing mechanism …</a:t>
            </a:r>
          </a:p>
          <a:p>
            <a:pPr marL="182563" indent="-182563">
              <a:spcBef>
                <a:spcPts val="800"/>
              </a:spcBef>
              <a:buFont typeface="Arial" panose="020B0604020202020204" pitchFamily="34" charset="0"/>
              <a:buChar char="•"/>
            </a:pPr>
            <a:r>
              <a:rPr lang="en-AU" sz="1600" dirty="0">
                <a:latin typeface="+mj-lt"/>
              </a:rPr>
              <a:t>… it seems less likely that a </a:t>
            </a:r>
            <a:r>
              <a:rPr lang="en-AU" sz="1600" i="1" dirty="0">
                <a:latin typeface="+mj-lt"/>
              </a:rPr>
              <a:t>Notified Body </a:t>
            </a:r>
            <a:r>
              <a:rPr lang="en-AU" sz="1600" dirty="0">
                <a:latin typeface="+mj-lt"/>
              </a:rPr>
              <a:t>would authorise NB FH products at this time without strong evidence</a:t>
            </a:r>
          </a:p>
          <a:p>
            <a:pPr marL="182563" indent="-182563">
              <a:spcBef>
                <a:spcPts val="800"/>
              </a:spcBef>
              <a:buFont typeface="Arial" panose="020B0604020202020204" pitchFamily="34" charset="0"/>
              <a:buChar char="•"/>
            </a:pPr>
            <a:r>
              <a:rPr lang="en-AU" sz="1600" dirty="0">
                <a:latin typeface="+mj-lt"/>
              </a:rPr>
              <a:t>… but who knows?</a:t>
            </a:r>
          </a:p>
        </p:txBody>
      </p:sp>
    </p:spTree>
    <p:extLst>
      <p:ext uri="{BB962C8B-B14F-4D97-AF65-F5344CB8AC3E}">
        <p14:creationId xmlns:p14="http://schemas.microsoft.com/office/powerpoint/2010/main" val="279417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1E52-E994-4EE0-BAE6-EDCC034820A2}"/>
              </a:ext>
            </a:extLst>
          </p:cNvPr>
          <p:cNvSpPr>
            <a:spLocks noGrp="1"/>
          </p:cNvSpPr>
          <p:nvPr>
            <p:ph type="title"/>
          </p:nvPr>
        </p:nvSpPr>
        <p:spPr/>
        <p:txBody>
          <a:bodyPr/>
          <a:lstStyle/>
          <a:p>
            <a:r>
              <a:rPr lang="en-AU" dirty="0"/>
              <a:t>A lack of understanding about intended NB FH use cases did not assist consensus at BRAN#110</a:t>
            </a:r>
          </a:p>
        </p:txBody>
      </p:sp>
      <p:sp>
        <p:nvSpPr>
          <p:cNvPr id="3" name="Content Placeholder 2">
            <a:extLst>
              <a:ext uri="{FF2B5EF4-FFF2-40B4-BE49-F238E27FC236}">
                <a16:creationId xmlns:a16="http://schemas.microsoft.com/office/drawing/2014/main" id="{DDA46877-4B48-4C82-9161-572AA0B4AB5B}"/>
              </a:ext>
            </a:extLst>
          </p:cNvPr>
          <p:cNvSpPr>
            <a:spLocks noGrp="1"/>
          </p:cNvSpPr>
          <p:nvPr>
            <p:ph idx="1"/>
          </p:nvPr>
        </p:nvSpPr>
        <p:spPr/>
        <p:txBody>
          <a:bodyPr/>
          <a:lstStyle/>
          <a:p>
            <a:pPr lvl="1"/>
            <a:r>
              <a:rPr lang="en-AU" dirty="0"/>
              <a:t>The NB FH concept was a surprise for many stakeholders when it was first disclosed in 2020</a:t>
            </a:r>
          </a:p>
          <a:p>
            <a:pPr lvl="1"/>
            <a:r>
              <a:rPr lang="en-AU" dirty="0"/>
              <a:t>One of the resulting issues for many stakeholders was that they did not understand the intended use cases …</a:t>
            </a:r>
          </a:p>
          <a:p>
            <a:pPr lvl="1"/>
            <a:r>
              <a:rPr lang="en-AU" dirty="0"/>
              <a:t>… which made it difficult to suggest appropriate for </a:t>
            </a:r>
            <a:r>
              <a:rPr lang="en-AU" i="1" dirty="0"/>
              <a:t>adequate spectrum sharing mechanisms</a:t>
            </a:r>
          </a:p>
          <a:p>
            <a:pPr lvl="1"/>
            <a:r>
              <a:rPr lang="en-AU" dirty="0"/>
              <a:t>There was some discussion during BRAN#110 about intended use cases but not much additional understanding</a:t>
            </a:r>
          </a:p>
          <a:p>
            <a:pPr lvl="2"/>
            <a:r>
              <a:rPr lang="en-AU" dirty="0"/>
              <a:t>Some mention was made about low latency voice in a small area, maybe for AR/VR type applications</a:t>
            </a:r>
          </a:p>
          <a:p>
            <a:pPr lvl="1"/>
            <a:r>
              <a:rPr lang="en-AU" dirty="0"/>
              <a:t>The proponents of NB FH may like to consider assisting the Coex SC about the intended use cases at a future session</a:t>
            </a:r>
          </a:p>
        </p:txBody>
      </p:sp>
      <p:sp>
        <p:nvSpPr>
          <p:cNvPr id="4" name="Footer Placeholder 3">
            <a:extLst>
              <a:ext uri="{FF2B5EF4-FFF2-40B4-BE49-F238E27FC236}">
                <a16:creationId xmlns:a16="http://schemas.microsoft.com/office/drawing/2014/main" id="{DADC3C1C-15B3-41A3-9817-AA5CDF2764E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F545CF2-E9A1-4ECF-9797-0942F18CC9E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03599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4A10A3-43C1-43AE-A6B0-592ACEE45AF3}"/>
              </a:ext>
            </a:extLst>
          </p:cNvPr>
          <p:cNvSpPr>
            <a:spLocks noGrp="1"/>
          </p:cNvSpPr>
          <p:nvPr>
            <p:ph type="title"/>
          </p:nvPr>
        </p:nvSpPr>
        <p:spPr/>
        <p:txBody>
          <a:bodyPr/>
          <a:lstStyle/>
          <a:p>
            <a:r>
              <a:rPr lang="en-AU" dirty="0"/>
              <a:t>The Coex SC will hear a submission about the adequacy of </a:t>
            </a:r>
            <a:r>
              <a:rPr lang="en-AU" dirty="0" err="1"/>
              <a:t>eDAA</a:t>
            </a:r>
            <a:r>
              <a:rPr lang="en-AU" dirty="0"/>
              <a:t> as a NB FH sharing mechanism </a:t>
            </a:r>
          </a:p>
        </p:txBody>
      </p:sp>
      <p:sp>
        <p:nvSpPr>
          <p:cNvPr id="9" name="Content Placeholder 8">
            <a:extLst>
              <a:ext uri="{FF2B5EF4-FFF2-40B4-BE49-F238E27FC236}">
                <a16:creationId xmlns:a16="http://schemas.microsoft.com/office/drawing/2014/main" id="{C998900F-C7C1-4347-9264-9A7BE65DC152}"/>
              </a:ext>
            </a:extLst>
          </p:cNvPr>
          <p:cNvSpPr>
            <a:spLocks noGrp="1"/>
          </p:cNvSpPr>
          <p:nvPr>
            <p:ph idx="1"/>
          </p:nvPr>
        </p:nvSpPr>
        <p:spPr/>
        <p:txBody>
          <a:bodyPr/>
          <a:lstStyle/>
          <a:p>
            <a:pPr lvl="1"/>
            <a:r>
              <a:rPr lang="en-AU" dirty="0">
                <a:solidFill>
                  <a:srgbClr val="FF0000"/>
                </a:solidFill>
              </a:rPr>
              <a:t>Submission from Menzo Wentink (Qualcomm)</a:t>
            </a:r>
          </a:p>
          <a:p>
            <a:pPr lvl="2"/>
            <a:r>
              <a:rPr lang="en-AU" dirty="0">
                <a:solidFill>
                  <a:srgbClr val="FF0000"/>
                </a:solidFill>
              </a:rPr>
              <a:t>See 11-21-xxxx-00</a:t>
            </a:r>
          </a:p>
        </p:txBody>
      </p:sp>
      <p:sp>
        <p:nvSpPr>
          <p:cNvPr id="3" name="Footer Placeholder 2">
            <a:extLst>
              <a:ext uri="{FF2B5EF4-FFF2-40B4-BE49-F238E27FC236}">
                <a16:creationId xmlns:a16="http://schemas.microsoft.com/office/drawing/2014/main" id="{DE95F84A-43D6-4914-B94A-0049C8C85B70}"/>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DEF089A-72CD-49A3-8918-734161B7613F}"/>
              </a:ext>
            </a:extLst>
          </p:cNvPr>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837836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078604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ETSI BRAN will now meet virtually for all of 2021</a:t>
            </a:r>
          </a:p>
        </p:txBody>
      </p:sp>
      <p:sp>
        <p:nvSpPr>
          <p:cNvPr id="3" name="Content Placeholder 2"/>
          <p:cNvSpPr>
            <a:spLocks noGrp="1"/>
          </p:cNvSpPr>
          <p:nvPr>
            <p:ph sz="half" idx="1"/>
          </p:nvPr>
        </p:nvSpPr>
        <p:spPr>
          <a:xfrm>
            <a:off x="685800" y="1981200"/>
            <a:ext cx="3810000" cy="4114800"/>
          </a:xfrm>
        </p:spPr>
        <p:txBody>
          <a:bodyPr/>
          <a:lstStyle/>
          <a:p>
            <a:r>
              <a:rPr lang="en-GB" dirty="0"/>
              <a:t>Schedule for 2021</a:t>
            </a:r>
          </a:p>
          <a:p>
            <a:pPr lvl="1"/>
            <a:r>
              <a:rPr lang="en-GB" dirty="0"/>
              <a:t>NB FH in EN 303 687 rapporteur’s teleconferences </a:t>
            </a:r>
          </a:p>
          <a:p>
            <a:pPr lvl="2"/>
            <a:r>
              <a:rPr lang="en-AU" dirty="0"/>
              <a:t>&lt;tbd&gt;</a:t>
            </a:r>
          </a:p>
          <a:p>
            <a:pPr lvl="1"/>
            <a:r>
              <a:rPr lang="en-GB" dirty="0"/>
              <a:t>EN 301 893</a:t>
            </a:r>
            <a:br>
              <a:rPr lang="en-GB" dirty="0"/>
            </a:br>
            <a:r>
              <a:rPr lang="en-GB" dirty="0"/>
              <a:t>rapporteur's teleconferences</a:t>
            </a:r>
          </a:p>
          <a:p>
            <a:pPr lvl="2"/>
            <a:r>
              <a:rPr lang="en-AU" dirty="0"/>
              <a:t>&lt;tbd&gt;</a:t>
            </a:r>
          </a:p>
          <a:p>
            <a:pPr lvl="1"/>
            <a:r>
              <a:rPr lang="en-GB" dirty="0"/>
              <a:t>BRAN#110</a:t>
            </a:r>
          </a:p>
          <a:p>
            <a:pPr lvl="2"/>
            <a:r>
              <a:rPr lang="en-GB" dirty="0"/>
              <a:t>18 Jun 2021 – 25 Jun 2021</a:t>
            </a:r>
          </a:p>
          <a:p>
            <a:pPr lvl="2"/>
            <a:r>
              <a:rPr lang="en-GB" dirty="0"/>
              <a:t>Virtual</a:t>
            </a:r>
          </a:p>
          <a:p>
            <a:pPr lvl="2"/>
            <a:endParaRPr lang="en-GB" dirty="0"/>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a:xfrm>
            <a:off x="4648200" y="1981200"/>
            <a:ext cx="3810000" cy="4114800"/>
          </a:xfrm>
        </p:spPr>
        <p:txBody>
          <a:bodyPr/>
          <a:lstStyle/>
          <a:p>
            <a:pPr lvl="1"/>
            <a:endParaRPr lang="en-GB" dirty="0"/>
          </a:p>
          <a:p>
            <a:pPr lvl="1"/>
            <a:r>
              <a:rPr lang="en-GB" dirty="0"/>
              <a:t>BRAN #111</a:t>
            </a:r>
          </a:p>
          <a:p>
            <a:pPr lvl="2"/>
            <a:r>
              <a:rPr lang="en-GB" dirty="0"/>
              <a:t>27 Sep 2021 – 1 Oct 2021</a:t>
            </a:r>
          </a:p>
          <a:p>
            <a:pPr lvl="2"/>
            <a:r>
              <a:rPr lang="en-GB" dirty="0"/>
              <a:t>Virtual </a:t>
            </a:r>
          </a:p>
          <a:p>
            <a:pPr lvl="1"/>
            <a:r>
              <a:rPr lang="en-GB" dirty="0"/>
              <a:t>BRAN #112</a:t>
            </a:r>
          </a:p>
          <a:p>
            <a:pPr lvl="2"/>
            <a:r>
              <a:rPr lang="en-GB" dirty="0"/>
              <a:t>13 Dec 2021 – 17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meetings</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b="0" i="0" dirty="0">
              <a:effectLst/>
              <a:latin typeface="Arial" panose="020B0604020202020204" pitchFamily="34" charset="0"/>
            </a:endParaRPr>
          </a:p>
          <a:p>
            <a:pPr lvl="1"/>
            <a:r>
              <a:rPr lang="en-AU" dirty="0"/>
              <a:t>BRAN #114</a:t>
            </a:r>
          </a:p>
          <a:p>
            <a:pPr lvl="2"/>
            <a:r>
              <a:rPr lang="en-AU" dirty="0"/>
              <a:t>3 Jun 2022 - 10 Jun 2022</a:t>
            </a:r>
          </a:p>
          <a:p>
            <a:pPr lvl="2"/>
            <a:r>
              <a:rPr lang="en-AU" b="0" i="0" dirty="0">
                <a:effectLst/>
                <a:latin typeface="Arial" panose="020B0604020202020204" pitchFamily="34" charset="0"/>
              </a:rPr>
              <a:t>Sophia-Antipolis</a:t>
            </a:r>
            <a:r>
              <a:rPr lang="en-AU" dirty="0">
                <a:latin typeface="Arial" panose="020B0604020202020204" pitchFamily="34" charset="0"/>
              </a:rPr>
              <a:t>, France</a:t>
            </a:r>
            <a:endParaRPr lang="en-AU" dirty="0"/>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595286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will discuss </a:t>
            </a:r>
            <a:r>
              <a:rPr lang="en-US" dirty="0"/>
              <a:t>coexistence with radars in 60 GHz, including possible actions</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endParaRPr lang="en-AU" dirty="0"/>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July 2021,the Coex SC will hear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2"/>
            <a:r>
              <a:rPr lang="en-US" dirty="0">
                <a:latin typeface="+mj-lt"/>
                <a:ea typeface="Times New Roman" panose="02020603050405020304" pitchFamily="18" charset="0"/>
              </a:rPr>
              <a:t>30 min requested</a:t>
            </a:r>
            <a:endParaRPr lang="en-US" dirty="0">
              <a:effectLst/>
              <a:latin typeface="+mj-lt"/>
              <a:ea typeface="Times New Roman" panose="02020603050405020304" pitchFamily="18" charset="0"/>
            </a:endParaRPr>
          </a:p>
          <a:p>
            <a:pPr lvl="1"/>
            <a:r>
              <a:rPr lang="en-US" dirty="0">
                <a:latin typeface="+mj-lt"/>
              </a:rPr>
              <a:t>What actions by the Coex SC are proposed?</a:t>
            </a:r>
            <a:endParaRPr lang="en-AU" dirty="0">
              <a:latin typeface="+mj-lt"/>
            </a:endParaRPr>
          </a:p>
          <a:p>
            <a:pPr lvl="2"/>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198626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942356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Sept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 </a:t>
            </a:r>
            <a:r>
              <a:rPr lang="en-AU" dirty="0" err="1"/>
              <a:t>coex</a:t>
            </a:r>
            <a:endParaRPr lang="en-AU" dirty="0"/>
          </a:p>
          <a:p>
            <a:pPr lvl="2"/>
            <a:r>
              <a:rPr lang="en-AU" dirty="0"/>
              <a:t>ETSI BRAN</a:t>
            </a:r>
          </a:p>
          <a:p>
            <a:pPr lvl="2"/>
            <a:r>
              <a:rPr lang="en-AU" dirty="0"/>
              <a:t>Regulatory aspects</a:t>
            </a:r>
          </a:p>
          <a:p>
            <a:pPr lvl="1"/>
            <a:r>
              <a:rPr lang="en-AU" dirty="0"/>
              <a:t>Review 3GPP related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61979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56215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7199</Words>
  <Application>Microsoft Office PowerPoint</Application>
  <PresentationFormat>On-screen Show (4:3)</PresentationFormat>
  <Paragraphs>951</Paragraphs>
  <Slides>69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Times New Roman</vt:lpstr>
      <vt:lpstr>802-11-Submission</vt:lpstr>
      <vt:lpstr>Agenda for IEEE 802.11 Coexistence SC virtual meeting in July 2021</vt:lpstr>
      <vt:lpstr>Welcome to the 7th virtual meeting of the Coex SC in July 2021</vt:lpstr>
      <vt:lpstr>Registration is required for the July 802 electronic plenary session</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only meet once during the virtual IEEE 802 plenary meeting in July 2021</vt:lpstr>
      <vt:lpstr>The Coex SC will consider a proposed agenda for its virtual meeting in July 2021</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2021</vt:lpstr>
      <vt:lpstr>PowerPoint Presentation</vt:lpstr>
      <vt:lpstr>There are few key message for the Coex SC that arise out of today’s session</vt:lpstr>
      <vt:lpstr>PowerPoint Presentation</vt:lpstr>
      <vt:lpstr>We have tracked the use of 5G by SPs in unlicensed bands to highlight importance of coexistence work</vt:lpstr>
      <vt:lpstr>We are now also tracking support by 5G clients for unlicensed bands to highlight importance of coex work</vt:lpstr>
      <vt:lpstr>The number planned/testing &amp; deployed LAA networks globally is currently steady</vt:lpstr>
      <vt:lpstr>The number of devices supporting LAA globally is up by almost 200 in the last three months</vt:lpstr>
      <vt:lpstr>In at least in Chicago, there was a significant LAA deployment in Jan 2020 …</vt:lpstr>
      <vt:lpstr>… and that there is significant overlap between LAA and Wi-Fi networks</vt:lpstr>
      <vt:lpstr>PowerPoint Presentation</vt:lpstr>
      <vt:lpstr>Nokia has announced that MulteFire will soon operate in the 5 GHz band …</vt:lpstr>
      <vt:lpstr>… suggesting the Coex SC probably needs to understand/evaluate MulteFire/Wi-Fi coexistence</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The Uni of Chicago is planning to undertake further measurements (and simulations)</vt:lpstr>
      <vt:lpstr>PowerPoint Presentation</vt:lpstr>
      <vt:lpstr>Note that ESTI BRAN documents are available to IEEE 802.11 WG members</vt:lpstr>
      <vt:lpstr>PowerPoint Presentation</vt:lpstr>
      <vt:lpstr>The stable draft of EN 301 893 (5 GHz) includes the adaptivity compromise &amp; associated testing</vt:lpstr>
      <vt:lpstr>A LS from ETSI BRAN highlights recent progress related to adaptivity in EN 301 893 (5 GHz)</vt:lpstr>
      <vt:lpstr>ETSI BRAN’s LS highlights the key adaptivity text in EN 301 893 (5 GHz)</vt:lpstr>
      <vt:lpstr>ETSI BRAN’s LS highlights that the key adaptivity text may be updated in the future</vt:lpstr>
      <vt:lpstr>Is there any need to reply to the LS wrt EN 301 893 from ETSI BRAN?</vt:lpstr>
      <vt:lpstr>The EN 301 893 journey has been long &amp; interesting, achieving good sharing but with future risks for 802.11be</vt:lpstr>
      <vt:lpstr>The EN 301 893 journey will continue, with multiple options for consideration by the Coex SC</vt:lpstr>
      <vt:lpstr>Submissions are welcome to assist the Coex SC determine the optimum path</vt:lpstr>
      <vt:lpstr>The Coex SC may hear a brief proposal on next steps to help decide the best 5 GHz options for 802.11be</vt:lpstr>
      <vt:lpstr>PowerPoint Presentation</vt:lpstr>
      <vt:lpstr>Coexistence will become increasingly important as 6 GHz spectrum opens globally</vt:lpstr>
      <vt:lpstr>There is both good news &amp; not so good news in terms of global 6 GHz availability</vt:lpstr>
      <vt:lpstr>PowerPoint Presentation</vt:lpstr>
      <vt:lpstr>A stable draft of EN 303 687 includes the 6 GHz compromise for ED-only @ -72 dBm but not NB FH</vt:lpstr>
      <vt:lpstr>PowerPoint Presentation</vt:lpstr>
      <vt:lpstr>Many believe NB FH systems represent a potential threat to coexistence in the 6 GHz band in Europe</vt:lpstr>
      <vt:lpstr>The ECC decision that allows NB FH requires ETSI BRAN to agree on a spectrum sharing mechanism</vt:lpstr>
      <vt:lpstr>In May 2021, the Coex SC heard multiple submissions on the NB FH in 6 GHz issue</vt:lpstr>
      <vt:lpstr>The next steps to a resolution of the NB FH 6 GHz questions were unclear after BRAN #110</vt:lpstr>
      <vt:lpstr>In BRAN#1110 there was lots of discussion about NB FH … with no consensus</vt:lpstr>
      <vt:lpstr>There is an ongoing debate within ETSI BRAN about the urgency of including NB FH in EN 303 687</vt:lpstr>
      <vt:lpstr>A lack of understanding about intended NB FH use cases did not assist consensus at BRAN#110</vt:lpstr>
      <vt:lpstr>The Coex SC will hear a submission about the adequacy of eDAA as a NB FH sharing mechanism </vt:lpstr>
      <vt:lpstr>PowerPoint Presentation</vt:lpstr>
      <vt:lpstr>ETSI BRAN will now meet virtually for all of 2021</vt:lpstr>
      <vt:lpstr>ETSI BRAN has tentatively agreed its 2022 schedule based on F2F meetings</vt:lpstr>
      <vt:lpstr>PowerPoint Presentation</vt:lpstr>
      <vt:lpstr>The Coex SC will discuss coexistence with radars in 60 GHz, including possible actions </vt:lpstr>
      <vt:lpstr>PowerPoint Presentation</vt:lpstr>
      <vt:lpstr>The Coex SC will continue its normal business in Sept 2021</vt:lpstr>
      <vt:lpstr>The IEEE 802.11 Coexistence SC virtual meeting in July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2021-07-15T05:27:28Z</dcterms:modified>
</cp:coreProperties>
</file>