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1"/>
  </p:notesMasterIdLst>
  <p:handoutMasterIdLst>
    <p:handoutMasterId r:id="rId22"/>
  </p:handoutMasterIdLst>
  <p:sldIdLst>
    <p:sldId id="256" r:id="rId5"/>
    <p:sldId id="257" r:id="rId6"/>
    <p:sldId id="265" r:id="rId7"/>
    <p:sldId id="393" r:id="rId8"/>
    <p:sldId id="368" r:id="rId9"/>
    <p:sldId id="268" r:id="rId10"/>
    <p:sldId id="283" r:id="rId11"/>
    <p:sldId id="284" r:id="rId12"/>
    <p:sldId id="280" r:id="rId13"/>
    <p:sldId id="444" r:id="rId14"/>
    <p:sldId id="443" r:id="rId15"/>
    <p:sldId id="446" r:id="rId16"/>
    <p:sldId id="458" r:id="rId17"/>
    <p:sldId id="445" r:id="rId18"/>
    <p:sldId id="274" r:id="rId19"/>
    <p:sldId id="447"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0BB"/>
    <a:srgbClr val="E1F0DC"/>
    <a:srgbClr val="DAF2EB"/>
    <a:srgbClr val="FDE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E262F8-6E86-4DD7-BC1F-96E4F43F43FF}" v="6" dt="2021-06-07T19:40:01.7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165" autoAdjust="0"/>
    <p:restoredTop sz="94660"/>
  </p:normalViewPr>
  <p:slideViewPr>
    <p:cSldViewPr>
      <p:cViewPr varScale="1">
        <p:scale>
          <a:sx n="108" d="100"/>
          <a:sy n="108" d="100"/>
        </p:scale>
        <p:origin x="272" y="7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6CE262F8-6E86-4DD7-BC1F-96E4F43F43FF}"/>
    <pc:docChg chg="custSel modSld modMainMaster">
      <pc:chgData name="Joseph Levy" userId="3766db8f-7892-44ce-ae9b-8fce39950acf" providerId="ADAL" clId="{6CE262F8-6E86-4DD7-BC1F-96E4F43F43FF}" dt="2021-06-07T19:44:25.863" v="396" actId="113"/>
      <pc:docMkLst>
        <pc:docMk/>
      </pc:docMkLst>
      <pc:sldChg chg="modSp mod">
        <pc:chgData name="Joseph Levy" userId="3766db8f-7892-44ce-ae9b-8fce39950acf" providerId="ADAL" clId="{6CE262F8-6E86-4DD7-BC1F-96E4F43F43FF}" dt="2021-06-07T14:59:48.852" v="24" actId="6549"/>
        <pc:sldMkLst>
          <pc:docMk/>
          <pc:sldMk cId="0" sldId="256"/>
        </pc:sldMkLst>
        <pc:spChg chg="mod">
          <ac:chgData name="Joseph Levy" userId="3766db8f-7892-44ce-ae9b-8fce39950acf" providerId="ADAL" clId="{6CE262F8-6E86-4DD7-BC1F-96E4F43F43FF}" dt="2021-06-07T14:59:36.764" v="19" actId="6549"/>
          <ac:spMkLst>
            <pc:docMk/>
            <pc:sldMk cId="0" sldId="256"/>
            <ac:spMk id="3073" creationId="{00000000-0000-0000-0000-000000000000}"/>
          </ac:spMkLst>
        </pc:spChg>
        <pc:spChg chg="mod">
          <ac:chgData name="Joseph Levy" userId="3766db8f-7892-44ce-ae9b-8fce39950acf" providerId="ADAL" clId="{6CE262F8-6E86-4DD7-BC1F-96E4F43F43FF}" dt="2021-06-07T14:59:48.852" v="24" actId="6549"/>
          <ac:spMkLst>
            <pc:docMk/>
            <pc:sldMk cId="0" sldId="256"/>
            <ac:spMk id="3074" creationId="{00000000-0000-0000-0000-000000000000}"/>
          </ac:spMkLst>
        </pc:spChg>
      </pc:sldChg>
      <pc:sldChg chg="modSp mod">
        <pc:chgData name="Joseph Levy" userId="3766db8f-7892-44ce-ae9b-8fce39950acf" providerId="ADAL" clId="{6CE262F8-6E86-4DD7-BC1F-96E4F43F43FF}" dt="2021-06-07T15:00:40.746" v="35" actId="6549"/>
        <pc:sldMkLst>
          <pc:docMk/>
          <pc:sldMk cId="0" sldId="257"/>
        </pc:sldMkLst>
        <pc:spChg chg="mod">
          <ac:chgData name="Joseph Levy" userId="3766db8f-7892-44ce-ae9b-8fce39950acf" providerId="ADAL" clId="{6CE262F8-6E86-4DD7-BC1F-96E4F43F43FF}" dt="2021-06-07T15:00:40.746" v="35" actId="6549"/>
          <ac:spMkLst>
            <pc:docMk/>
            <pc:sldMk cId="0" sldId="257"/>
            <ac:spMk id="4098" creationId="{00000000-0000-0000-0000-000000000000}"/>
          </ac:spMkLst>
        </pc:spChg>
      </pc:sldChg>
      <pc:sldChg chg="modSp mod">
        <pc:chgData name="Joseph Levy" userId="3766db8f-7892-44ce-ae9b-8fce39950acf" providerId="ADAL" clId="{6CE262F8-6E86-4DD7-BC1F-96E4F43F43FF}" dt="2021-06-07T15:01:11.298" v="37" actId="20577"/>
        <pc:sldMkLst>
          <pc:docMk/>
          <pc:sldMk cId="3512326192" sldId="265"/>
        </pc:sldMkLst>
        <pc:spChg chg="mod">
          <ac:chgData name="Joseph Levy" userId="3766db8f-7892-44ce-ae9b-8fce39950acf" providerId="ADAL" clId="{6CE262F8-6E86-4DD7-BC1F-96E4F43F43FF}" dt="2021-06-07T15:01:11.298" v="37" actId="20577"/>
          <ac:spMkLst>
            <pc:docMk/>
            <pc:sldMk cId="3512326192" sldId="265"/>
            <ac:spMk id="10243" creationId="{00000000-0000-0000-0000-000000000000}"/>
          </ac:spMkLst>
        </pc:spChg>
      </pc:sldChg>
      <pc:sldChg chg="modSp mod">
        <pc:chgData name="Joseph Levy" userId="3766db8f-7892-44ce-ae9b-8fce39950acf" providerId="ADAL" clId="{6CE262F8-6E86-4DD7-BC1F-96E4F43F43FF}" dt="2021-06-07T15:11:57.957" v="233" actId="6549"/>
        <pc:sldMkLst>
          <pc:docMk/>
          <pc:sldMk cId="884494122" sldId="274"/>
        </pc:sldMkLst>
        <pc:spChg chg="mod">
          <ac:chgData name="Joseph Levy" userId="3766db8f-7892-44ce-ae9b-8fce39950acf" providerId="ADAL" clId="{6CE262F8-6E86-4DD7-BC1F-96E4F43F43FF}" dt="2021-06-07T15:11:57.957" v="233" actId="6549"/>
          <ac:spMkLst>
            <pc:docMk/>
            <pc:sldMk cId="884494122" sldId="274"/>
            <ac:spMk id="37891" creationId="{00000000-0000-0000-0000-000000000000}"/>
          </ac:spMkLst>
        </pc:spChg>
      </pc:sldChg>
      <pc:sldChg chg="modSp mod">
        <pc:chgData name="Joseph Levy" userId="3766db8f-7892-44ce-ae9b-8fce39950acf" providerId="ADAL" clId="{6CE262F8-6E86-4DD7-BC1F-96E4F43F43FF}" dt="2021-06-07T19:43:39.531" v="370"/>
        <pc:sldMkLst>
          <pc:docMk/>
          <pc:sldMk cId="1942127335" sldId="393"/>
        </pc:sldMkLst>
        <pc:spChg chg="mod">
          <ac:chgData name="Joseph Levy" userId="3766db8f-7892-44ce-ae9b-8fce39950acf" providerId="ADAL" clId="{6CE262F8-6E86-4DD7-BC1F-96E4F43F43FF}" dt="2021-06-07T19:43:39.531" v="370"/>
          <ac:spMkLst>
            <pc:docMk/>
            <pc:sldMk cId="1942127335" sldId="393"/>
            <ac:spMk id="20483" creationId="{00000000-0000-0000-0000-000000000000}"/>
          </ac:spMkLst>
        </pc:spChg>
      </pc:sldChg>
      <pc:sldChg chg="modSp mod">
        <pc:chgData name="Joseph Levy" userId="3766db8f-7892-44ce-ae9b-8fce39950acf" providerId="ADAL" clId="{6CE262F8-6E86-4DD7-BC1F-96E4F43F43FF}" dt="2021-06-07T15:13:51.338" v="331" actId="20577"/>
        <pc:sldMkLst>
          <pc:docMk/>
          <pc:sldMk cId="2824224599" sldId="443"/>
        </pc:sldMkLst>
        <pc:spChg chg="mod">
          <ac:chgData name="Joseph Levy" userId="3766db8f-7892-44ce-ae9b-8fce39950acf" providerId="ADAL" clId="{6CE262F8-6E86-4DD7-BC1F-96E4F43F43FF}" dt="2021-06-07T15:13:51.338" v="331" actId="20577"/>
          <ac:spMkLst>
            <pc:docMk/>
            <pc:sldMk cId="2824224599" sldId="443"/>
            <ac:spMk id="3" creationId="{93431956-BDA3-4349-8DF6-C717FBA89E9E}"/>
          </ac:spMkLst>
        </pc:spChg>
      </pc:sldChg>
      <pc:sldChg chg="modSp mod">
        <pc:chgData name="Joseph Levy" userId="3766db8f-7892-44ce-ae9b-8fce39950acf" providerId="ADAL" clId="{6CE262F8-6E86-4DD7-BC1F-96E4F43F43FF}" dt="2021-06-07T15:10:20.061" v="232" actId="20577"/>
        <pc:sldMkLst>
          <pc:docMk/>
          <pc:sldMk cId="2579674492" sldId="444"/>
        </pc:sldMkLst>
        <pc:spChg chg="mod">
          <ac:chgData name="Joseph Levy" userId="3766db8f-7892-44ce-ae9b-8fce39950acf" providerId="ADAL" clId="{6CE262F8-6E86-4DD7-BC1F-96E4F43F43FF}" dt="2021-06-07T15:10:20.061" v="232" actId="20577"/>
          <ac:spMkLst>
            <pc:docMk/>
            <pc:sldMk cId="2579674492" sldId="444"/>
            <ac:spMk id="3" creationId="{8D0E50DF-6144-4031-AB0C-F5E542DA4BA7}"/>
          </ac:spMkLst>
        </pc:spChg>
      </pc:sldChg>
      <pc:sldChg chg="modSp mod">
        <pc:chgData name="Joseph Levy" userId="3766db8f-7892-44ce-ae9b-8fce39950acf" providerId="ADAL" clId="{6CE262F8-6E86-4DD7-BC1F-96E4F43F43FF}" dt="2021-06-07T19:44:25.863" v="396" actId="113"/>
        <pc:sldMkLst>
          <pc:docMk/>
          <pc:sldMk cId="361067823" sldId="445"/>
        </pc:sldMkLst>
        <pc:spChg chg="mod">
          <ac:chgData name="Joseph Levy" userId="3766db8f-7892-44ce-ae9b-8fce39950acf" providerId="ADAL" clId="{6CE262F8-6E86-4DD7-BC1F-96E4F43F43FF}" dt="2021-06-07T19:44:25.863" v="396" actId="113"/>
          <ac:spMkLst>
            <pc:docMk/>
            <pc:sldMk cId="361067823" sldId="445"/>
            <ac:spMk id="3" creationId="{EA184438-C00B-4FCD-958A-B6E4A1CCC9A5}"/>
          </ac:spMkLst>
        </pc:spChg>
      </pc:sldChg>
      <pc:sldMasterChg chg="modSp mod">
        <pc:chgData name="Joseph Levy" userId="3766db8f-7892-44ce-ae9b-8fce39950acf" providerId="ADAL" clId="{6CE262F8-6E86-4DD7-BC1F-96E4F43F43FF}" dt="2021-06-07T14:59:20.049" v="9" actId="6549"/>
        <pc:sldMasterMkLst>
          <pc:docMk/>
          <pc:sldMasterMk cId="0" sldId="2147483648"/>
        </pc:sldMasterMkLst>
        <pc:spChg chg="mod">
          <ac:chgData name="Joseph Levy" userId="3766db8f-7892-44ce-ae9b-8fce39950acf" providerId="ADAL" clId="{6CE262F8-6E86-4DD7-BC1F-96E4F43F43FF}" dt="2021-06-07T14:59:20.049" v="9"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6/7/2021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15</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June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802.11-21/0949r0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0616-00-AANI-802-11ax-features-and-applicability-to-5g-and-wi-fi-convergence.ppt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013-12-AANI-draft-technical-report-on-interworking-between-3gpp-5g-network-wlan.docx" TargetMode="External"/><Relationship Id="rId4" Type="http://schemas.openxmlformats.org/officeDocument/2006/relationships/hyperlink" Target="https://mentor.ieee.org/802.11/dcn/20/11-20-0013-11-AANI-draft-technical-report-on-interworking-between-3gpp-5g-network-wlan.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1/11-21-0408-00-0wng-wba-5g-and-wi-fi-ran-convergence-ieee-802-11-wng-session.pdf"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616-00-AANI-802-11ax-features-and-applicability-to-5g-and-wi-fi-convergence.ppt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1/11-21-0865-01-AANI-draft-reply-ls-from-802-11-to-wba-regarding-the-wba-5g-wi-fi-ran-convergence-paper.docx" TargetMode="External"/><Relationship Id="rId2" Type="http://schemas.openxmlformats.org/officeDocument/2006/relationships/hyperlink" Target="https://mentor.ieee.org/802.11/dcn/21/11-21-0950-00-AANI-5gc-access-over-wlan.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802.11/attendance-log?p=3527300005&amp;t=4720004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1/11-21-0950-00-AANI-5gc-access-over-wlan.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1/11-21-0865-01-AANI-draft-reply-ls-from-802-11-to-wba-regarding-the-wba-5g-wi-fi-ran-convergence-paper.doc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faqs/affiliation.html" TargetMode="External"/><Relationship Id="rId7"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standards.ieee.org/content/dam/ieee-standards/standards/web/documents/other/antitrust.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standards.ieee.org/about/policies/bylaws/index.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 8 June</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2021-06-08</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a:t>June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949401318"/>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28385" y="990600"/>
            <a:ext cx="10935229" cy="5354554"/>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a:t>
            </a:r>
          </a:p>
          <a:p>
            <a:pPr lvl="1">
              <a:spcBef>
                <a:spcPts val="0"/>
              </a:spcBef>
              <a:spcAft>
                <a:spcPts val="0"/>
              </a:spcAft>
              <a:buFont typeface="+mj-lt"/>
              <a:buAutoNum type="arabicPeriod"/>
              <a:tabLst>
                <a:tab pos="914400" algn="l"/>
              </a:tabLst>
              <a:defRPr/>
            </a:pPr>
            <a:r>
              <a:rPr lang="en-US" dirty="0">
                <a:latin typeface="+mj-lt"/>
                <a:ea typeface="Calibri" panose="020F0502020204030204" pitchFamily="34" charset="0"/>
              </a:rPr>
              <a:t>Pending: </a:t>
            </a:r>
            <a:r>
              <a:rPr lang="en-US" dirty="0">
                <a:effectLst/>
                <a:latin typeface="+mj-lt"/>
                <a:ea typeface="Calibri" panose="020F0502020204030204" pitchFamily="34" charset="0"/>
                <a:cs typeface="Times New Roman" panose="02020603050405020304" pitchFamily="18" charset="0"/>
              </a:rPr>
              <a:t>how TCLAS improvements in 802.11-2020 relate to QoS for 5G flows – TBS</a:t>
            </a:r>
          </a:p>
          <a:p>
            <a:pPr lvl="1">
              <a:spcBef>
                <a:spcPts val="0"/>
              </a:spcBef>
              <a:spcAft>
                <a:spcPts val="0"/>
              </a:spcAft>
              <a:buFont typeface="+mj-lt"/>
              <a:buAutoNum type="arabicPeriod"/>
              <a:tabLst>
                <a:tab pos="914400" algn="l"/>
              </a:tabLst>
              <a:defRPr/>
            </a:pPr>
            <a:r>
              <a:rPr lang="en-US" dirty="0">
                <a:latin typeface="+mj-lt"/>
                <a:ea typeface="Calibri" panose="020F0502020204030204" pitchFamily="34" charset="0"/>
                <a:cs typeface="Times New Roman" panose="02020603050405020304" pitchFamily="18" charset="0"/>
              </a:rPr>
              <a:t>Some suggestions for improvement/additional content for the reply LS provided during teleconferences and via e-mail</a:t>
            </a:r>
            <a:r>
              <a:rPr lang="en-US" dirty="0">
                <a:effectLst/>
                <a:latin typeface="+mj-lt"/>
                <a:ea typeface="Calibri" panose="020F0502020204030204" pitchFamily="34" charset="0"/>
                <a:cs typeface="Times New Roman" panose="02020603050405020304" pitchFamily="18" charset="0"/>
              </a:rPr>
              <a:t>   </a:t>
            </a:r>
          </a:p>
          <a:p>
            <a:pPr marL="742950" marR="0" lvl="1" indent="-285750">
              <a:spcBef>
                <a:spcPts val="0"/>
              </a:spcBef>
              <a:spcAft>
                <a:spcPts val="0"/>
              </a:spcAft>
              <a:buFont typeface="+mj-lt"/>
              <a:buAutoNum type="arabicPeriod"/>
              <a:tabLst>
                <a:tab pos="914400" algn="l"/>
              </a:tabLst>
            </a:pP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4"/>
              </a:rPr>
              <a:t>11-20/0013r11</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latin typeface="+mj-lt"/>
              </a:rPr>
              <a:t>At the Wednesday 28 April AANI SC the updated technical report was presented: </a:t>
            </a:r>
            <a:r>
              <a:rPr lang="en-US" u="sng" dirty="0">
                <a:solidFill>
                  <a:srgbClr val="0000FF"/>
                </a:solidFill>
                <a:effectLst/>
                <a:latin typeface="+mj-lt"/>
                <a:ea typeface="Calibri" panose="020F0502020204030204" pitchFamily="34" charset="0"/>
                <a:hlinkClick r:id="rId5"/>
              </a:rPr>
              <a:t>11-20/0013r12</a:t>
            </a:r>
            <a:r>
              <a:rPr lang="en-US" dirty="0">
                <a:latin typeface="+mj-lt"/>
              </a:rPr>
              <a:t> </a:t>
            </a:r>
          </a:p>
          <a:p>
            <a:pPr marL="400050" lvl="1">
              <a:spcBef>
                <a:spcPts val="0"/>
              </a:spcBef>
              <a:spcAft>
                <a:spcPts val="0"/>
              </a:spcAft>
              <a:buFont typeface="+mj-lt"/>
              <a:buAutoNum type="arabicPeriod"/>
            </a:pPr>
            <a:r>
              <a:rPr lang="en-US" sz="2000" dirty="0">
                <a:latin typeface="+mj-lt"/>
              </a:rPr>
              <a:t>Significant discussion was had during the </a:t>
            </a:r>
            <a:r>
              <a:rPr lang="en-US" dirty="0">
                <a:latin typeface="+mj-lt"/>
              </a:rPr>
              <a:t>May Interim meeting, resolution of outstanding items are pending discussion on the A</a:t>
            </a:r>
            <a:r>
              <a:rPr lang="en-US" sz="2000" dirty="0">
                <a:latin typeface="+mj-lt"/>
              </a:rPr>
              <a:t>ANI SC email reflector </a:t>
            </a:r>
            <a:r>
              <a:rPr lang="en-US" dirty="0">
                <a:latin typeface="+mj-lt"/>
              </a:rPr>
              <a:t>and hopefully all items will be resolved </a:t>
            </a:r>
            <a:endParaRPr lang="en-US" sz="2000" dirty="0">
              <a:latin typeface="+mj-lt"/>
            </a:endParaRP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79674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DFFDA-ECDA-455B-A186-68FED4B386A3}"/>
              </a:ext>
            </a:extLst>
          </p:cNvPr>
          <p:cNvSpPr>
            <a:spLocks noGrp="1"/>
          </p:cNvSpPr>
          <p:nvPr>
            <p:ph type="title"/>
          </p:nvPr>
        </p:nvSpPr>
        <p:spPr>
          <a:xfrm>
            <a:off x="914401" y="685801"/>
            <a:ext cx="10361084" cy="609601"/>
          </a:xfrm>
        </p:spPr>
        <p:txBody>
          <a:bodyPr/>
          <a:lstStyle/>
          <a:p>
            <a:r>
              <a:rPr lang="en-US" dirty="0"/>
              <a:t>Review of the WFA LS - </a:t>
            </a:r>
            <a:r>
              <a:rPr lang="en-US" dirty="0">
                <a:hlinkClick r:id="rId2"/>
              </a:rPr>
              <a:t>11-21-0170r0</a:t>
            </a:r>
            <a:endParaRPr lang="en-US" dirty="0"/>
          </a:p>
        </p:txBody>
      </p:sp>
      <p:sp>
        <p:nvSpPr>
          <p:cNvPr id="3" name="Content Placeholder 2">
            <a:extLst>
              <a:ext uri="{FF2B5EF4-FFF2-40B4-BE49-F238E27FC236}">
                <a16:creationId xmlns:a16="http://schemas.microsoft.com/office/drawing/2014/main" id="{93431956-BDA3-4349-8DF6-C717FBA89E9E}"/>
              </a:ext>
            </a:extLst>
          </p:cNvPr>
          <p:cNvSpPr>
            <a:spLocks noGrp="1"/>
          </p:cNvSpPr>
          <p:nvPr>
            <p:ph idx="1"/>
          </p:nvPr>
        </p:nvSpPr>
        <p:spPr>
          <a:xfrm>
            <a:off x="914401" y="1219199"/>
            <a:ext cx="10361084" cy="5305425"/>
          </a:xfrm>
        </p:spPr>
        <p:txBody>
          <a:bodyPr/>
          <a:lstStyle/>
          <a:p>
            <a:pPr>
              <a:buFont typeface="Arial" panose="020B0604020202020204" pitchFamily="34" charset="0"/>
              <a:buChar char="•"/>
            </a:pPr>
            <a:r>
              <a:rPr lang="en-US" dirty="0"/>
              <a:t>802.11 Chair’s work plan for addressing the WFA LS</a:t>
            </a:r>
          </a:p>
          <a:p>
            <a:pPr lvl="1">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“AANI: Contributions related to the analysis of current 802.11ax capabilities and development of a description of how these capabilities can be used to meet the use cases identified in the liaison should be brought to AANI.”</a:t>
            </a:r>
          </a:p>
          <a:p>
            <a:pPr lvl="1">
              <a:buFont typeface="Arial" panose="020B0604020202020204" pitchFamily="34" charset="0"/>
              <a:buChar char="•"/>
            </a:pPr>
            <a:r>
              <a:rPr lang="en-US" dirty="0">
                <a:latin typeface="Calibri" panose="020F0502020204030204" pitchFamily="34" charset="0"/>
                <a:cs typeface="Times New Roman" panose="02020603050405020304" pitchFamily="18" charset="0"/>
              </a:rPr>
              <a:t>In addition, any baseline 802.11-2020 capabilities should be considered in AANI</a:t>
            </a:r>
          </a:p>
          <a:p>
            <a:pPr lvl="1">
              <a:buFont typeface="Arial" panose="020B0604020202020204" pitchFamily="34" charset="0"/>
              <a:buChar char="•"/>
            </a:pPr>
            <a:r>
              <a:rPr lang="en-US" dirty="0">
                <a:latin typeface="Calibri" panose="020F0502020204030204" pitchFamily="34" charset="0"/>
                <a:cs typeface="Times New Roman" panose="02020603050405020304" pitchFamily="18" charset="0"/>
              </a:rPr>
              <a:t>Additional information is available in: </a:t>
            </a:r>
            <a:r>
              <a:rPr lang="en-US" dirty="0">
                <a:hlinkClick r:id="rId3"/>
              </a:rPr>
              <a:t>11-21/0408r0</a:t>
            </a:r>
            <a:r>
              <a:rPr lang="en-US" dirty="0"/>
              <a:t> - </a:t>
            </a:r>
            <a:r>
              <a:rPr lang="en-US" sz="2000" dirty="0"/>
              <a:t>“Wi-Fi and 5G RAN Convergence: Fine Grain and QoS differentiation in WLAN” – Binita Gupta (Intel), with Nigel Bird (Orange) and others from WBA – presented </a:t>
            </a:r>
            <a:r>
              <a:rPr lang="en-US" dirty="0"/>
              <a:t>Monday 2 March 2021 AM2 in WNG</a:t>
            </a:r>
          </a:p>
          <a:p>
            <a:pPr lvl="1">
              <a:buFont typeface="Arial" panose="020B0604020202020204" pitchFamily="34" charset="0"/>
              <a:buChar char="•"/>
            </a:pPr>
            <a:r>
              <a:rPr lang="en-US" dirty="0">
                <a:hlinkClick r:id="rId2"/>
              </a:rPr>
              <a:t>11-21-0170r0</a:t>
            </a:r>
            <a:r>
              <a:rPr lang="en-US" dirty="0"/>
              <a:t> – Was reviewed during the March Plenary meeting.  </a:t>
            </a:r>
          </a:p>
          <a:p>
            <a:pPr>
              <a:buFont typeface="Arial" panose="020B0604020202020204" pitchFamily="34" charset="0"/>
              <a:buChar char="•"/>
            </a:pPr>
            <a:r>
              <a:rPr lang="en-US" dirty="0"/>
              <a:t>Additional AANI SC discussions:</a:t>
            </a:r>
            <a:endParaRPr lang="en-US" altLang="en-US" dirty="0"/>
          </a:p>
          <a:p>
            <a:pPr marL="971550" lvl="1" indent="-457200">
              <a:buFont typeface="Arial" panose="020B0604020202020204" pitchFamily="34" charset="0"/>
              <a:buChar char="•"/>
            </a:pPr>
            <a:r>
              <a:rPr lang="en-US" altLang="en-US" dirty="0">
                <a:latin typeface="+mj-lt"/>
                <a:hlinkClick r:id="rId4"/>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a:t>
            </a:r>
          </a:p>
          <a:p>
            <a:pPr marL="971550" lvl="1" indent="-457200">
              <a:buFont typeface="Arial" panose="020B0604020202020204" pitchFamily="34" charset="0"/>
              <a:buChar char="•"/>
            </a:pPr>
            <a:r>
              <a:rPr lang="en-US" dirty="0">
                <a:latin typeface="+mj-lt"/>
                <a:cs typeface="Times New Roman" panose="02020603050405020304" pitchFamily="18" charset="0"/>
              </a:rPr>
              <a:t>Discussions held during the May Interim meeting yielded two lists: 1) Features that can be used to improve QoS, 2) QoS – Scope</a:t>
            </a:r>
          </a:p>
          <a:p>
            <a:pPr marL="971550" lvl="1" indent="-457200">
              <a:buFont typeface="Arial" panose="020B0604020202020204" pitchFamily="34" charset="0"/>
              <a:buChar char="•"/>
            </a:pPr>
            <a:r>
              <a:rPr lang="en-US" dirty="0">
                <a:latin typeface="+mj-lt"/>
                <a:cs typeface="Times New Roman" panose="02020603050405020304" pitchFamily="18" charset="0"/>
              </a:rPr>
              <a:t>Discussions at the 25 May Teleconference and via e-mail were provided</a:t>
            </a:r>
          </a:p>
        </p:txBody>
      </p:sp>
      <p:sp>
        <p:nvSpPr>
          <p:cNvPr id="4" name="Slide Number Placeholder 3">
            <a:extLst>
              <a:ext uri="{FF2B5EF4-FFF2-40B4-BE49-F238E27FC236}">
                <a16:creationId xmlns:a16="http://schemas.microsoft.com/office/drawing/2014/main" id="{89E208CC-FDB8-4510-909C-54607C41E1EF}"/>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980767A-0378-41BA-A8AC-7D3C2E09F35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90A357AB-B781-4D46-99DB-B36848327A0C}"/>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824224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F19B-0AA7-4CCB-9240-C047349B4050}"/>
              </a:ext>
            </a:extLst>
          </p:cNvPr>
          <p:cNvSpPr>
            <a:spLocks noGrp="1"/>
          </p:cNvSpPr>
          <p:nvPr>
            <p:ph type="title"/>
          </p:nvPr>
        </p:nvSpPr>
        <p:spPr>
          <a:xfrm>
            <a:off x="685800" y="685801"/>
            <a:ext cx="10818285" cy="273051"/>
          </a:xfrm>
        </p:spPr>
        <p:txBody>
          <a:bodyPr/>
          <a:lstStyle/>
          <a:p>
            <a:r>
              <a:rPr lang="en-US" dirty="0"/>
              <a:t>Features that can be used to improve QoS </a:t>
            </a:r>
            <a:r>
              <a:rPr lang="en-US" sz="2400" b="0" dirty="0"/>
              <a:t>(from 11-21/0640r4)</a:t>
            </a:r>
            <a:endParaRPr lang="en-US" b="0" dirty="0"/>
          </a:p>
        </p:txBody>
      </p:sp>
      <p:sp>
        <p:nvSpPr>
          <p:cNvPr id="3" name="Content Placeholder 2">
            <a:extLst>
              <a:ext uri="{FF2B5EF4-FFF2-40B4-BE49-F238E27FC236}">
                <a16:creationId xmlns:a16="http://schemas.microsoft.com/office/drawing/2014/main" id="{5433F96D-E706-48FD-B27F-84ABA1BA08AA}"/>
              </a:ext>
            </a:extLst>
          </p:cNvPr>
          <p:cNvSpPr>
            <a:spLocks noGrp="1"/>
          </p:cNvSpPr>
          <p:nvPr>
            <p:ph idx="1"/>
          </p:nvPr>
        </p:nvSpPr>
        <p:spPr>
          <a:xfrm>
            <a:off x="457200" y="1038228"/>
            <a:ext cx="11201400" cy="5437186"/>
          </a:xfrm>
        </p:spPr>
        <p:txBody>
          <a:bodyPr/>
          <a:lstStyle/>
          <a:p>
            <a:pPr marL="0" indent="0">
              <a:lnSpc>
                <a:spcPts val="2000"/>
              </a:lnSpc>
            </a:pPr>
            <a:r>
              <a:rPr lang="en-US" sz="2000" dirty="0"/>
              <a:t>802.11ax Features:</a:t>
            </a:r>
          </a:p>
          <a:p>
            <a:pPr lvl="1">
              <a:lnSpc>
                <a:spcPts val="2000"/>
              </a:lnSpc>
              <a:buFont typeface="Arial" panose="020B0604020202020204" pitchFamily="34" charset="0"/>
              <a:buChar char="•"/>
            </a:pPr>
            <a:r>
              <a:rPr lang="en-US" sz="1800" dirty="0"/>
              <a:t>Features that support efficient allocation of resources to achieve traffic prioritization</a:t>
            </a:r>
          </a:p>
          <a:p>
            <a:pPr lvl="2">
              <a:lnSpc>
                <a:spcPts val="2000"/>
              </a:lnSpc>
              <a:buFont typeface="Arial" panose="020B0604020202020204" pitchFamily="34" charset="0"/>
              <a:buChar char="•"/>
            </a:pPr>
            <a:r>
              <a:rPr lang="en-US" dirty="0"/>
              <a:t>OFDMA (UL and DL) - RUs</a:t>
            </a:r>
          </a:p>
          <a:p>
            <a:pPr lvl="2">
              <a:lnSpc>
                <a:spcPts val="2000"/>
              </a:lnSpc>
              <a:buFont typeface="Arial" panose="020B0604020202020204" pitchFamily="34" charset="0"/>
              <a:buChar char="•"/>
            </a:pPr>
            <a:r>
              <a:rPr lang="en-US" dirty="0"/>
              <a:t>Trigger Frame</a:t>
            </a:r>
          </a:p>
          <a:p>
            <a:pPr lvl="3">
              <a:lnSpc>
                <a:spcPts val="2000"/>
              </a:lnSpc>
              <a:buFont typeface="Arial" panose="020B0604020202020204" pitchFamily="34" charset="0"/>
              <a:buChar char="•"/>
            </a:pPr>
            <a:r>
              <a:rPr lang="en-US" dirty="0"/>
              <a:t>basic trigger frame</a:t>
            </a:r>
          </a:p>
          <a:p>
            <a:pPr lvl="3">
              <a:lnSpc>
                <a:spcPts val="2000"/>
              </a:lnSpc>
              <a:buFont typeface="Arial" panose="020B0604020202020204" pitchFamily="34" charset="0"/>
              <a:buChar char="•"/>
            </a:pPr>
            <a:r>
              <a:rPr lang="en-US" dirty="0"/>
              <a:t>BSRP, BQRP, and NFPR are supporting features that can be used as an input to the scheduler</a:t>
            </a:r>
          </a:p>
          <a:p>
            <a:pPr lvl="2">
              <a:lnSpc>
                <a:spcPts val="2000"/>
              </a:lnSpc>
              <a:buFont typeface="Arial" panose="020B0604020202020204" pitchFamily="34" charset="0"/>
              <a:buChar char="•"/>
            </a:pPr>
            <a:r>
              <a:rPr lang="en-US" dirty="0"/>
              <a:t>TWT (Both types – individual and broadcast)</a:t>
            </a:r>
          </a:p>
          <a:p>
            <a:pPr lvl="2">
              <a:lnSpc>
                <a:spcPts val="2000"/>
              </a:lnSpc>
              <a:buFont typeface="Arial" panose="020B0604020202020204" pitchFamily="34" charset="0"/>
              <a:buChar char="•"/>
            </a:pPr>
            <a:r>
              <a:rPr lang="en-US" dirty="0"/>
              <a:t> MU-EDCA</a:t>
            </a:r>
          </a:p>
          <a:p>
            <a:pPr lvl="1">
              <a:lnSpc>
                <a:spcPts val="2000"/>
              </a:lnSpc>
              <a:buFont typeface="Arial" panose="020B0604020202020204" pitchFamily="34" charset="0"/>
              <a:buChar char="•"/>
            </a:pPr>
            <a:r>
              <a:rPr lang="en-US" sz="1800" dirty="0"/>
              <a:t>Features that support increasing available resources</a:t>
            </a:r>
          </a:p>
          <a:p>
            <a:pPr lvl="2">
              <a:lnSpc>
                <a:spcPts val="2000"/>
              </a:lnSpc>
              <a:buFont typeface="Arial" panose="020B0604020202020204" pitchFamily="34" charset="0"/>
              <a:buChar char="•"/>
            </a:pPr>
            <a:r>
              <a:rPr lang="en-US" dirty="0"/>
              <a:t>Spatial Reuse (distributing power in space for user connectivity)</a:t>
            </a:r>
          </a:p>
          <a:p>
            <a:pPr lvl="2">
              <a:lnSpc>
                <a:spcPts val="2000"/>
              </a:lnSpc>
              <a:buFont typeface="Arial" panose="020B0604020202020204" pitchFamily="34" charset="0"/>
              <a:buChar char="•"/>
            </a:pPr>
            <a:r>
              <a:rPr lang="en-US" dirty="0"/>
              <a:t>MCS 10 and MCS 11 (1024 QAM)</a:t>
            </a:r>
          </a:p>
          <a:p>
            <a:pPr lvl="2">
              <a:lnSpc>
                <a:spcPts val="2000"/>
              </a:lnSpc>
              <a:buFont typeface="Arial" panose="020B0604020202020204" pitchFamily="34" charset="0"/>
              <a:buChar char="•"/>
            </a:pPr>
            <a:r>
              <a:rPr lang="en-US" dirty="0"/>
              <a:t>MU MIMO (distributing power in space for user connectivity)</a:t>
            </a:r>
          </a:p>
          <a:p>
            <a:pPr marL="0" indent="0">
              <a:lnSpc>
                <a:spcPts val="2000"/>
              </a:lnSpc>
            </a:pPr>
            <a:r>
              <a:rPr lang="en-US" sz="2000" dirty="0"/>
              <a:t>802.11-2020 Features:</a:t>
            </a:r>
          </a:p>
          <a:p>
            <a:pPr lvl="1">
              <a:lnSpc>
                <a:spcPts val="2000"/>
              </a:lnSpc>
              <a:buFont typeface="Arial" panose="020B0604020202020204" pitchFamily="34" charset="0"/>
              <a:buChar char="•"/>
            </a:pPr>
            <a:r>
              <a:rPr lang="en-US" sz="1800" dirty="0"/>
              <a:t>Features that support efficient allocation of resources to achieve traffic prioritization</a:t>
            </a:r>
          </a:p>
          <a:p>
            <a:pPr lvl="2">
              <a:lnSpc>
                <a:spcPts val="2000"/>
              </a:lnSpc>
              <a:buFont typeface="Arial" panose="020B0604020202020204" pitchFamily="34" charset="0"/>
              <a:buChar char="•"/>
            </a:pPr>
            <a:r>
              <a:rPr lang="en-US" sz="1600" dirty="0"/>
              <a:t>TCLAS; TSPEC; HCCA (not widely implemented, not supported by 802.11ax)?; EDCA</a:t>
            </a:r>
            <a:r>
              <a:rPr lang="en-US" sz="1600" strike="sngStrike" dirty="0"/>
              <a:t> </a:t>
            </a:r>
          </a:p>
          <a:p>
            <a:pPr lvl="1">
              <a:lnSpc>
                <a:spcPts val="2000"/>
              </a:lnSpc>
              <a:buFont typeface="Arial" panose="020B0604020202020204" pitchFamily="34" charset="0"/>
              <a:buChar char="•"/>
            </a:pPr>
            <a:r>
              <a:rPr lang="en-US" sz="1800" dirty="0"/>
              <a:t>Features that support increasing available resources</a:t>
            </a:r>
          </a:p>
          <a:p>
            <a:pPr lvl="2">
              <a:lnSpc>
                <a:spcPts val="2000"/>
              </a:lnSpc>
              <a:buFont typeface="Arial" panose="020B0604020202020204" pitchFamily="34" charset="0"/>
              <a:buChar char="•"/>
            </a:pPr>
            <a:r>
              <a:rPr lang="en-US" sz="1600" dirty="0"/>
              <a:t>Multi Band Operation; Fast Session Transfer; Fast BSS Transition; (IMT-2020 performance should be noted)</a:t>
            </a:r>
            <a:endParaRPr lang="en-US" sz="2400" dirty="0"/>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607FA22-1E59-4FD0-8628-DC407BC2CC40}"/>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B5CD19C4-5A6B-4B95-B1FE-A0EDFB0C8D18}"/>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DCEEC72-8BD2-4C3D-ABE6-53B13DD0D46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98265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CD647-884E-4177-B180-3477DA9EDBA2}"/>
              </a:ext>
            </a:extLst>
          </p:cNvPr>
          <p:cNvSpPr>
            <a:spLocks noGrp="1"/>
          </p:cNvSpPr>
          <p:nvPr>
            <p:ph type="title"/>
          </p:nvPr>
        </p:nvSpPr>
        <p:spPr/>
        <p:txBody>
          <a:bodyPr/>
          <a:lstStyle/>
          <a:p>
            <a:r>
              <a:rPr lang="en-US" dirty="0"/>
              <a:t>QoS – Scope </a:t>
            </a:r>
            <a:r>
              <a:rPr lang="en-US" sz="2400" b="0" dirty="0"/>
              <a:t>(from 11-21/0640r4)</a:t>
            </a:r>
            <a:endParaRPr lang="en-US" sz="2400" dirty="0"/>
          </a:p>
        </p:txBody>
      </p:sp>
      <p:sp>
        <p:nvSpPr>
          <p:cNvPr id="3" name="Content Placeholder 2">
            <a:extLst>
              <a:ext uri="{FF2B5EF4-FFF2-40B4-BE49-F238E27FC236}">
                <a16:creationId xmlns:a16="http://schemas.microsoft.com/office/drawing/2014/main" id="{B33D2867-665C-4C2F-AAB0-FC528ED3F217}"/>
              </a:ext>
            </a:extLst>
          </p:cNvPr>
          <p:cNvSpPr>
            <a:spLocks noGrp="1"/>
          </p:cNvSpPr>
          <p:nvPr>
            <p:ph idx="1"/>
          </p:nvPr>
        </p:nvSpPr>
        <p:spPr>
          <a:xfrm>
            <a:off x="914401" y="1524001"/>
            <a:ext cx="10361084" cy="4570414"/>
          </a:xfrm>
        </p:spPr>
        <p:txBody>
          <a:bodyPr/>
          <a:lstStyle/>
          <a:p>
            <a:r>
              <a:rPr lang="en-US" dirty="0"/>
              <a:t>Context of QoS:</a:t>
            </a:r>
          </a:p>
          <a:p>
            <a:r>
              <a:rPr lang="en-US" dirty="0"/>
              <a:t>“Real Time”</a:t>
            </a:r>
          </a:p>
          <a:p>
            <a:pPr>
              <a:buFont typeface="Arial" panose="020B0604020202020204" pitchFamily="34" charset="0"/>
              <a:buChar char="•"/>
            </a:pPr>
            <a:r>
              <a:rPr lang="en-US" dirty="0"/>
              <a:t>Voice – minimum bit rate, latency</a:t>
            </a:r>
          </a:p>
          <a:p>
            <a:pPr>
              <a:buFont typeface="Arial" panose="020B0604020202020204" pitchFamily="34" charset="0"/>
              <a:buChar char="•"/>
            </a:pPr>
            <a:r>
              <a:rPr lang="en-US" dirty="0"/>
              <a:t>Real time/Interactive Streaming (e.g. Gaming) – latency, higher minimum bit rate (than voice)</a:t>
            </a:r>
          </a:p>
          <a:p>
            <a:r>
              <a:rPr lang="en-US" dirty="0"/>
              <a:t>“Data Rate Dependent”</a:t>
            </a:r>
          </a:p>
          <a:p>
            <a:pPr>
              <a:buFont typeface="Arial" panose="020B0604020202020204" pitchFamily="34" charset="0"/>
              <a:buChar char="•"/>
            </a:pPr>
            <a:r>
              <a:rPr lang="en-US" dirty="0"/>
              <a:t>Video Streaming – minimum bit rate, latency (can use buffering)</a:t>
            </a:r>
          </a:p>
          <a:p>
            <a:r>
              <a:rPr lang="en-US" dirty="0"/>
              <a:t> (align with WBA use cases)</a:t>
            </a:r>
          </a:p>
          <a:p>
            <a:r>
              <a:rPr lang="en-US" dirty="0"/>
              <a:t> </a:t>
            </a:r>
          </a:p>
        </p:txBody>
      </p:sp>
      <p:sp>
        <p:nvSpPr>
          <p:cNvPr id="4" name="Slide Number Placeholder 3">
            <a:extLst>
              <a:ext uri="{FF2B5EF4-FFF2-40B4-BE49-F238E27FC236}">
                <a16:creationId xmlns:a16="http://schemas.microsoft.com/office/drawing/2014/main" id="{A9AFD1D9-5C01-479B-B7F6-146C149D7669}"/>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0A96968-2FEC-4082-8A70-22C4DA391AFC}"/>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F0543981-0B81-4073-88E2-55A0C55BB16B}"/>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5631567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a:xfrm>
            <a:off x="914400" y="1905001"/>
            <a:ext cx="10744199" cy="4189414"/>
          </a:xfrm>
        </p:spPr>
        <p:txBody>
          <a:bodyPr/>
          <a:lstStyle/>
          <a:p>
            <a:pPr>
              <a:buFont typeface="Arial" panose="020B0604020202020204" pitchFamily="34" charset="0"/>
              <a:buChar char="•"/>
            </a:pPr>
            <a:r>
              <a:rPr lang="en-US" b="0" dirty="0">
                <a:hlinkClick r:id="rId2"/>
              </a:rPr>
              <a:t>11-21/0950r0</a:t>
            </a:r>
            <a:r>
              <a:rPr lang="en-US" b="0" dirty="0"/>
              <a:t> “Overview of 5G core network access over WLAN”, Robert Stacey (Intel)</a:t>
            </a:r>
          </a:p>
          <a:p>
            <a:pPr>
              <a:buFont typeface="Arial" panose="020B0604020202020204" pitchFamily="34" charset="0"/>
              <a:buChar char="•"/>
            </a:pPr>
            <a:r>
              <a:rPr lang="en-US" b="0" dirty="0"/>
              <a:t>???</a:t>
            </a:r>
            <a:endParaRPr lang="en-US" dirty="0"/>
          </a:p>
          <a:p>
            <a:pPr>
              <a:buFont typeface="Arial" panose="020B0604020202020204" pitchFamily="34" charset="0"/>
              <a:buChar char="•"/>
            </a:pPr>
            <a:r>
              <a:rPr lang="en-US" b="0" dirty="0">
                <a:hlinkClick r:id="rId3"/>
              </a:rPr>
              <a:t>11-21/0865r1</a:t>
            </a:r>
            <a:r>
              <a:rPr lang="en-US" b="0" dirty="0"/>
              <a:t> “</a:t>
            </a:r>
            <a:r>
              <a:rPr lang="en-US" b="0" i="0" dirty="0">
                <a:solidFill>
                  <a:srgbClr val="000000"/>
                </a:solidFill>
                <a:effectLst/>
              </a:rPr>
              <a:t>Draft Reply LS from 802.11 to WBA regarding the WBA 5G &amp; Wi-Fi RAN Convergence Paper”, Joseph Levy (InterDigital)</a:t>
            </a:r>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61067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38274"/>
            <a:ext cx="10361084" cy="400050"/>
          </a:xfrm>
        </p:spPr>
        <p:txBody>
          <a:bodyPr/>
          <a:lstStyle/>
          <a:p>
            <a:r>
              <a:rPr lang="en-US" altLang="en-US" dirty="0"/>
              <a:t>Future Sessions Planning</a:t>
            </a:r>
          </a:p>
        </p:txBody>
      </p:sp>
      <p:sp>
        <p:nvSpPr>
          <p:cNvPr id="37891" name="Content Placeholder 2"/>
          <p:cNvSpPr>
            <a:spLocks noGrp="1"/>
          </p:cNvSpPr>
          <p:nvPr>
            <p:ph idx="1"/>
          </p:nvPr>
        </p:nvSpPr>
        <p:spPr>
          <a:xfrm>
            <a:off x="639763" y="1447799"/>
            <a:ext cx="11011957" cy="5040205"/>
          </a:xfrm>
        </p:spPr>
        <p:txBody>
          <a:bodyPr/>
          <a:lstStyle/>
          <a:p>
            <a:r>
              <a:rPr lang="it-IT" altLang="en-US" sz="2000" dirty="0"/>
              <a:t>802.11 WG July Plenary Teleconferences: </a:t>
            </a:r>
            <a:r>
              <a:rPr lang="it-IT" altLang="en-US" sz="2000" b="0" i="1" dirty="0"/>
              <a:t>AANI SC -  four meeting slot planned - TBC</a:t>
            </a:r>
          </a:p>
          <a:p>
            <a:pPr lvl="1" indent="-342900">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Times New Roman" panose="02020603050405020304" pitchFamily="18" charset="0"/>
                <a:ea typeface="Calibri" panose="020F0502020204030204" pitchFamily="34" charset="0"/>
              </a:rPr>
              <a:t>Tuesday 13 July 2021 11:15-13:15 h ET</a:t>
            </a:r>
            <a:endParaRPr lang="en-US" sz="18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Times New Roman" panose="02020603050405020304" pitchFamily="18" charset="0"/>
                <a:ea typeface="Calibri" panose="020F0502020204030204" pitchFamily="34" charset="0"/>
              </a:rPr>
              <a:t>Wednesday 14 July 2021 19:00-21:00 h ET </a:t>
            </a:r>
            <a:endParaRPr lang="en-US" sz="18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Times New Roman" panose="02020603050405020304" pitchFamily="18" charset="0"/>
                <a:ea typeface="Calibri" panose="020F0502020204030204" pitchFamily="34" charset="0"/>
              </a:rPr>
              <a:t>Thursday 15 July 2021 11:15-13:15 h ET</a:t>
            </a:r>
            <a:endParaRPr lang="en-US" sz="18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Times New Roman" panose="02020603050405020304" pitchFamily="18" charset="0"/>
                <a:ea typeface="Calibri" panose="020F0502020204030204" pitchFamily="34" charset="0"/>
              </a:rPr>
              <a:t>Monday 19 July May 2021 19:00-21:00 h ET</a:t>
            </a:r>
            <a:endParaRPr lang="en-US" sz="18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endParaRPr lang="it-IT" altLang="en-US" sz="500" b="0" i="1" dirty="0">
              <a:cs typeface="+mn-cs"/>
            </a:endParaRPr>
          </a:p>
          <a:p>
            <a:pPr marL="0" indent="0">
              <a:spcBef>
                <a:spcPts val="0"/>
              </a:spcBef>
              <a:spcAft>
                <a:spcPts val="0"/>
              </a:spcAft>
              <a:buSzPts val="1000"/>
              <a:tabLst>
                <a:tab pos="457200" algn="l"/>
              </a:tabLst>
            </a:pPr>
            <a:r>
              <a:rPr lang="en-US" sz="2000" dirty="0"/>
              <a:t>Other Teleconferences:</a:t>
            </a:r>
          </a:p>
          <a:p>
            <a:pPr lvl="1" indent="-342900">
              <a:spcBef>
                <a:spcPts val="0"/>
              </a:spcBef>
              <a:spcAft>
                <a:spcPts val="0"/>
              </a:spcAft>
              <a:buSzPts val="1000"/>
              <a:buFont typeface="Symbol" panose="05050102010706020507" pitchFamily="18" charset="2"/>
              <a:buChar char=""/>
              <a:tabLst>
                <a:tab pos="457200" algn="l"/>
              </a:tabLst>
            </a:pPr>
            <a:r>
              <a:rPr lang="en-US" sz="1800" dirty="0">
                <a:latin typeface="Times New Roman" panose="02020603050405020304" pitchFamily="18" charset="0"/>
              </a:rPr>
              <a:t>Tuesday June 22 @ 9:00-10:00 h ET (13:00-14:00 h UTC) </a:t>
            </a:r>
          </a:p>
          <a:p>
            <a:pPr lvl="1" indent="-342900">
              <a:spcBef>
                <a:spcPts val="0"/>
              </a:spcBef>
              <a:spcAft>
                <a:spcPts val="0"/>
              </a:spcAft>
              <a:buSzPts val="1000"/>
              <a:buFont typeface="Symbol" panose="05050102010706020507" pitchFamily="18" charset="2"/>
              <a:buChar char=""/>
              <a:tabLst>
                <a:tab pos="457200" algn="l"/>
              </a:tabLst>
            </a:pPr>
            <a:r>
              <a:rPr lang="en-US" sz="1800" dirty="0">
                <a:latin typeface="Times New Roman" panose="02020603050405020304" pitchFamily="18" charset="0"/>
              </a:rPr>
              <a:t>Tuesday July 6 @ 9:00-10:00 h ET (13:00-14:00 h UTC) </a:t>
            </a:r>
          </a:p>
          <a:p>
            <a:pPr marL="0" indent="0">
              <a:spcBef>
                <a:spcPts val="0"/>
              </a:spcBef>
              <a:spcAft>
                <a:spcPts val="0"/>
              </a:spcAft>
              <a:buSzPts val="1000"/>
              <a:tabLst>
                <a:tab pos="457200" algn="l"/>
              </a:tabLst>
            </a:pPr>
            <a:endParaRPr lang="en-US" sz="1000" dirty="0"/>
          </a:p>
          <a:p>
            <a:pPr marL="0" indent="0">
              <a:spcBef>
                <a:spcPts val="0"/>
              </a:spcBef>
              <a:spcAft>
                <a:spcPts val="0"/>
              </a:spcAft>
              <a:buSzPts val="1000"/>
              <a:tabLst>
                <a:tab pos="457200" algn="l"/>
              </a:tabLst>
            </a:pPr>
            <a:r>
              <a:rPr lang="en-US" sz="2000" dirty="0"/>
              <a:t>WBA Report/LS </a:t>
            </a:r>
            <a:r>
              <a:rPr lang="en-US" sz="2000" dirty="0">
                <a:hlinkClick r:id="rId3">
                  <a:extLst>
                    <a:ext uri="{A12FA001-AC4F-418D-AE19-62706E023703}">
                      <ahyp:hlinkClr xmlns:ahyp="http://schemas.microsoft.com/office/drawing/2018/hyperlinkcolor" val="tx"/>
                    </a:ext>
                  </a:extLst>
                </a:hlinkClick>
              </a:rPr>
              <a:t>11-21-0170r0</a:t>
            </a:r>
            <a:r>
              <a:rPr lang="en-US" sz="2000" dirty="0"/>
              <a:t> request – 802.11ax or 802.11-2020 related contributions  </a:t>
            </a:r>
          </a:p>
          <a:p>
            <a:pPr marL="971550" lvl="1" indent="-457200">
              <a:buFont typeface="+mj-lt"/>
              <a:buAutoNum type="arabicPeriod"/>
            </a:pPr>
            <a:r>
              <a:rPr lang="en-US" sz="1800" dirty="0"/>
              <a:t>Contributions on 802.11ax capabilities addressing specific challenges identified in the WBA Report/LS</a:t>
            </a:r>
          </a:p>
          <a:p>
            <a:pPr marL="971550" lvl="1" indent="-457200">
              <a:buFont typeface="+mj-lt"/>
              <a:buAutoNum type="arabicPeriod"/>
            </a:pPr>
            <a:r>
              <a:rPr lang="en-US" sz="1800" dirty="0"/>
              <a:t>Contribution on 802.11-2020 capabilities addressing specific challengers identified in the WBA Report/LS  </a:t>
            </a:r>
          </a:p>
          <a:p>
            <a:pPr marL="971550" lvl="1" indent="-457200">
              <a:buFont typeface="+mj-lt"/>
              <a:buAutoNum type="arabicPeriod"/>
            </a:pPr>
            <a:r>
              <a:rPr lang="en-US" sz="1800" dirty="0"/>
              <a:t>Discussion/contributions reply LS text proposals</a:t>
            </a:r>
          </a:p>
          <a:p>
            <a:pPr marL="971550" lvl="1" indent="-457200">
              <a:buFont typeface="+mj-lt"/>
              <a:buAutoNum type="arabicPeriod"/>
            </a:pPr>
            <a:endParaRPr lang="en-US" sz="400" dirty="0"/>
          </a:p>
          <a:p>
            <a:pPr marL="0" indent="0">
              <a:spcBef>
                <a:spcPts val="0"/>
              </a:spcBef>
              <a:spcAft>
                <a:spcPts val="0"/>
              </a:spcAft>
              <a:buSzPts val="1000"/>
              <a:tabLst>
                <a:tab pos="457200" algn="l"/>
              </a:tabLst>
            </a:pPr>
            <a:r>
              <a:rPr lang="en-US" sz="2000" dirty="0"/>
              <a:t>Technical Report related contributions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June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613C9-E2ED-4D5E-B497-9C69832788AD}"/>
              </a:ext>
            </a:extLst>
          </p:cNvPr>
          <p:cNvSpPr>
            <a:spLocks noGrp="1"/>
          </p:cNvSpPr>
          <p:nvPr>
            <p:ph type="title"/>
          </p:nvPr>
        </p:nvSpPr>
        <p:spPr/>
        <p:txBody>
          <a:bodyPr/>
          <a:lstStyle/>
          <a:p>
            <a:r>
              <a:rPr lang="en-US" dirty="0"/>
              <a:t>Backup slides</a:t>
            </a:r>
          </a:p>
        </p:txBody>
      </p:sp>
      <p:sp>
        <p:nvSpPr>
          <p:cNvPr id="3" name="Text Placeholder 2">
            <a:extLst>
              <a:ext uri="{FF2B5EF4-FFF2-40B4-BE49-F238E27FC236}">
                <a16:creationId xmlns:a16="http://schemas.microsoft.com/office/drawing/2014/main" id="{5F214655-B287-448C-9369-438792A6333E}"/>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017C2D66-69F0-44C3-864C-FB6F4D7D7C5B}"/>
              </a:ext>
            </a:extLst>
          </p:cNvPr>
          <p:cNvSpPr>
            <a:spLocks noGrp="1"/>
          </p:cNvSpPr>
          <p:nvPr>
            <p:ph type="dt" idx="10"/>
          </p:nvPr>
        </p:nvSpPr>
        <p:spPr/>
        <p:txBody>
          <a:bodyPr/>
          <a:lstStyle/>
          <a:p>
            <a:r>
              <a:rPr lang="en-US"/>
              <a:t>June 2021</a:t>
            </a:r>
            <a:endParaRPr lang="en-GB" dirty="0"/>
          </a:p>
        </p:txBody>
      </p:sp>
      <p:sp>
        <p:nvSpPr>
          <p:cNvPr id="5" name="Footer Placeholder 4">
            <a:extLst>
              <a:ext uri="{FF2B5EF4-FFF2-40B4-BE49-F238E27FC236}">
                <a16:creationId xmlns:a16="http://schemas.microsoft.com/office/drawing/2014/main" id="{E629E23E-2838-42EB-B7C5-D496754FF19C}"/>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112FAFBE-C522-47F2-90C4-B36D77AABF55}"/>
              </a:ext>
            </a:extLst>
          </p:cNvPr>
          <p:cNvSpPr>
            <a:spLocks noGrp="1"/>
          </p:cNvSpPr>
          <p:nvPr>
            <p:ph type="sldNum" idx="12"/>
          </p:nvPr>
        </p:nvSpPr>
        <p:spPr/>
        <p:txBody>
          <a:bodyPr/>
          <a:lstStyle/>
          <a:p>
            <a:r>
              <a:rPr lang="en-GB" dirty="0"/>
              <a:t>Slide </a:t>
            </a:r>
            <a:fld id="{3ABCC52B-A3F7-440B-BBF2-55191E6E7773}" type="slidenum">
              <a:rPr lang="en-GB" smtClean="0"/>
              <a:pPr/>
              <a:t>16</a:t>
            </a:fld>
            <a:endParaRPr lang="en-GB" dirty="0"/>
          </a:p>
        </p:txBody>
      </p:sp>
    </p:spTree>
    <p:extLst>
      <p:ext uri="{BB962C8B-B14F-4D97-AF65-F5344CB8AC3E}">
        <p14:creationId xmlns:p14="http://schemas.microsoft.com/office/powerpoint/2010/main" val="3617570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08 June 2021</a:t>
            </a:r>
          </a:p>
          <a:p>
            <a:pPr algn="ctr"/>
            <a:r>
              <a:rPr lang="en-GB" dirty="0"/>
              <a:t> </a:t>
            </a:r>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June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65717" y="4785964"/>
            <a:ext cx="10792883" cy="369332"/>
          </a:xfrm>
          <a:prstGeom prst="rect">
            <a:avLst/>
          </a:prstGeom>
          <a:noFill/>
        </p:spPr>
        <p:txBody>
          <a:bodyPr wrap="square" rtlCol="0">
            <a:spAutoFit/>
          </a:bodyPr>
          <a:lstStyle/>
          <a:p>
            <a:r>
              <a:rPr lang="en-US" sz="1800" dirty="0">
                <a:solidFill>
                  <a:schemeClr val="tx1"/>
                </a:solidFill>
              </a:rPr>
              <a:t>r0: First draft of the Agenda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146176"/>
            <a:ext cx="11151658" cy="5329238"/>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https://imat.ieee.org/802.11/attendance-log?p=3527300005&amp;t=47200043</a:t>
            </a:r>
            <a:r>
              <a:rPr lang="en-US" sz="2400" dirty="0"/>
              <a:t> </a:t>
            </a:r>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dirty="0"/>
              <a:t>Anyone present can:</a:t>
            </a:r>
          </a:p>
          <a:p>
            <a:pPr marL="800100" lvl="1" indent="-342900" eaLnBrk="1" hangingPunct="1">
              <a:buFont typeface="Arial" panose="020B0604020202020204" pitchFamily="34" charset="0"/>
              <a:buChar char="•"/>
            </a:pPr>
            <a:r>
              <a:rPr lang="en-US" altLang="en-US" dirty="0"/>
              <a:t>Participate in discussions</a:t>
            </a:r>
          </a:p>
          <a:p>
            <a:pPr marL="800100" lvl="1" indent="-342900" eaLnBrk="1" hangingPunct="1">
              <a:buFont typeface="Arial" panose="020B0604020202020204" pitchFamily="34" charset="0"/>
              <a:buChar char="•"/>
            </a:pPr>
            <a:r>
              <a:rPr lang="en-US" altLang="en-US" dirty="0"/>
              <a:t>Provide and present contributions (please notify the Chair)</a:t>
            </a:r>
          </a:p>
          <a:p>
            <a:pPr marL="800100" lvl="1" indent="-342900" eaLnBrk="1" hangingPunct="1">
              <a:buFont typeface="Arial" panose="020B0604020202020204" pitchFamily="34" charset="0"/>
              <a:buChar char="•"/>
            </a:pPr>
            <a:r>
              <a:rPr lang="en-US" altLang="en-US" dirty="0"/>
              <a:t>Vote on straw polls</a:t>
            </a:r>
          </a:p>
          <a:p>
            <a:pPr marL="457200" lvl="1" indent="0" eaLnBrk="1" hangingPunct="1"/>
            <a:r>
              <a:rPr lang="en-US" altLang="en-US" dirty="0"/>
              <a:t>This meeting part of 802.11 Interim or Plenary meeting and no motions have been preannounced, therefore Motions are </a:t>
            </a:r>
            <a:r>
              <a:rPr lang="en-US" altLang="en-US" u="sng" dirty="0"/>
              <a:t>not</a:t>
            </a:r>
            <a:r>
              <a:rPr lang="en-US" altLang="en-US" dirty="0"/>
              <a:t> in order</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June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066800"/>
            <a:ext cx="11582400" cy="5331565"/>
          </a:xfrm>
        </p:spPr>
        <p:txBody>
          <a:bodyPr/>
          <a:lstStyle/>
          <a:p>
            <a:pPr marL="0" lvl="1" indent="0">
              <a:spcBef>
                <a:spcPts val="200"/>
              </a:spcBef>
              <a:tabLst>
                <a:tab pos="457200" algn="l"/>
              </a:tabLst>
              <a:defRPr/>
            </a:pPr>
            <a:r>
              <a:rPr lang="en-US" sz="2400" b="1" dirty="0">
                <a:cs typeface="+mn-cs"/>
              </a:rPr>
              <a:t>Tuesday 8 June 2021 9:00-10:00 h ET</a:t>
            </a:r>
          </a:p>
          <a:p>
            <a:pPr lvl="1" indent="-342900">
              <a:spcBef>
                <a:spcPts val="0"/>
              </a:spcBef>
              <a:spcAft>
                <a:spcPts val="0"/>
              </a:spcAft>
              <a:buSzPts val="1000"/>
              <a:buFont typeface="Symbol" panose="05050102010706020507" pitchFamily="18" charset="2"/>
              <a:buChar char=""/>
              <a:tabLst>
                <a:tab pos="457200" algn="l"/>
              </a:tabLst>
            </a:pPr>
            <a:endParaRPr lang="it-IT" altLang="en-US" sz="800" b="0" i="1" dirty="0">
              <a:cs typeface="+mn-cs"/>
            </a:endParaRP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[5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dirty="0">
                <a:hlinkClick r:id="rId3"/>
              </a:rPr>
              <a:t>11-21/0950r0</a:t>
            </a:r>
            <a:r>
              <a:rPr lang="en-US" dirty="0"/>
              <a:t> “Overview of 5G core network access over WLAN”, Robert Stacey (Intel)</a:t>
            </a:r>
          </a:p>
          <a:p>
            <a:pPr marL="1257300" lvl="2" indent="-457200">
              <a:spcBef>
                <a:spcPts val="200"/>
              </a:spcBef>
              <a:buFont typeface="+mj-lt"/>
              <a:buAutoNum type="alphaLcParenR"/>
              <a:defRPr/>
            </a:pPr>
            <a:r>
              <a:rPr lang="en-US" dirty="0"/>
              <a:t>???</a:t>
            </a:r>
          </a:p>
          <a:p>
            <a:pPr marL="1257300" lvl="2" indent="-457200">
              <a:spcBef>
                <a:spcPts val="200"/>
              </a:spcBef>
              <a:buFont typeface="+mj-lt"/>
              <a:buAutoNum type="alphaLcParenR"/>
              <a:defRPr/>
            </a:pPr>
            <a:r>
              <a:rPr lang="en-US" dirty="0">
                <a:hlinkClick r:id="rId4"/>
              </a:rPr>
              <a:t>11-21/0865r1</a:t>
            </a:r>
            <a:r>
              <a:rPr lang="en-US" dirty="0"/>
              <a:t> “</a:t>
            </a:r>
            <a:r>
              <a:rPr lang="en-US" b="0" i="0" dirty="0">
                <a:solidFill>
                  <a:srgbClr val="000000"/>
                </a:solidFill>
                <a:effectLst/>
              </a:rPr>
              <a:t>Draft Reply LS from 802.11 to WBA regarding the WBA 5G &amp; Wi-Fi RAN Convergence Paper”, Joseph Levy (InterDigital)</a:t>
            </a:r>
          </a:p>
          <a:p>
            <a:pPr marL="857250" lvl="1" indent="-457200">
              <a:spcBef>
                <a:spcPts val="200"/>
              </a:spcBef>
              <a:buFont typeface="+mj-lt"/>
              <a:buAutoNum type="arabicPeriod"/>
              <a:defRPr/>
            </a:pPr>
            <a:r>
              <a:rPr lang="en-US" dirty="0"/>
              <a:t>Future Session Planning </a:t>
            </a:r>
          </a:p>
          <a:p>
            <a:pPr marL="857250" lvl="1" indent="-457200">
              <a:spcBef>
                <a:spcPts val="200"/>
              </a:spcBef>
              <a:buFont typeface="Times New Roman" panose="02020603050405020304" pitchFamily="18" charset="0"/>
              <a:buAutoNum type="arabicPeriod"/>
              <a:defRPr/>
            </a:pPr>
            <a:endParaRPr lang="en-US" altLang="en-US" dirty="0"/>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June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421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a:t>June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5</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a:buNone/>
              <a:defRPr/>
            </a:pPr>
            <a:r>
              <a:rPr lang="en-US" altLang="en-US" sz="1400" b="1" dirty="0"/>
              <a:t>For more details, see IEEE-SA Standards Board Operations Manual, clause 5.3.10 and </a:t>
            </a:r>
            <a:br>
              <a:rPr lang="en-US" altLang="en-US" sz="1400" b="1" dirty="0"/>
            </a:br>
            <a:r>
              <a:rPr lang="en-US" altLang="en-US" sz="1400" b="1" dirty="0"/>
              <a:t>Antitrust and Competition Policy: What You Need to Know at http://standards.ieee.org/develop/policies/antitrust.pdf</a:t>
            </a:r>
          </a:p>
          <a:p>
            <a:pPr algn="ctr">
              <a:lnSpc>
                <a:spcPct val="80000"/>
              </a:lnSpc>
              <a:buFont typeface="Monotype Sorts"/>
              <a:buNone/>
              <a:defRPr/>
            </a:pPr>
            <a:endParaRPr lang="en-US" altLang="en-US" sz="1400" b="1" dirty="0"/>
          </a:p>
          <a:p>
            <a:pPr algn="ctr">
              <a:lnSpc>
                <a:spcPct val="80000"/>
              </a:lnSpc>
              <a:buFont typeface="Monotype Sorts"/>
              <a:buNone/>
              <a:defRPr/>
            </a:pPr>
            <a:r>
              <a:rPr lang="en-US" altLang="en-US" sz="1400" b="1" dirty="0"/>
              <a:t>If you have questions, contact the IEEE-SA Standards Board Patent Committee Administrator at patcom@ieee.org </a:t>
            </a:r>
          </a:p>
          <a:p>
            <a:pPr algn="ctr">
              <a:lnSpc>
                <a:spcPct val="80000"/>
              </a:lnSpc>
              <a:buFont typeface="Monotype Sorts"/>
              <a:buNone/>
              <a:defRPr/>
            </a:pPr>
            <a:endParaRPr lang="en-US" altLang="en-US" sz="1400" b="1" dirty="0"/>
          </a:p>
          <a:p>
            <a:pPr algn="ctr">
              <a:lnSpc>
                <a:spcPct val="80000"/>
              </a:lnSpc>
              <a:buFont typeface="Monotype Sorts"/>
              <a:buNone/>
              <a:defRPr/>
            </a:pPr>
            <a:r>
              <a:rPr lang="en-US" altLang="en-US" sz="1400" b="1" dirty="0"/>
              <a:t>This slide set is available 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a:xfrm>
            <a:off x="1087967" y="1672750"/>
            <a:ext cx="10820400" cy="4494214"/>
          </a:xfrm>
        </p:spPr>
        <p:txBody>
          <a:bodyPr/>
          <a:lstStyle/>
          <a:p>
            <a:pPr>
              <a:lnSpc>
                <a:spcPct val="90000"/>
              </a:lnSpc>
            </a:pPr>
            <a:r>
              <a:rPr lang="en-US" altLang="en-US" sz="2800" dirty="0"/>
              <a:t>Link to IEEE Disclosure of Affiliation </a:t>
            </a:r>
          </a:p>
          <a:p>
            <a:pPr lvl="1">
              <a:lnSpc>
                <a:spcPct val="90000"/>
              </a:lnSpc>
            </a:pPr>
            <a:r>
              <a:rPr lang="en-US" altLang="en-US" sz="1800" dirty="0">
                <a:solidFill>
                  <a:srgbClr val="0070C0"/>
                </a:solidFill>
                <a:hlinkClick r:id="rId3">
                  <a:extLst>
                    <a:ext uri="{A12FA001-AC4F-418D-AE19-62706E023703}">
                      <ahyp:hlinkClr xmlns:ahyp="http://schemas.microsoft.com/office/drawing/2018/hyperlinkcolor" val="tx"/>
                    </a:ext>
                  </a:extLst>
                </a:hlinkClick>
              </a:rPr>
              <a:t>https://standards.ieee.org/faqs/affiliation.html</a:t>
            </a:r>
            <a:endParaRPr lang="en-US" altLang="en-US" sz="1800" dirty="0">
              <a:solidFill>
                <a:srgbClr val="0070C0"/>
              </a:solidFill>
            </a:endParaRPr>
          </a:p>
          <a:p>
            <a:pPr>
              <a:lnSpc>
                <a:spcPct val="90000"/>
              </a:lnSpc>
            </a:pPr>
            <a:r>
              <a:rPr lang="en-US" altLang="en-US" sz="2800" dirty="0"/>
              <a:t>Links to IEEE Antitrust Guidelines</a:t>
            </a:r>
          </a:p>
          <a:p>
            <a:pPr lvl="1">
              <a:lnSpc>
                <a:spcPct val="90000"/>
              </a:lnSpc>
            </a:pPr>
            <a:r>
              <a:rPr lang="en-US" altLang="en-US" sz="1800" dirty="0">
                <a:solidFill>
                  <a:srgbClr val="0070C0"/>
                </a:solidFill>
                <a:hlinkClick r:id="rId4">
                  <a:extLst>
                    <a:ext uri="{A12FA001-AC4F-418D-AE19-62706E023703}">
                      <ahyp:hlinkClr xmlns:ahyp="http://schemas.microsoft.com/office/drawing/2018/hyperlinkcolor" val="tx"/>
                    </a:ext>
                  </a:extLst>
                </a:hlinkClick>
              </a:rPr>
              <a:t>https://standards.ieee.org/content/dam/ieee-standards/standards/web/documents/other/antitrust.pdf</a:t>
            </a:r>
            <a:r>
              <a:rPr lang="en-US" altLang="en-US" sz="1800" dirty="0">
                <a:solidFill>
                  <a:srgbClr val="0070C0"/>
                </a:solidFill>
              </a:rPr>
              <a:t>  </a:t>
            </a:r>
          </a:p>
          <a:p>
            <a:pPr>
              <a:lnSpc>
                <a:spcPct val="90000"/>
              </a:lnSpc>
            </a:pPr>
            <a:r>
              <a:rPr lang="en-US" altLang="en-US" sz="2800" dirty="0"/>
              <a:t>Link to IEEE Code of Ethics</a:t>
            </a:r>
          </a:p>
          <a:p>
            <a:pPr lvl="1">
              <a:lnSpc>
                <a:spcPct val="90000"/>
              </a:lnSpc>
            </a:pPr>
            <a:r>
              <a:rPr lang="en-US" altLang="en-US" sz="1800" dirty="0">
                <a:solidFill>
                  <a:srgbClr val="0070C0"/>
                </a:solidFill>
                <a:hlinkClick r:id="rId5">
                  <a:extLst>
                    <a:ext uri="{A12FA001-AC4F-418D-AE19-62706E023703}">
                      <ahyp:hlinkClr xmlns:ahyp="http://schemas.microsoft.com/office/drawing/2018/hyperlinkcolor" val="tx"/>
                    </a:ext>
                  </a:extLst>
                </a:hlinkClick>
              </a:rPr>
              <a:t>https://www.ieee.org/about/corporate/governance/p7-8.html</a:t>
            </a:r>
            <a:r>
              <a:rPr lang="en-US" altLang="en-US" sz="1800" dirty="0">
                <a:solidFill>
                  <a:srgbClr val="0070C0"/>
                </a:solidFill>
              </a:rPr>
              <a:t> </a:t>
            </a:r>
          </a:p>
          <a:p>
            <a:pPr>
              <a:lnSpc>
                <a:spcPct val="90000"/>
              </a:lnSpc>
            </a:pPr>
            <a:r>
              <a:rPr lang="en-US" altLang="en-US" sz="2800" dirty="0"/>
              <a:t>Link to IEEE Code of Conduct</a:t>
            </a:r>
          </a:p>
          <a:p>
            <a:pPr lvl="1">
              <a:lnSpc>
                <a:spcPct val="90000"/>
              </a:lnSpc>
            </a:pPr>
            <a:r>
              <a:rPr lang="en-US" altLang="en-US" sz="1800" dirty="0">
                <a:solidFill>
                  <a:srgbClr val="0070C0"/>
                </a:solidFill>
                <a:hlinkClick r:id="rId6">
                  <a:extLst>
                    <a:ext uri="{A12FA001-AC4F-418D-AE19-62706E023703}">
                      <ahyp:hlinkClr xmlns:ahyp="http://schemas.microsoft.com/office/drawing/2018/hyperlinkcolor" val="tx"/>
                    </a:ext>
                  </a:extLst>
                </a:hlinkClick>
              </a:rPr>
              <a:t>https://www.ieee.org/content/dam/ieee-org/ieee/web/org/about/ieee_code_of_conduct.pdf</a:t>
            </a:r>
            <a:endParaRPr lang="en-US" altLang="en-US" sz="1800" dirty="0">
              <a:solidFill>
                <a:srgbClr val="0070C0"/>
              </a:solidFill>
            </a:endParaRPr>
          </a:p>
          <a:p>
            <a:pPr>
              <a:lnSpc>
                <a:spcPct val="90000"/>
              </a:lnSpc>
            </a:pPr>
            <a:r>
              <a:rPr lang="en-US" altLang="en-US" sz="2800" dirty="0"/>
              <a:t>Link to IEEE Patent Policy</a:t>
            </a:r>
            <a:endParaRPr lang="en-US" altLang="en-US" sz="2400" dirty="0"/>
          </a:p>
          <a:p>
            <a:pPr lvl="1">
              <a:lnSpc>
                <a:spcPct val="90000"/>
              </a:lnSpc>
            </a:pPr>
            <a:r>
              <a:rPr lang="en-US" altLang="en-US" sz="1800" dirty="0">
                <a:solidFill>
                  <a:srgbClr val="0070C0"/>
                </a:solidFill>
                <a:hlinkClick r:id="rId7">
                  <a:extLst>
                    <a:ext uri="{A12FA001-AC4F-418D-AE19-62706E023703}">
                      <ahyp:hlinkClr xmlns:ahyp="http://schemas.microsoft.com/office/drawing/2018/hyperlinkcolor" val="tx"/>
                    </a:ext>
                  </a:extLst>
                </a:hlinkClick>
              </a:rPr>
              <a:t>http://standards.ieee.org/develop/policies/bylaws/sect6-7.html#6</a:t>
            </a:r>
            <a:endParaRPr lang="en-US" altLang="en-US" sz="1800" dirty="0">
              <a:solidFill>
                <a:srgbClr val="0070C0"/>
              </a:solidFill>
            </a:endParaRPr>
          </a:p>
          <a:p>
            <a:pPr lvl="1">
              <a:lnSpc>
                <a:spcPct val="90000"/>
              </a:lnSpc>
            </a:pP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June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a:t>June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a:t>June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0" y="693693"/>
            <a:ext cx="10361084" cy="1035049"/>
          </a:xfrm>
        </p:spPr>
        <p:txBody>
          <a:bodyPr/>
          <a:lstStyle/>
          <a:p>
            <a:r>
              <a:rPr lang="en-US" sz="2800" b="1" i="0" u="none" strike="noStrike" baseline="0" dirty="0">
                <a:solidFill>
                  <a:srgbClr val="3131CC"/>
                </a:solidFill>
                <a:latin typeface="Arial" panose="020B0604020202020204" pitchFamily="34" charset="0"/>
              </a:rPr>
              <a:t>Participants in the IEEE-SA “</a:t>
            </a:r>
            <a:r>
              <a:rPr lang="en-US" sz="2800" b="1" i="1" u="none" strike="noStrike" baseline="0" dirty="0">
                <a:solidFill>
                  <a:srgbClr val="3131CC"/>
                </a:solidFill>
                <a:latin typeface="Arial" panose="020B0604020202020204" pitchFamily="34" charset="0"/>
              </a:rPr>
              <a:t>individual process</a:t>
            </a:r>
            <a:r>
              <a:rPr lang="en-US" sz="2800" b="1" i="0" u="none" strike="noStrike" baseline="0" dirty="0">
                <a:solidFill>
                  <a:srgbClr val="3131CC"/>
                </a:solidFill>
                <a:latin typeface="Arial" panose="020B0604020202020204" pitchFamily="34" charset="0"/>
              </a:rPr>
              <a:t>” shall act independently of others, including employers</a:t>
            </a:r>
            <a:endParaRPr lang="en-US" sz="4400" dirty="0"/>
          </a:p>
        </p:txBody>
      </p:sp>
      <p:sp>
        <p:nvSpPr>
          <p:cNvPr id="3" name="Content Placeholder 2"/>
          <p:cNvSpPr>
            <a:spLocks noGrp="1"/>
          </p:cNvSpPr>
          <p:nvPr>
            <p:ph idx="1"/>
          </p:nvPr>
        </p:nvSpPr>
        <p:spPr>
          <a:xfrm>
            <a:off x="710046" y="1728742"/>
            <a:ext cx="10766303" cy="4921249"/>
          </a:xfrm>
        </p:spPr>
        <p:txBody>
          <a:bodyPr/>
          <a:lstStyle/>
          <a:p>
            <a:pPr marR="0" algn="l"/>
            <a:r>
              <a:rPr lang="en-US" sz="2000" b="0" i="0" u="none" strike="noStrike" baseline="0" dirty="0">
                <a:solidFill>
                  <a:srgbClr val="000000"/>
                </a:solidFill>
                <a:latin typeface="Arial" panose="020B0604020202020204" pitchFamily="34" charset="0"/>
              </a:rPr>
              <a:t>The </a:t>
            </a:r>
            <a:r>
              <a:rPr lang="en-US" sz="2000" b="0" i="0" u="none" strike="noStrike" baseline="0" dirty="0">
                <a:solidFill>
                  <a:srgbClr val="0064FF"/>
                </a:solidFill>
                <a:latin typeface="Arial" panose="020B0604020202020204" pitchFamily="34" charset="0"/>
                <a:hlinkClick r:id="rId2"/>
              </a:rPr>
              <a:t>IEEE-SA Standards Board Bylaws </a:t>
            </a:r>
            <a:r>
              <a:rPr lang="en-US" sz="2000" b="0" dirty="0">
                <a:latin typeface="Arial" panose="020B0604020202020204" pitchFamily="34" charset="0"/>
              </a:rPr>
              <a:t>require </a:t>
            </a:r>
            <a:r>
              <a:rPr lang="en-US" sz="2000" b="0" i="0" u="none" strike="noStrike" baseline="0" dirty="0">
                <a:solidFill>
                  <a:srgbClr val="000000"/>
                </a:solidFill>
                <a:latin typeface="Arial" panose="020B0604020202020204" pitchFamily="34" charset="0"/>
              </a:rPr>
              <a:t>that “</a:t>
            </a:r>
            <a:r>
              <a:rPr lang="en-US" sz="2000" b="0" i="1" u="none" strike="noStrike" baseline="0" dirty="0">
                <a:solidFill>
                  <a:srgbClr val="000000"/>
                </a:solidFill>
                <a:latin typeface="Arial" panose="020B0604020202020204" pitchFamily="34" charset="0"/>
              </a:rPr>
              <a:t>participants in the IEEE standards development individual process shall act based on their qualifications and experience”</a:t>
            </a:r>
            <a:endParaRPr lang="en-US" sz="2000" b="0" i="0" u="none" strike="noStrike" baseline="0" dirty="0">
              <a:solidFill>
                <a:srgbClr val="000000"/>
              </a:solidFill>
              <a:latin typeface="Arial" panose="020B0604020202020204" pitchFamily="34" charset="0"/>
            </a:endParaRPr>
          </a:p>
          <a:p>
            <a:pPr marR="0" algn="l"/>
            <a:r>
              <a:rPr lang="en-US" sz="2000" b="0" i="0" u="none" strike="noStrike" baseline="0" dirty="0">
                <a:solidFill>
                  <a:srgbClr val="000000"/>
                </a:solidFill>
                <a:latin typeface="Arial" panose="020B0604020202020204" pitchFamily="34" charset="0"/>
              </a:rPr>
              <a:t>•This means participants: </a:t>
            </a:r>
            <a:r>
              <a:rPr lang="en-US" sz="2000" b="1" i="0" u="none" strike="noStrike" baseline="0" dirty="0">
                <a:solidFill>
                  <a:srgbClr val="00AF4F"/>
                </a:solidFill>
                <a:latin typeface="Arial" panose="020B0604020202020204" pitchFamily="34" charset="0"/>
              </a:rPr>
              <a:t>Shall act &amp; vote </a:t>
            </a:r>
            <a:r>
              <a:rPr lang="en-US" sz="2000" b="0" i="0" u="none" strike="noStrike" baseline="0" dirty="0">
                <a:solidFill>
                  <a:srgbClr val="000000"/>
                </a:solidFill>
                <a:latin typeface="Arial" panose="020B0604020202020204" pitchFamily="34" charset="0"/>
              </a:rPr>
              <a:t>based on their personal &amp; independent opinions derived from their expertise, knowledge, and qualifications</a:t>
            </a:r>
          </a:p>
          <a:p>
            <a:pPr marR="0" algn="l"/>
            <a:r>
              <a:rPr lang="en-US" sz="2000" b="1" i="0" u="none" strike="noStrike" baseline="0" dirty="0">
                <a:solidFill>
                  <a:srgbClr val="FF0000"/>
                </a:solidFill>
                <a:latin typeface="Arial" panose="020B0604020202020204" pitchFamily="34" charset="0"/>
              </a:rPr>
              <a:t>Shall not act or vote </a:t>
            </a:r>
            <a:r>
              <a:rPr lang="en-US" sz="2000" b="0" i="0" u="none" strike="noStrike" baseline="0" dirty="0">
                <a:solidFill>
                  <a:srgbClr val="000000"/>
                </a:solidFill>
                <a:latin typeface="Arial" panose="020B0604020202020204" pitchFamily="34" charset="0"/>
              </a:rPr>
              <a:t>based on any obligation to or any direction from any other person or organization, including an employer or client, regardless of any external commitments, agreements, contracts, or orders</a:t>
            </a:r>
          </a:p>
          <a:p>
            <a:pPr marR="0" algn="l"/>
            <a:r>
              <a:rPr lang="en-US" sz="2000" b="1" i="0" u="none" strike="noStrike" baseline="0" dirty="0">
                <a:solidFill>
                  <a:srgbClr val="FF0000"/>
                </a:solidFill>
                <a:latin typeface="Arial" panose="020B0604020202020204" pitchFamily="34" charset="0"/>
              </a:rPr>
              <a:t>Shall not direct </a:t>
            </a:r>
            <a:r>
              <a:rPr lang="en-US" sz="2000" b="0" i="0" u="none" strike="noStrike" baseline="0" dirty="0">
                <a:solidFill>
                  <a:srgbClr val="000000"/>
                </a:solidFill>
                <a:latin typeface="Arial" panose="020B0604020202020204" pitchFamily="34" charset="0"/>
              </a:rPr>
              <a:t>the actions or votes of other participants or retaliate against other participants for fulfilling their responsibility to act &amp; vote based on their personal &amp; independently developed opinions</a:t>
            </a:r>
          </a:p>
          <a:p>
            <a:pPr marR="0" algn="l"/>
            <a:endParaRPr lang="en-US" sz="2000" b="0" i="0" u="none" strike="noStrike" baseline="0" dirty="0">
              <a:solidFill>
                <a:srgbClr val="000000"/>
              </a:solidFill>
              <a:latin typeface="Arial" panose="020B0604020202020204" pitchFamily="34" charset="0"/>
            </a:endParaRPr>
          </a:p>
          <a:p>
            <a:pPr marR="0" algn="l"/>
            <a:r>
              <a:rPr lang="en-US" sz="2000" b="0" i="0" u="none" strike="noStrike" baseline="0" dirty="0">
                <a:solidFill>
                  <a:srgbClr val="000000"/>
                </a:solidFill>
                <a:latin typeface="Arial" panose="020B0604020202020204" pitchFamily="34" charset="0"/>
              </a:rPr>
              <a:t>•By participating in standards activities using the “</a:t>
            </a:r>
            <a:r>
              <a:rPr lang="en-US" sz="2000" b="0" i="1" u="none" strike="noStrike" baseline="0" dirty="0">
                <a:solidFill>
                  <a:srgbClr val="000000"/>
                </a:solidFill>
                <a:latin typeface="Arial" panose="020B0604020202020204" pitchFamily="34" charset="0"/>
              </a:rPr>
              <a:t>individual process</a:t>
            </a:r>
            <a:r>
              <a:rPr lang="en-US" sz="2000" b="0" i="0" u="none" strike="noStrike" baseline="0" dirty="0">
                <a:solidFill>
                  <a:srgbClr val="000000"/>
                </a:solidFill>
                <a:latin typeface="Arial" panose="020B0604020202020204" pitchFamily="34" charset="0"/>
              </a:rPr>
              <a:t>”, you are deemed to accept these requirements; if you are unable to satisfy these requirements then you shall immediately cease any participation </a:t>
            </a:r>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a:t>June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9437406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B35010-95F5-442D-8F5B-357EDA6B4347}">
  <ds:schemaRefs>
    <ds:schemaRef ds:uri="http://purl.org/dc/terms/"/>
    <ds:schemaRef ds:uri="http://purl.org/dc/dcmitype/"/>
    <ds:schemaRef ds:uri="4e36d776-f4f9-4739-bb28-fcc060563e14"/>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60873816-0101-4504-946e-6fdefec58fb5"/>
    <ds:schemaRef ds:uri="http://www.w3.org/XML/1998/namespace"/>
    <ds:schemaRef ds:uri="http://purl.org/dc/elements/1.1/"/>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20019</TotalTime>
  <Words>2045</Words>
  <Application>Microsoft Office PowerPoint</Application>
  <PresentationFormat>Widescreen</PresentationFormat>
  <Paragraphs>228</Paragraphs>
  <Slides>16</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Arial</vt:lpstr>
      <vt:lpstr>Calibri</vt:lpstr>
      <vt:lpstr>Monotype Sorts</vt:lpstr>
      <vt:lpstr>Symbol</vt:lpstr>
      <vt:lpstr>Times New Roman</vt:lpstr>
      <vt:lpstr>Office Theme</vt:lpstr>
      <vt:lpstr>Document</vt:lpstr>
      <vt:lpstr>AANI SC Teleconference Agenda 8 June</vt:lpstr>
      <vt:lpstr>Abstract</vt:lpstr>
      <vt:lpstr>Reminders and Rules</vt:lpstr>
      <vt:lpstr>Agenda</vt:lpstr>
      <vt:lpstr>Guidelines for IEEE-SA Meetings</vt:lpstr>
      <vt:lpstr>Resources – URLs</vt:lpstr>
      <vt:lpstr>IEEE SA Copyright Policy</vt:lpstr>
      <vt:lpstr>IEEE SA Copyright Policy</vt:lpstr>
      <vt:lpstr>Participants in the IEEE-SA “individual process” shall act independently of others, including employers</vt:lpstr>
      <vt:lpstr>AANI SC Status/Activity</vt:lpstr>
      <vt:lpstr>Review of the WFA LS - 11-21-0170r0</vt:lpstr>
      <vt:lpstr>Features that can be used to improve QoS (from 11-21/0640r4)</vt:lpstr>
      <vt:lpstr>QoS – Scope (from 11-21/0640r4)</vt:lpstr>
      <vt:lpstr>Contributions/Discussion</vt:lpstr>
      <vt:lpstr>Future Sessions Planning</vt:lpstr>
      <vt:lpstr>Backup slides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14</cp:revision>
  <dcterms:created xsi:type="dcterms:W3CDTF">2021-01-13T08:32:13Z</dcterms:created>
  <dcterms:modified xsi:type="dcterms:W3CDTF">2021-06-07T19:44:35Z</dcterms:modified>
</cp:coreProperties>
</file>