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366" r:id="rId4"/>
    <p:sldId id="262" r:id="rId5"/>
    <p:sldId id="369" r:id="rId6"/>
    <p:sldId id="370" r:id="rId7"/>
    <p:sldId id="372" r:id="rId8"/>
    <p:sldId id="371" r:id="rId9"/>
    <p:sldId id="269" r:id="rId10"/>
    <p:sldId id="275" r:id="rId11"/>
    <p:sldId id="277" r:id="rId12"/>
    <p:sldId id="270" r:id="rId13"/>
    <p:sldId id="271" r:id="rId14"/>
    <p:sldId id="273" r:id="rId15"/>
    <p:sldId id="278" r:id="rId16"/>
    <p:sldId id="286" r:id="rId17"/>
    <p:sldId id="2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15F8A51-2917-4641-A10E-8F5EB8AFAB7A}"/>
              </a:ext>
            </a:extLst>
          </p:cNvPr>
          <p:cNvSpPr/>
          <p:nvPr/>
        </p:nvSpPr>
        <p:spPr>
          <a:xfrm>
            <a:off x="615245" y="823385"/>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p>
        </p:txBody>
      </p:sp>
      <p:pic>
        <p:nvPicPr>
          <p:cNvPr id="5" name="Picture 6">
            <a:extLst>
              <a:ext uri="{FF2B5EF4-FFF2-40B4-BE49-F238E27FC236}">
                <a16:creationId xmlns:a16="http://schemas.microsoft.com/office/drawing/2014/main" id="{7331355E-4195-467D-9771-3090DABE03E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617201" y="6280151"/>
            <a:ext cx="979312" cy="213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CEB4F5E3-1401-4318-9C88-0DA26574F914}"/>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09601" y="6267451"/>
            <a:ext cx="2094089" cy="287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14449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2021</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2021</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2021</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802.11-21/0947r2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sldNum="0" hdr="0" ft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July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2021-6-7</a:t>
            </a:r>
          </a:p>
        </p:txBody>
      </p:sp>
      <p:sp>
        <p:nvSpPr>
          <p:cNvPr id="6" name="Date Placeholder 3"/>
          <p:cNvSpPr>
            <a:spLocks noGrp="1"/>
          </p:cNvSpPr>
          <p:nvPr>
            <p:ph type="dt" idx="10"/>
          </p:nvPr>
        </p:nvSpPr>
        <p:spPr/>
        <p:txBody>
          <a:bodyPr/>
          <a:lstStyle/>
          <a:p>
            <a:r>
              <a:rPr lang="en-US"/>
              <a:t>July 2021</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4" name="Date Placeholder 3"/>
          <p:cNvSpPr>
            <a:spLocks noGrp="1"/>
          </p:cNvSpPr>
          <p:nvPr>
            <p:ph type="dt" idx="15"/>
          </p:nvPr>
        </p:nvSpPr>
        <p:spPr/>
        <p:txBody>
          <a:bodyPr/>
          <a:lstStyle/>
          <a:p>
            <a:r>
              <a:rPr lang="en-US"/>
              <a:t>July 2021</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4" name="Date Placeholder 3"/>
          <p:cNvSpPr>
            <a:spLocks noGrp="1"/>
          </p:cNvSpPr>
          <p:nvPr>
            <p:ph type="dt" idx="15"/>
          </p:nvPr>
        </p:nvSpPr>
        <p:spPr/>
        <p:txBody>
          <a:bodyPr/>
          <a:lstStyle/>
          <a:p>
            <a:r>
              <a:rPr lang="en-US"/>
              <a:t>July 2021</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4" name="Date Placeholder 3"/>
          <p:cNvSpPr>
            <a:spLocks noGrp="1"/>
          </p:cNvSpPr>
          <p:nvPr>
            <p:ph type="dt" idx="15"/>
          </p:nvPr>
        </p:nvSpPr>
        <p:spPr/>
        <p:txBody>
          <a:bodyPr/>
          <a:lstStyle/>
          <a:p>
            <a:r>
              <a:rPr lang="en-US"/>
              <a:t>July 2021</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4" name="Date Placeholder 3"/>
          <p:cNvSpPr>
            <a:spLocks noGrp="1"/>
          </p:cNvSpPr>
          <p:nvPr>
            <p:ph type="dt" idx="15"/>
          </p:nvPr>
        </p:nvSpPr>
        <p:spPr/>
        <p:txBody>
          <a:bodyPr/>
          <a:lstStyle/>
          <a:p>
            <a:r>
              <a:rPr lang="en-US"/>
              <a:t>July 2021</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400" dirty="0"/>
              <a:t>Agenda Agreement </a:t>
            </a:r>
          </a:p>
          <a:p>
            <a:r>
              <a:rPr lang="en-GB" altLang="en-US" sz="1400" dirty="0"/>
              <a:t>Submissions to be discussed</a:t>
            </a:r>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Comments on Draft 0.5</a:t>
            </a:r>
          </a:p>
          <a:p>
            <a:pPr marL="1200150" lvl="2" indent="-342900">
              <a:buFont typeface="Arial" panose="020B0604020202020204" pitchFamily="34" charset="0"/>
              <a:buChar char="•"/>
            </a:pPr>
            <a:r>
              <a:rPr lang="en-GB" altLang="en-US" sz="1200" dirty="0"/>
              <a:t>Doc. 11-21/1050r1</a:t>
            </a:r>
          </a:p>
          <a:p>
            <a:pPr marL="1200150" lvl="2" indent="-342900">
              <a:buFont typeface="Arial" panose="020B0604020202020204" pitchFamily="34" charset="0"/>
              <a:buChar char="•"/>
            </a:pPr>
            <a:r>
              <a:rPr lang="en-GB" altLang="en-US" sz="1200" dirty="0"/>
              <a:t>Doc. </a:t>
            </a:r>
            <a:r>
              <a:rPr lang="en-GB" altLang="en-US" sz="1200"/>
              <a:t>11-21/1118r1</a:t>
            </a:r>
            <a:endParaRPr lang="en-GB" altLang="en-US" sz="1200" dirty="0"/>
          </a:p>
          <a:p>
            <a:pPr marL="1200150" lvl="2" indent="-342900">
              <a:buFont typeface="Arial" panose="020B0604020202020204" pitchFamily="34" charset="0"/>
              <a:buChar char="•"/>
            </a:pPr>
            <a:r>
              <a:rPr lang="en-GB" altLang="en-US" sz="1200" dirty="0"/>
              <a:t>Doc. 11-21/1124r1</a:t>
            </a:r>
          </a:p>
          <a:p>
            <a:pPr marL="1200150" lvl="2" indent="-342900">
              <a:buFont typeface="Arial" panose="020B0604020202020204" pitchFamily="34" charset="0"/>
              <a:buChar char="•"/>
            </a:pPr>
            <a:r>
              <a:rPr lang="en-GB" altLang="en-US" sz="1200" dirty="0"/>
              <a:t>Doc. 11-21/1114r0</a:t>
            </a:r>
          </a:p>
          <a:p>
            <a:pPr marL="1200150" lvl="2" indent="-342900">
              <a:buFont typeface="Arial" panose="020B0604020202020204" pitchFamily="34" charset="0"/>
              <a:buChar char="•"/>
            </a:pPr>
            <a:r>
              <a:rPr lang="en-GB" altLang="en-US" sz="1200" dirty="0"/>
              <a:t>Doc. 11-21/1017r3</a:t>
            </a:r>
          </a:p>
          <a:p>
            <a:pPr marL="457200" lvl="1" indent="0"/>
            <a:r>
              <a:rPr lang="en-GB" altLang="en-US" sz="1400" u="sng" dirty="0"/>
              <a:t>PAR change</a:t>
            </a:r>
          </a:p>
          <a:p>
            <a:pPr lvl="1">
              <a:buFont typeface="Arial" panose="020B0604020202020204" pitchFamily="34" charset="0"/>
              <a:buChar char="•"/>
            </a:pPr>
            <a:r>
              <a:rPr lang="en-GB" altLang="en-US" sz="1400" dirty="0"/>
              <a:t>New PAR scope</a:t>
            </a:r>
          </a:p>
          <a:p>
            <a:pPr lvl="2">
              <a:buFont typeface="Arial" panose="020B0604020202020204" pitchFamily="34" charset="0"/>
              <a:buChar char="•"/>
            </a:pPr>
            <a:r>
              <a:rPr lang="en-GB" altLang="en-US" sz="1200" dirty="0"/>
              <a:t>Doc. 11-21/1125r0</a:t>
            </a:r>
          </a:p>
          <a:p>
            <a:pPr lvl="2">
              <a:buFont typeface="Arial" panose="020B0604020202020204" pitchFamily="34" charset="0"/>
              <a:buChar char="•"/>
            </a:pPr>
            <a:endParaRPr lang="en-GB" altLang="en-US" sz="1200" dirty="0"/>
          </a:p>
          <a:p>
            <a:pPr marL="457200" lvl="1" indent="0"/>
            <a:r>
              <a:rPr lang="en-GB" altLang="en-US" sz="1400" u="sng" dirty="0"/>
              <a:t>MOTIONS</a:t>
            </a:r>
          </a:p>
          <a:p>
            <a:pPr lvl="1">
              <a:buFont typeface="Arial" panose="020B0604020202020204" pitchFamily="34" charset="0"/>
              <a:buChar char="•"/>
            </a:pPr>
            <a:r>
              <a:rPr lang="en-GB" altLang="en-US" sz="1400" dirty="0"/>
              <a:t>Approval of meeting minutes </a:t>
            </a:r>
          </a:p>
          <a:p>
            <a:pPr lvl="1">
              <a:buFont typeface="Arial" panose="020B0604020202020204" pitchFamily="34" charset="0"/>
              <a:buChar char="•"/>
            </a:pPr>
            <a:r>
              <a:rPr lang="en-GB" altLang="en-US" sz="1400" dirty="0"/>
              <a:t>Motions to include new text into Draft 0.6 from the week</a:t>
            </a:r>
          </a:p>
          <a:p>
            <a:pPr marL="457200" lvl="1" indent="0"/>
            <a:endParaRPr lang="en-GB" altLang="en-US" sz="1400" dirty="0"/>
          </a:p>
          <a:p>
            <a:pPr marL="457200" lvl="1" indent="0"/>
            <a:r>
              <a:rPr lang="en-GB" altLang="en-US" sz="1400" dirty="0"/>
              <a:t>AOB</a:t>
            </a:r>
          </a:p>
          <a:p>
            <a:pPr lvl="1">
              <a:buFont typeface="Arial" panose="020B0604020202020204" pitchFamily="34" charset="0"/>
              <a:buChar char="•"/>
            </a:pPr>
            <a:r>
              <a:rPr lang="en-GB" altLang="en-US" sz="1400" dirty="0"/>
              <a:t>Telecon schedule </a:t>
            </a:r>
          </a:p>
        </p:txBody>
      </p:sp>
      <p:sp>
        <p:nvSpPr>
          <p:cNvPr id="4" name="Date Placeholder 3"/>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July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May 2021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Mar. 2021 plenary meeting, specifically: </a:t>
            </a:r>
          </a:p>
          <a:p>
            <a:r>
              <a:rPr lang="en-GB" altLang="en-US" dirty="0"/>
              <a:t>	doc. 11-21/0847r0</a:t>
            </a: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July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minutes between the May 2021 and July 2021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between the May 2021 and the July 2021 meeting, specifically: </a:t>
            </a:r>
          </a:p>
          <a:p>
            <a:r>
              <a:rPr lang="en-GB" altLang="en-US" dirty="0"/>
              <a:t>	doc. 11-21/913r0</a:t>
            </a:r>
          </a:p>
          <a:p>
            <a:r>
              <a:rPr lang="en-GB" altLang="en-US" dirty="0"/>
              <a:t>	doc. 11-21/1037r0</a:t>
            </a:r>
          </a:p>
          <a:p>
            <a:r>
              <a:rPr lang="en-GB" altLang="en-US" dirty="0"/>
              <a:t>	doc. 11-21/1092r0</a:t>
            </a:r>
          </a:p>
          <a:p>
            <a:endParaRPr lang="en-GB" altLang="en-US" dirty="0"/>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a:p>
            <a:r>
              <a:rPr lang="en-GB" altLang="en-US" sz="2000" dirty="0"/>
              <a:t>	</a:t>
            </a:r>
            <a:endParaRPr lang="en-GB" altLang="en-US" dirty="0"/>
          </a:p>
        </p:txBody>
      </p:sp>
    </p:spTree>
    <p:extLst>
      <p:ext uri="{BB962C8B-B14F-4D97-AF65-F5344CB8AC3E}">
        <p14:creationId xmlns:p14="http://schemas.microsoft.com/office/powerpoint/2010/main" val="38222406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teleconferences at the July 2021 plenary.</a:t>
            </a:r>
          </a:p>
        </p:txBody>
      </p:sp>
      <p:sp>
        <p:nvSpPr>
          <p:cNvPr id="4" name="Date Placeholder 3"/>
          <p:cNvSpPr>
            <a:spLocks noGrp="1"/>
          </p:cNvSpPr>
          <p:nvPr>
            <p:ph type="dt" idx="15"/>
          </p:nvPr>
        </p:nvSpPr>
        <p:spPr/>
        <p:txBody>
          <a:bodyPr/>
          <a:lstStyle/>
          <a:p>
            <a:r>
              <a:rPr lang="en-US"/>
              <a:t>July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electronic plenary session</a:t>
            </a:r>
          </a:p>
        </p:txBody>
      </p:sp>
      <p:sp>
        <p:nvSpPr>
          <p:cNvPr id="3" name="Content Placeholder 2"/>
          <p:cNvSpPr>
            <a:spLocks noGrp="1"/>
          </p:cNvSpPr>
          <p:nvPr>
            <p:ph idx="1"/>
          </p:nvPr>
        </p:nvSpPr>
        <p:spPr>
          <a:xfrm>
            <a:off x="914401" y="1981201"/>
            <a:ext cx="10361084" cy="4494213"/>
          </a:xfrm>
        </p:spPr>
        <p:txBody>
          <a:bodyPr/>
          <a:lstStyle/>
          <a:p>
            <a:pPr>
              <a:buFont typeface="Arial" panose="020B0604020202020204" pitchFamily="34" charset="0"/>
              <a:buChar char="•"/>
            </a:pPr>
            <a:r>
              <a:rPr lang="en-US" sz="2000" dirty="0"/>
              <a:t>This meeting is part of the July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p:txBody>
          <a:bodyPr/>
          <a:lstStyle/>
          <a:p>
            <a:r>
              <a:rPr lang="en-US"/>
              <a:t>July 2021</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F31AA-8890-4E1E-B14E-70FAEF13C0F0}"/>
              </a:ext>
            </a:extLst>
          </p:cNvPr>
          <p:cNvSpPr>
            <a:spLocks noGrp="1"/>
          </p:cNvSpPr>
          <p:nvPr>
            <p:ph type="title"/>
          </p:nvPr>
        </p:nvSpPr>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B2F85776-3A45-483A-B90C-BE6317F9AB9B}"/>
              </a:ext>
            </a:extLst>
          </p:cNvPr>
          <p:cNvSpPr>
            <a:spLocks noGrp="1" noChangeArrowheads="1"/>
          </p:cNvSpPr>
          <p:nvPr>
            <p:ph idx="1"/>
          </p:nvPr>
        </p:nvSpPr>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7A88E8E2-EB87-4C1E-90F5-B7A77957121E}"/>
              </a:ext>
            </a:extLst>
          </p:cNvPr>
          <p:cNvSpPr/>
          <p:nvPr/>
        </p:nvSpPr>
        <p:spPr>
          <a:xfrm>
            <a:off x="1849968" y="1698595"/>
            <a:ext cx="8489949" cy="4687950"/>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32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32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6" name="TextBox 5">
            <a:extLst>
              <a:ext uri="{FF2B5EF4-FFF2-40B4-BE49-F238E27FC236}">
                <a16:creationId xmlns:a16="http://schemas.microsoft.com/office/drawing/2014/main" id="{72F3E233-944C-4DCB-9D17-F78595A9295A}"/>
              </a:ext>
            </a:extLst>
          </p:cNvPr>
          <p:cNvSpPr txBox="1"/>
          <p:nvPr/>
        </p:nvSpPr>
        <p:spPr>
          <a:xfrm>
            <a:off x="1524000" y="6237818"/>
            <a:ext cx="9144000" cy="297454"/>
          </a:xfrm>
          <a:prstGeom prst="rect">
            <a:avLst/>
          </a:prstGeom>
          <a:noFill/>
        </p:spPr>
        <p:txBody>
          <a:bodyPr>
            <a:spAutoFit/>
          </a:bodyPr>
          <a:lstStyle/>
          <a:p>
            <a:pPr algn="ctr" eaLnBrk="1" hangingPunct="1">
              <a:defRPr/>
            </a:pPr>
            <a:r>
              <a:rPr lang="en-US" sz="1333" dirty="0">
                <a:latin typeface="+mn-lt"/>
              </a:rPr>
              <a:t>08 June 2021 – Slide 1</a:t>
            </a:r>
          </a:p>
        </p:txBody>
      </p:sp>
      <p:sp>
        <p:nvSpPr>
          <p:cNvPr id="3" name="Date Placeholder 2">
            <a:extLst>
              <a:ext uri="{FF2B5EF4-FFF2-40B4-BE49-F238E27FC236}">
                <a16:creationId xmlns:a16="http://schemas.microsoft.com/office/drawing/2014/main" id="{F47ADABF-60E5-4FA4-9C99-8FB3A85EF9B6}"/>
              </a:ext>
            </a:extLst>
          </p:cNvPr>
          <p:cNvSpPr>
            <a:spLocks noGrp="1"/>
          </p:cNvSpPr>
          <p:nvPr>
            <p:ph type="dt" idx="15"/>
          </p:nvPr>
        </p:nvSpPr>
        <p:spPr/>
        <p:txBody>
          <a:bodyPr/>
          <a:lstStyle/>
          <a:p>
            <a:r>
              <a:rPr lang="en-US"/>
              <a:t>July 2021</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CCD4A-B859-42F0-9EDA-08C7ECE5DEE9}"/>
              </a:ext>
            </a:extLst>
          </p:cNvPr>
          <p:cNvSpPr>
            <a:spLocks noGrp="1"/>
          </p:cNvSpPr>
          <p:nvPr>
            <p:ph type="title"/>
          </p:nvPr>
        </p:nvSpPr>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0DCF19E3-C96B-49BF-BE85-D6A01054060D}"/>
              </a:ext>
            </a:extLst>
          </p:cNvPr>
          <p:cNvSpPr>
            <a:spLocks noGrp="1" noChangeArrowheads="1"/>
          </p:cNvSpPr>
          <p:nvPr>
            <p:ph idx="1"/>
          </p:nvPr>
        </p:nvSpPr>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BB5AF2DC-1259-45E2-B8BF-8C350324D0F3}"/>
              </a:ext>
            </a:extLst>
          </p:cNvPr>
          <p:cNvSpPr/>
          <p:nvPr/>
        </p:nvSpPr>
        <p:spPr>
          <a:xfrm>
            <a:off x="914401" y="1960443"/>
            <a:ext cx="10361084" cy="3702873"/>
          </a:xfrm>
          <a:prstGeom prst="rect">
            <a:avLst/>
          </a:prstGeom>
        </p:spPr>
        <p:txBody>
          <a:bodyPr wrap="square">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1600" b="1" dirty="0">
              <a:solidFill>
                <a:schemeClr val="tx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299F8403-8453-4A42-8EF3-6679D0D45BC9}"/>
              </a:ext>
            </a:extLst>
          </p:cNvPr>
          <p:cNvSpPr txBox="1"/>
          <p:nvPr/>
        </p:nvSpPr>
        <p:spPr>
          <a:xfrm>
            <a:off x="152400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
        <p:nvSpPr>
          <p:cNvPr id="3" name="Date Placeholder 2">
            <a:extLst>
              <a:ext uri="{FF2B5EF4-FFF2-40B4-BE49-F238E27FC236}">
                <a16:creationId xmlns:a16="http://schemas.microsoft.com/office/drawing/2014/main" id="{521D4F91-2385-4CDE-A7CD-F87F610AFB25}"/>
              </a:ext>
            </a:extLst>
          </p:cNvPr>
          <p:cNvSpPr>
            <a:spLocks noGrp="1"/>
          </p:cNvSpPr>
          <p:nvPr>
            <p:ph type="dt" idx="15"/>
          </p:nvPr>
        </p:nvSpPr>
        <p:spPr/>
        <p:txBody>
          <a:bodyPr/>
          <a:lstStyle/>
          <a:p>
            <a:r>
              <a:rPr lang="en-US"/>
              <a:t>July 2021</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13CA4-A395-4415-8208-39E9EA372524}"/>
              </a:ext>
            </a:extLst>
          </p:cNvPr>
          <p:cNvSpPr>
            <a:spLocks noGrp="1"/>
          </p:cNvSpPr>
          <p:nvPr>
            <p:ph type="title"/>
          </p:nvPr>
        </p:nvSpPr>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4D5A06EE-C6D7-4D7D-B787-50C75409075D}"/>
              </a:ext>
            </a:extLst>
          </p:cNvPr>
          <p:cNvSpPr>
            <a:spLocks noGrp="1" noChangeArrowheads="1"/>
          </p:cNvSpPr>
          <p:nvPr>
            <p:ph idx="1"/>
          </p:nvPr>
        </p:nvSpPr>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60BD420F-0439-4D78-9C82-EE7133B03F03}"/>
              </a:ext>
            </a:extLst>
          </p:cNvPr>
          <p:cNvSpPr/>
          <p:nvPr/>
        </p:nvSpPr>
        <p:spPr>
          <a:xfrm>
            <a:off x="914401" y="1643221"/>
            <a:ext cx="10361084" cy="4728923"/>
          </a:xfrm>
          <a:prstGeom prst="rect">
            <a:avLst/>
          </a:prstGeom>
        </p:spPr>
        <p:txBody>
          <a:bodyPr wrap="square">
            <a:spAutoFit/>
          </a:bodyPr>
          <a:lstStyle/>
          <a:p>
            <a:pPr marL="479988" eaLnBrk="1" hangingPunct="1">
              <a:lnSpc>
                <a:spcPct val="90000"/>
              </a:lnSpc>
              <a:spcBef>
                <a:spcPts val="800"/>
              </a:spcBef>
              <a:defRPr/>
            </a:pPr>
            <a:r>
              <a:rPr lang="en-US" altLang="en-US" sz="2133" b="1" dirty="0">
                <a:solidFill>
                  <a:schemeClr val="tx1"/>
                </a:solidFill>
                <a:latin typeface="+mn-lt"/>
                <a:cs typeface="Calibri" panose="020F0502020204030204" pitchFamily="34" charset="0"/>
              </a:rPr>
              <a:t>The patent policy and the procedures used to execute that policy are documented in the:</a:t>
            </a:r>
          </a:p>
          <a:p>
            <a:pPr marL="1315167" lvl="3" indent="-230394" eaLnBrk="1" hangingPunct="1">
              <a:lnSpc>
                <a:spcPct val="90000"/>
              </a:lnSpc>
              <a:spcBef>
                <a:spcPts val="800"/>
              </a:spcBef>
              <a:buClr>
                <a:srgbClr val="4AC9E3"/>
              </a:buClr>
              <a:buSzPct val="150000"/>
              <a:buFont typeface="Arial" panose="020B0604020202020204" pitchFamily="34" charset="0"/>
              <a:buChar char="•"/>
              <a:defRPr/>
            </a:pPr>
            <a:r>
              <a:rPr lang="en-US" altLang="en-US" sz="2133" b="1" i="1" dirty="0">
                <a:solidFill>
                  <a:schemeClr val="tx1"/>
                </a:solidFill>
                <a:latin typeface="+mn-lt"/>
                <a:cs typeface="Calibri" panose="020F0502020204030204" pitchFamily="34" charset="0"/>
              </a:rPr>
              <a:t>IEEE SA Standards Board Bylaws</a:t>
            </a:r>
            <a:r>
              <a:rPr lang="en-US" altLang="en-US" sz="2133" b="1" dirty="0">
                <a:solidFill>
                  <a:schemeClr val="tx1"/>
                </a:solidFill>
                <a:latin typeface="+mn-lt"/>
                <a:cs typeface="Calibri" panose="020F0502020204030204" pitchFamily="34" charset="0"/>
              </a:rPr>
              <a:t> </a:t>
            </a:r>
            <a:r>
              <a:rPr lang="en-US" altLang="en-US" sz="1600" b="1" dirty="0">
                <a:solidFill>
                  <a:schemeClr val="tx1"/>
                </a:solidFill>
                <a:latin typeface="+mn-lt"/>
                <a:cs typeface="Calibri" panose="020F0502020204030204" pitchFamily="34" charset="0"/>
              </a:rPr>
              <a:t>(http://standards.ieee.org/develop/policies/bylaws/sect6-7.html#6) </a:t>
            </a:r>
          </a:p>
          <a:p>
            <a:pPr marL="1315167" lvl="3" indent="-230394" eaLnBrk="1" hangingPunct="1">
              <a:lnSpc>
                <a:spcPct val="90000"/>
              </a:lnSpc>
              <a:spcBef>
                <a:spcPts val="800"/>
              </a:spcBef>
              <a:buClr>
                <a:srgbClr val="4AC9E3"/>
              </a:buClr>
              <a:buSzPct val="150000"/>
              <a:buFont typeface="Arial" panose="020B0604020202020204" pitchFamily="34" charset="0"/>
              <a:buChar char="•"/>
              <a:defRPr/>
            </a:pPr>
            <a:r>
              <a:rPr lang="en-US" altLang="en-US" sz="2133" b="1" i="1" dirty="0">
                <a:solidFill>
                  <a:schemeClr val="tx1"/>
                </a:solidFill>
                <a:latin typeface="+mn-lt"/>
                <a:cs typeface="Calibri" panose="020F0502020204030204" pitchFamily="34" charset="0"/>
              </a:rPr>
              <a:t>IEEE SA Standards Board Operations Manual</a:t>
            </a:r>
            <a:r>
              <a:rPr lang="en-US" altLang="en-US" sz="2133" b="1" dirty="0">
                <a:solidFill>
                  <a:schemeClr val="tx1"/>
                </a:solidFill>
                <a:latin typeface="+mn-lt"/>
                <a:cs typeface="Calibri" panose="020F0502020204030204" pitchFamily="34" charset="0"/>
              </a:rPr>
              <a:t> </a:t>
            </a:r>
            <a:r>
              <a:rPr lang="en-US" altLang="en-US" sz="1600" b="1" dirty="0">
                <a:solidFill>
                  <a:schemeClr val="tx1"/>
                </a:solidFill>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solidFill>
                <a:schemeClr val="tx1"/>
              </a:solidFill>
              <a:latin typeface="+mn-lt"/>
            </a:endParaRPr>
          </a:p>
          <a:p>
            <a:pPr marL="479988" lvl="1" indent="0" eaLnBrk="1" hangingPunct="1">
              <a:lnSpc>
                <a:spcPct val="90000"/>
              </a:lnSpc>
              <a:defRPr/>
            </a:pPr>
            <a:r>
              <a:rPr lang="en-US" altLang="en-US" sz="2133" b="1" dirty="0">
                <a:solidFill>
                  <a:schemeClr val="tx1"/>
                </a:solidFill>
                <a:latin typeface="+mn-lt"/>
                <a:cs typeface="Calibri" panose="020F0502020204030204" pitchFamily="34" charset="0"/>
              </a:rPr>
              <a:t>Material about the patent policy is available at </a:t>
            </a:r>
            <a:r>
              <a:rPr lang="en-US" altLang="en-US" sz="2133" b="1" i="1" dirty="0">
                <a:solidFill>
                  <a:schemeClr val="tx1"/>
                </a:solidFill>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solidFill>
                <a:schemeClr val="tx1"/>
              </a:solidFill>
              <a:latin typeface="+mn-lt"/>
              <a:cs typeface="Calibri" panose="020F0502020204030204" pitchFamily="34" charset="0"/>
            </a:endParaRPr>
          </a:p>
          <a:p>
            <a:pPr lvl="1" eaLnBrk="1" hangingPunct="1">
              <a:lnSpc>
                <a:spcPct val="90000"/>
              </a:lnSpc>
              <a:defRPr/>
            </a:pPr>
            <a:endParaRPr lang="en-US" altLang="en-US" sz="2133" b="1" dirty="0">
              <a:solidFill>
                <a:schemeClr val="tx1"/>
              </a:solidFill>
              <a:latin typeface="+mn-lt"/>
              <a:cs typeface="Calibri" panose="020F0502020204030204" pitchFamily="34" charset="0"/>
            </a:endParaRPr>
          </a:p>
          <a:p>
            <a:pPr marL="479988" algn="ctr" eaLnBrk="1" hangingPunct="1">
              <a:lnSpc>
                <a:spcPct val="90000"/>
              </a:lnSpc>
              <a:defRPr/>
            </a:pPr>
            <a:r>
              <a:rPr lang="en-US" altLang="en-US" sz="3200" b="1" dirty="0">
                <a:solidFill>
                  <a:schemeClr val="tx1"/>
                </a:solidFill>
                <a:latin typeface="+mn-lt"/>
                <a:cs typeface="Calibri" panose="020F0502020204030204" pitchFamily="34" charset="0"/>
              </a:rPr>
              <a:t>If you have questions, contact the IEEE SA Standards Board Patent Committee Administrator at patcom@ieee.org</a:t>
            </a:r>
          </a:p>
        </p:txBody>
      </p:sp>
      <p:sp>
        <p:nvSpPr>
          <p:cNvPr id="6" name="TextBox 5">
            <a:extLst>
              <a:ext uri="{FF2B5EF4-FFF2-40B4-BE49-F238E27FC236}">
                <a16:creationId xmlns:a16="http://schemas.microsoft.com/office/drawing/2014/main" id="{5D0DB585-3B92-447A-AB61-E966F07EC39F}"/>
              </a:ext>
            </a:extLst>
          </p:cNvPr>
          <p:cNvSpPr txBox="1"/>
          <p:nvPr/>
        </p:nvSpPr>
        <p:spPr>
          <a:xfrm>
            <a:off x="1524000" y="6237818"/>
            <a:ext cx="9144000" cy="297454"/>
          </a:xfrm>
          <a:prstGeom prst="rect">
            <a:avLst/>
          </a:prstGeom>
          <a:noFill/>
        </p:spPr>
        <p:txBody>
          <a:bodyPr>
            <a:spAutoFit/>
          </a:bodyPr>
          <a:lstStyle/>
          <a:p>
            <a:pPr algn="ctr" eaLnBrk="1" hangingPunct="1">
              <a:defRPr/>
            </a:pPr>
            <a:r>
              <a:rPr lang="en-US" sz="1333" dirty="0">
                <a:latin typeface="+mn-lt"/>
              </a:rPr>
              <a:t>08 June 2021 – Slide 4</a:t>
            </a:r>
          </a:p>
        </p:txBody>
      </p:sp>
      <p:sp>
        <p:nvSpPr>
          <p:cNvPr id="3" name="Date Placeholder 2">
            <a:extLst>
              <a:ext uri="{FF2B5EF4-FFF2-40B4-BE49-F238E27FC236}">
                <a16:creationId xmlns:a16="http://schemas.microsoft.com/office/drawing/2014/main" id="{D261A3B4-ADE4-4672-868B-C9D2802502AD}"/>
              </a:ext>
            </a:extLst>
          </p:cNvPr>
          <p:cNvSpPr>
            <a:spLocks noGrp="1"/>
          </p:cNvSpPr>
          <p:nvPr>
            <p:ph type="dt" idx="15"/>
          </p:nvPr>
        </p:nvSpPr>
        <p:spPr/>
        <p:txBody>
          <a:bodyPr/>
          <a:lstStyle/>
          <a:p>
            <a:r>
              <a:rPr lang="en-US"/>
              <a:t>July 2021</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E0434-251A-417D-956B-5BD4FA668492}"/>
              </a:ext>
            </a:extLst>
          </p:cNvPr>
          <p:cNvSpPr>
            <a:spLocks noGrp="1"/>
          </p:cNvSpPr>
          <p:nvPr>
            <p:ph type="title"/>
          </p:nvPr>
        </p:nvSpPr>
        <p:spPr/>
        <p:txBody>
          <a:bodyPr>
            <a:noAutofit/>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81AF4D54-A671-45A7-AAFB-F4FD5CE44B73}"/>
              </a:ext>
            </a:extLst>
          </p:cNvPr>
          <p:cNvSpPr>
            <a:spLocks noGrp="1" noChangeArrowheads="1"/>
          </p:cNvSpPr>
          <p:nvPr>
            <p:ph idx="1"/>
          </p:nvPr>
        </p:nvSpPr>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6BCDDA33-4A26-42FA-95F1-43161FC6331C}"/>
              </a:ext>
            </a:extLst>
          </p:cNvPr>
          <p:cNvSpPr>
            <a:spLocks noChangeArrowheads="1"/>
          </p:cNvSpPr>
          <p:nvPr/>
        </p:nvSpPr>
        <p:spPr bwMode="auto">
          <a:xfrm>
            <a:off x="914401" y="1640067"/>
            <a:ext cx="10361084" cy="4303037"/>
          </a:xfrm>
          <a:prstGeom prst="rect">
            <a:avLst/>
          </a:prstGeom>
          <a:noFill/>
          <a:ln>
            <a:noFill/>
          </a:ln>
        </p:spPr>
        <p:txBody>
          <a:bodyPr wrap="square">
            <a:spAutoFit/>
          </a:bodyPr>
          <a:lstStyle/>
          <a:p>
            <a:pPr marL="153596"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Don’t discuss specific license rates, terms, or conditions.</a:t>
            </a:r>
          </a:p>
          <a:p>
            <a:pPr marL="767981" lvl="2"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eaLnBrk="1" hangingPunct="1">
              <a:lnSpc>
                <a:spcPct val="80000"/>
              </a:lnSpc>
              <a:spcAft>
                <a:spcPts val="800"/>
              </a:spcAft>
              <a:buClr>
                <a:srgbClr val="4AC9E3"/>
              </a:buClr>
              <a:buSzPct val="150000"/>
              <a:buFont typeface="Arial" panose="020B0604020202020204" pitchFamily="34" charset="0"/>
              <a:buChar char="•"/>
              <a:defRPr/>
            </a:pPr>
            <a:r>
              <a:rPr lang="en-GB" altLang="en-US" sz="20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2000" b="1" dirty="0">
              <a:solidFill>
                <a:schemeClr val="tx1"/>
              </a:solidFill>
              <a:latin typeface="Calibri" panose="020F0502020204030204" pitchFamily="34" charset="0"/>
              <a:cs typeface="Calibri" panose="020F0502020204030204" pitchFamily="34" charset="0"/>
            </a:endParaRP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marL="460788" lvl="1" indent="-152396" eaLnBrk="1" hangingPunct="1">
              <a:lnSpc>
                <a:spcPct val="80000"/>
              </a:lnSpc>
              <a:spcAft>
                <a:spcPts val="533"/>
              </a:spcAft>
              <a:buClr>
                <a:srgbClr val="4AC9E3"/>
              </a:buClr>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100" b="1" dirty="0">
                <a:solidFill>
                  <a:schemeClr val="tx1"/>
                </a:solidFill>
                <a:latin typeface="Calibri" panose="020F0502020204030204" pitchFamily="34" charset="0"/>
                <a:cs typeface="Calibri" panose="020F0502020204030204" pitchFamily="34" charset="0"/>
              </a:rPr>
              <a:t>---------------------------------------------------------------   </a:t>
            </a:r>
          </a:p>
          <a:p>
            <a:pPr algn="ctr" eaLnBrk="1" hangingPunct="1">
              <a:lnSpc>
                <a:spcPct val="80000"/>
              </a:lnSpc>
              <a:spcBef>
                <a:spcPts val="533"/>
              </a:spcBef>
              <a:defRPr/>
            </a:pPr>
            <a:r>
              <a:rPr lang="en-US" altLang="en-US" sz="1100" b="1" dirty="0">
                <a:solidFill>
                  <a:schemeClr val="tx1"/>
                </a:solidFill>
                <a:latin typeface="Calibri" panose="020F0502020204030204" pitchFamily="34" charset="0"/>
                <a:cs typeface="Calibri" panose="020F0502020204030204" pitchFamily="34" charset="0"/>
              </a:rPr>
              <a:t>For more details, see </a:t>
            </a:r>
            <a:r>
              <a:rPr lang="en-US" altLang="en-US" sz="11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1100" b="1" dirty="0">
                <a:solidFill>
                  <a:schemeClr val="tx1"/>
                </a:solidFill>
                <a:latin typeface="Calibri" panose="020F0502020204030204" pitchFamily="34" charset="0"/>
                <a:cs typeface="Calibri" panose="020F0502020204030204" pitchFamily="34" charset="0"/>
              </a:rPr>
              <a:t>, clause 5.3.10 and </a:t>
            </a:r>
            <a:br>
              <a:rPr lang="en-US" altLang="en-US" sz="1100" b="1" dirty="0">
                <a:solidFill>
                  <a:schemeClr val="tx1"/>
                </a:solidFill>
                <a:latin typeface="Calibri" panose="020F0502020204030204" pitchFamily="34" charset="0"/>
                <a:cs typeface="Calibri" panose="020F0502020204030204" pitchFamily="34" charset="0"/>
              </a:rPr>
            </a:br>
            <a:r>
              <a:rPr lang="en-US" altLang="en-US" sz="11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1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6" name="TextBox 5">
            <a:extLst>
              <a:ext uri="{FF2B5EF4-FFF2-40B4-BE49-F238E27FC236}">
                <a16:creationId xmlns:a16="http://schemas.microsoft.com/office/drawing/2014/main" id="{F2A2174C-AF58-4CDF-8CA5-D342E4669EA9}"/>
              </a:ext>
            </a:extLst>
          </p:cNvPr>
          <p:cNvSpPr txBox="1"/>
          <p:nvPr/>
        </p:nvSpPr>
        <p:spPr>
          <a:xfrm>
            <a:off x="1524000" y="6237818"/>
            <a:ext cx="9144000" cy="297454"/>
          </a:xfrm>
          <a:prstGeom prst="rect">
            <a:avLst/>
          </a:prstGeom>
          <a:noFill/>
        </p:spPr>
        <p:txBody>
          <a:bodyPr>
            <a:spAutoFit/>
          </a:bodyPr>
          <a:lstStyle/>
          <a:p>
            <a:pPr algn="ctr" eaLnBrk="1" hangingPunct="1">
              <a:defRPr/>
            </a:pPr>
            <a:r>
              <a:rPr lang="en-US" sz="1333" dirty="0">
                <a:latin typeface="+mn-lt"/>
              </a:rPr>
              <a:t>08 June 2021 – Slide 3</a:t>
            </a:r>
          </a:p>
        </p:txBody>
      </p:sp>
      <p:sp>
        <p:nvSpPr>
          <p:cNvPr id="3" name="Date Placeholder 2">
            <a:extLst>
              <a:ext uri="{FF2B5EF4-FFF2-40B4-BE49-F238E27FC236}">
                <a16:creationId xmlns:a16="http://schemas.microsoft.com/office/drawing/2014/main" id="{47F741C1-5CC9-4EBF-93A2-890CBDC0C36B}"/>
              </a:ext>
            </a:extLst>
          </p:cNvPr>
          <p:cNvSpPr>
            <a:spLocks noGrp="1"/>
          </p:cNvSpPr>
          <p:nvPr>
            <p:ph type="dt" idx="15"/>
          </p:nvPr>
        </p:nvSpPr>
        <p:spPr/>
        <p:txBody>
          <a:bodyPr/>
          <a:lstStyle/>
          <a:p>
            <a:r>
              <a:rPr lang="en-US"/>
              <a:t>July 2021</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4" name="Date Placeholder 3"/>
          <p:cNvSpPr>
            <a:spLocks noGrp="1"/>
          </p:cNvSpPr>
          <p:nvPr>
            <p:ph type="dt" idx="15"/>
          </p:nvPr>
        </p:nvSpPr>
        <p:spPr/>
        <p:txBody>
          <a:bodyPr/>
          <a:lstStyle/>
          <a:p>
            <a:r>
              <a:rPr lang="en-US"/>
              <a:t>July 2021</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1754</Words>
  <Application>Microsoft Office PowerPoint</Application>
  <PresentationFormat>Widescreen</PresentationFormat>
  <Paragraphs>200</Paragraphs>
  <Slides>17</Slides>
  <Notes>10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5" baseType="lpstr">
      <vt:lpstr>Arial</vt:lpstr>
      <vt:lpstr>Calibri</vt:lpstr>
      <vt:lpstr>Lucida Grande</vt:lpstr>
      <vt:lpstr>Monotype Sorts</vt:lpstr>
      <vt:lpstr>Montserrat</vt:lpstr>
      <vt:lpstr>Times New Roman</vt:lpstr>
      <vt:lpstr>Office Theme</vt:lpstr>
      <vt:lpstr>Document</vt:lpstr>
      <vt:lpstr>Light Communications Task Group (TGbb)  July 2021 Teleconference Agenda</vt:lpstr>
      <vt:lpstr>Abstract</vt:lpstr>
      <vt:lpstr>Registration for the July 802 electronic plenary session</vt:lpstr>
      <vt:lpstr>PowerPoint Presentation</vt:lpstr>
      <vt:lpstr>Participants have a duty to inform the ieee</vt:lpstr>
      <vt:lpstr>Ways to inform ieee</vt:lpstr>
      <vt:lpstr>Patent-related information</vt:lpstr>
      <vt:lpstr>Other Guidelines for IEEE Working Group Meetings</vt:lpstr>
      <vt:lpstr>Participation in IEEE 802 Meetings</vt:lpstr>
      <vt:lpstr>IEEE SA Copyright Policy</vt:lpstr>
      <vt:lpstr>IEEE SA Copyright Policy</vt:lpstr>
      <vt:lpstr>Logistics (1)</vt:lpstr>
      <vt:lpstr>Logistics (2)</vt:lpstr>
      <vt:lpstr>Agenda items for the teleconference</vt:lpstr>
      <vt:lpstr>Motion to approve the minutes from the May 2021 meeting</vt:lpstr>
      <vt:lpstr>Motion to approve the minutes between the May 2021 and July 2021 meeting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116</cp:revision>
  <cp:lastPrinted>1601-01-01T00:00:00Z</cp:lastPrinted>
  <dcterms:created xsi:type="dcterms:W3CDTF">2019-08-08T09:50:31Z</dcterms:created>
  <dcterms:modified xsi:type="dcterms:W3CDTF">2021-07-13T13:11:11Z</dcterms:modified>
</cp:coreProperties>
</file>